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tags/tag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7.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8.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8" r:id="rId1"/>
  </p:sldMasterIdLst>
  <p:notesMasterIdLst>
    <p:notesMasterId r:id="rId137"/>
  </p:notesMasterIdLst>
  <p:handoutMasterIdLst>
    <p:handoutMasterId r:id="rId138"/>
  </p:handoutMasterIdLst>
  <p:sldIdLst>
    <p:sldId id="2102" r:id="rId2"/>
    <p:sldId id="2103" r:id="rId3"/>
    <p:sldId id="1673" r:id="rId4"/>
    <p:sldId id="2239" r:id="rId5"/>
    <p:sldId id="1674" r:id="rId6"/>
    <p:sldId id="2105" r:id="rId7"/>
    <p:sldId id="2106" r:id="rId8"/>
    <p:sldId id="2107" r:id="rId9"/>
    <p:sldId id="2108" r:id="rId10"/>
    <p:sldId id="2109" r:id="rId11"/>
    <p:sldId id="2110" r:id="rId12"/>
    <p:sldId id="2111" r:id="rId13"/>
    <p:sldId id="2112" r:id="rId14"/>
    <p:sldId id="2113" r:id="rId15"/>
    <p:sldId id="2114" r:id="rId16"/>
    <p:sldId id="2115" r:id="rId17"/>
    <p:sldId id="2116" r:id="rId18"/>
    <p:sldId id="2117" r:id="rId19"/>
    <p:sldId id="2118" r:id="rId20"/>
    <p:sldId id="2119" r:id="rId21"/>
    <p:sldId id="2120" r:id="rId22"/>
    <p:sldId id="2121" r:id="rId23"/>
    <p:sldId id="2122" r:id="rId24"/>
    <p:sldId id="2123" r:id="rId25"/>
    <p:sldId id="2124" r:id="rId26"/>
    <p:sldId id="2125" r:id="rId27"/>
    <p:sldId id="2126" r:id="rId28"/>
    <p:sldId id="2127" r:id="rId29"/>
    <p:sldId id="2128" r:id="rId30"/>
    <p:sldId id="2129" r:id="rId31"/>
    <p:sldId id="2130" r:id="rId32"/>
    <p:sldId id="2131" r:id="rId33"/>
    <p:sldId id="2132" r:id="rId34"/>
    <p:sldId id="2133" r:id="rId35"/>
    <p:sldId id="2134" r:id="rId36"/>
    <p:sldId id="2135" r:id="rId37"/>
    <p:sldId id="2136" r:id="rId38"/>
    <p:sldId id="2137" r:id="rId39"/>
    <p:sldId id="2139" r:id="rId40"/>
    <p:sldId id="2141" r:id="rId41"/>
    <p:sldId id="2142" r:id="rId42"/>
    <p:sldId id="2143" r:id="rId43"/>
    <p:sldId id="2144" r:id="rId44"/>
    <p:sldId id="2145" r:id="rId45"/>
    <p:sldId id="2146" r:id="rId46"/>
    <p:sldId id="2147" r:id="rId47"/>
    <p:sldId id="2148" r:id="rId48"/>
    <p:sldId id="2149" r:id="rId49"/>
    <p:sldId id="2150" r:id="rId50"/>
    <p:sldId id="2152" r:id="rId51"/>
    <p:sldId id="2153" r:id="rId52"/>
    <p:sldId id="2154" r:id="rId53"/>
    <p:sldId id="2155" r:id="rId54"/>
    <p:sldId id="2156" r:id="rId55"/>
    <p:sldId id="2157" r:id="rId56"/>
    <p:sldId id="2158" r:id="rId57"/>
    <p:sldId id="2159" r:id="rId58"/>
    <p:sldId id="2160" r:id="rId59"/>
    <p:sldId id="2161" r:id="rId60"/>
    <p:sldId id="2162" r:id="rId61"/>
    <p:sldId id="2163" r:id="rId62"/>
    <p:sldId id="2164" r:id="rId63"/>
    <p:sldId id="2165" r:id="rId64"/>
    <p:sldId id="2166" r:id="rId65"/>
    <p:sldId id="2167" r:id="rId66"/>
    <p:sldId id="2168" r:id="rId67"/>
    <p:sldId id="2169" r:id="rId68"/>
    <p:sldId id="2170" r:id="rId69"/>
    <p:sldId id="2171" r:id="rId70"/>
    <p:sldId id="2172" r:id="rId71"/>
    <p:sldId id="2173" r:id="rId72"/>
    <p:sldId id="2174" r:id="rId73"/>
    <p:sldId id="2175" r:id="rId74"/>
    <p:sldId id="2176" r:id="rId75"/>
    <p:sldId id="2177" r:id="rId76"/>
    <p:sldId id="2178" r:id="rId77"/>
    <p:sldId id="2179" r:id="rId78"/>
    <p:sldId id="2180" r:id="rId79"/>
    <p:sldId id="2181" r:id="rId80"/>
    <p:sldId id="2182" r:id="rId81"/>
    <p:sldId id="2183" r:id="rId82"/>
    <p:sldId id="2184" r:id="rId83"/>
    <p:sldId id="2185" r:id="rId84"/>
    <p:sldId id="2186" r:id="rId85"/>
    <p:sldId id="2187" r:id="rId86"/>
    <p:sldId id="2188" r:id="rId87"/>
    <p:sldId id="2189" r:id="rId88"/>
    <p:sldId id="2190" r:id="rId89"/>
    <p:sldId id="2191" r:id="rId90"/>
    <p:sldId id="2192" r:id="rId91"/>
    <p:sldId id="2193" r:id="rId92"/>
    <p:sldId id="2194" r:id="rId93"/>
    <p:sldId id="2195" r:id="rId94"/>
    <p:sldId id="2196" r:id="rId95"/>
    <p:sldId id="2197" r:id="rId96"/>
    <p:sldId id="2198" r:id="rId97"/>
    <p:sldId id="2199" r:id="rId98"/>
    <p:sldId id="2200" r:id="rId99"/>
    <p:sldId id="2201" r:id="rId100"/>
    <p:sldId id="2202" r:id="rId101"/>
    <p:sldId id="2203" r:id="rId102"/>
    <p:sldId id="2204" r:id="rId103"/>
    <p:sldId id="2205" r:id="rId104"/>
    <p:sldId id="2206" r:id="rId105"/>
    <p:sldId id="2207" r:id="rId106"/>
    <p:sldId id="2208" r:id="rId107"/>
    <p:sldId id="2209" r:id="rId108"/>
    <p:sldId id="2210" r:id="rId109"/>
    <p:sldId id="2211" r:id="rId110"/>
    <p:sldId id="2212" r:id="rId111"/>
    <p:sldId id="2213" r:id="rId112"/>
    <p:sldId id="2214" r:id="rId113"/>
    <p:sldId id="2215" r:id="rId114"/>
    <p:sldId id="2216" r:id="rId115"/>
    <p:sldId id="2217" r:id="rId116"/>
    <p:sldId id="2218" r:id="rId117"/>
    <p:sldId id="2219" r:id="rId118"/>
    <p:sldId id="2220" r:id="rId119"/>
    <p:sldId id="2221" r:id="rId120"/>
    <p:sldId id="2222" r:id="rId121"/>
    <p:sldId id="2223" r:id="rId122"/>
    <p:sldId id="2224" r:id="rId123"/>
    <p:sldId id="2225" r:id="rId124"/>
    <p:sldId id="2226" r:id="rId125"/>
    <p:sldId id="2227" r:id="rId126"/>
    <p:sldId id="2228" r:id="rId127"/>
    <p:sldId id="2229" r:id="rId128"/>
    <p:sldId id="2230" r:id="rId129"/>
    <p:sldId id="2231" r:id="rId130"/>
    <p:sldId id="2232" r:id="rId131"/>
    <p:sldId id="2233" r:id="rId132"/>
    <p:sldId id="2236" r:id="rId133"/>
    <p:sldId id="2237" r:id="rId134"/>
    <p:sldId id="2238" r:id="rId135"/>
    <p:sldId id="2104" r:id="rId136"/>
  </p:sldIdLst>
  <p:sldSz cx="9144000" cy="6858000" type="screen4x3"/>
  <p:notesSz cx="6858000" cy="9144000"/>
  <p:defaultTextStyle>
    <a:defPPr>
      <a:defRPr lang="zh-CN"/>
    </a:defPPr>
    <a:lvl1pPr algn="ctr" rtl="0" fontAlgn="base">
      <a:spcBef>
        <a:spcPct val="0"/>
      </a:spcBef>
      <a:spcAft>
        <a:spcPct val="0"/>
      </a:spcAft>
      <a:defRPr kern="1200">
        <a:solidFill>
          <a:schemeClr val="tx1"/>
        </a:solidFill>
        <a:latin typeface="Arial" charset="0"/>
        <a:ea typeface="宋体" pitchFamily="2" charset="-122"/>
        <a:cs typeface="+mn-cs"/>
      </a:defRPr>
    </a:lvl1pPr>
    <a:lvl2pPr marL="457200" algn="ctr" rtl="0" fontAlgn="base">
      <a:spcBef>
        <a:spcPct val="0"/>
      </a:spcBef>
      <a:spcAft>
        <a:spcPct val="0"/>
      </a:spcAft>
      <a:defRPr kern="1200">
        <a:solidFill>
          <a:schemeClr val="tx1"/>
        </a:solidFill>
        <a:latin typeface="Arial" charset="0"/>
        <a:ea typeface="宋体" pitchFamily="2" charset="-122"/>
        <a:cs typeface="+mn-cs"/>
      </a:defRPr>
    </a:lvl2pPr>
    <a:lvl3pPr marL="914400" algn="ctr" rtl="0" fontAlgn="base">
      <a:spcBef>
        <a:spcPct val="0"/>
      </a:spcBef>
      <a:spcAft>
        <a:spcPct val="0"/>
      </a:spcAft>
      <a:defRPr kern="1200">
        <a:solidFill>
          <a:schemeClr val="tx1"/>
        </a:solidFill>
        <a:latin typeface="Arial" charset="0"/>
        <a:ea typeface="宋体" pitchFamily="2" charset="-122"/>
        <a:cs typeface="+mn-cs"/>
      </a:defRPr>
    </a:lvl3pPr>
    <a:lvl4pPr marL="1371600" algn="ctr" rtl="0" fontAlgn="base">
      <a:spcBef>
        <a:spcPct val="0"/>
      </a:spcBef>
      <a:spcAft>
        <a:spcPct val="0"/>
      </a:spcAft>
      <a:defRPr kern="1200">
        <a:solidFill>
          <a:schemeClr val="tx1"/>
        </a:solidFill>
        <a:latin typeface="Arial" charset="0"/>
        <a:ea typeface="宋体" pitchFamily="2" charset="-122"/>
        <a:cs typeface="+mn-cs"/>
      </a:defRPr>
    </a:lvl4pPr>
    <a:lvl5pPr marL="1828800" algn="ctr"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777777"/>
    <a:srgbClr val="969696"/>
    <a:srgbClr val="FFFFFF"/>
    <a:srgbClr val="00FFFF"/>
    <a:srgbClr val="FFFFCC"/>
    <a:srgbClr val="C8FFFF"/>
    <a:srgbClr val="90FF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65" autoAdjust="0"/>
    <p:restoredTop sz="88029" autoAdjust="0"/>
  </p:normalViewPr>
  <p:slideViewPr>
    <p:cSldViewPr>
      <p:cViewPr varScale="1">
        <p:scale>
          <a:sx n="101" d="100"/>
          <a:sy n="101" d="100"/>
        </p:scale>
        <p:origin x="1560" y="102"/>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66" d="100"/>
        <a:sy n="66" d="100"/>
      </p:scale>
      <p:origin x="0" y="8028"/>
    </p:cViewPr>
  </p:sorterViewPr>
  <p:notesViewPr>
    <p:cSldViewPr>
      <p:cViewPr varScale="1">
        <p:scale>
          <a:sx n="54" d="100"/>
          <a:sy n="54" d="100"/>
        </p:scale>
        <p:origin x="-292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_rels/viewProps.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slide" Target="slides/slide24.xml"/><Relationship Id="rId1" Type="http://schemas.openxmlformats.org/officeDocument/2006/relationships/slide" Target="slides/slide2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DD6C38-CF8C-457F-9445-4A52F36884BB}" type="doc">
      <dgm:prSet loTypeId="urn:microsoft.com/office/officeart/2005/8/layout/hierarchy4" loCatId="hierarchy" qsTypeId="urn:microsoft.com/office/officeart/2005/8/quickstyle/3d2" qsCatId="3D" csTypeId="urn:microsoft.com/office/officeart/2005/8/colors/accent1_2" csCatId="accent1" phldr="1"/>
      <dgm:spPr/>
      <dgm:t>
        <a:bodyPr/>
        <a:lstStyle/>
        <a:p>
          <a:endParaRPr lang="zh-CN" altLang="en-US"/>
        </a:p>
      </dgm:t>
    </dgm:pt>
    <dgm:pt modelId="{D696982D-0668-444D-90C1-09289A5C03A0}">
      <dgm:prSet phldrT="[文本]" custT="1"/>
      <dgm:spPr>
        <a:xfrm>
          <a:off x="369" y="1036393"/>
          <a:ext cx="6095261" cy="955476"/>
        </a:xfrm>
        <a:gradFill rotWithShape="0">
          <a:gsLst>
            <a:gs pos="0">
              <a:srgbClr val="4F81BD">
                <a:hueOff val="0"/>
                <a:satOff val="0"/>
                <a:lumOff val="0"/>
                <a:alphaOff val="0"/>
                <a:tint val="100000"/>
                <a:shade val="75000"/>
                <a:satMod val="160000"/>
              </a:srgbClr>
            </a:gs>
            <a:gs pos="62000">
              <a:srgbClr val="4F81BD">
                <a:hueOff val="0"/>
                <a:satOff val="0"/>
                <a:lumOff val="0"/>
                <a:alphaOff val="0"/>
                <a:tint val="100000"/>
                <a:shade val="100000"/>
                <a:satMod val="125000"/>
              </a:srgbClr>
            </a:gs>
            <a:gs pos="100000">
              <a:srgbClr val="4F81BD">
                <a:hueOff val="0"/>
                <a:satOff val="0"/>
                <a:lumOff val="0"/>
                <a:alphaOff val="0"/>
                <a:tint val="80000"/>
                <a:shade val="100000"/>
                <a:satMod val="140000"/>
              </a:srgbClr>
            </a:gs>
          </a:gsLst>
          <a:lin ang="16200000" scaled="1"/>
        </a:gradFill>
        <a:ln>
          <a:noFill/>
        </a:ln>
        <a:effectLst>
          <a:outerShdw blurRad="50800" dist="38100" dir="5400000" rotWithShape="0">
            <a:srgbClr val="000000">
              <a:alpha val="61176"/>
            </a:srgbClr>
          </a:outerShdw>
        </a:effectLst>
        <a:scene3d>
          <a:camera prst="orthographicFront"/>
          <a:lightRig rig="threePt" dir="t">
            <a:rot lat="0" lon="0" rev="7500000"/>
          </a:lightRig>
        </a:scene3d>
        <a:sp3d prstMaterial="plastic">
          <a:bevelT w="127000" h="25400" prst="relaxedInset"/>
        </a:sp3d>
      </dgm:spPr>
      <dgm:t>
        <a:bodyPr/>
        <a:lstStyle/>
        <a:p>
          <a:r>
            <a:rPr lang="zh-CN" altLang="en-US" sz="3200" dirty="0" smtClean="0">
              <a:solidFill>
                <a:sysClr val="window" lastClr="FFFFFF"/>
              </a:solidFill>
              <a:latin typeface="Corbel"/>
              <a:ea typeface="楷体_GB2312"/>
              <a:cs typeface="+mn-cs"/>
            </a:rPr>
            <a:t>业务逻辑层</a:t>
          </a:r>
          <a:r>
            <a:rPr lang="en-US" altLang="zh-CN" sz="3200" dirty="0" smtClean="0">
              <a:solidFill>
                <a:sysClr val="window" lastClr="FFFFFF"/>
              </a:solidFill>
              <a:latin typeface="Corbel"/>
              <a:ea typeface="楷体_GB2312"/>
              <a:cs typeface="+mn-cs"/>
            </a:rPr>
            <a:t>BLL</a:t>
          </a:r>
          <a:endParaRPr lang="zh-CN" altLang="en-US" sz="3200" dirty="0">
            <a:solidFill>
              <a:sysClr val="window" lastClr="FFFFFF"/>
            </a:solidFill>
            <a:latin typeface="Corbel"/>
            <a:ea typeface="楷体_GB2312"/>
            <a:cs typeface="+mn-cs"/>
          </a:endParaRPr>
        </a:p>
      </dgm:t>
    </dgm:pt>
    <dgm:pt modelId="{36B97874-DC24-499C-9BC1-D8F832B031F0}" type="parTrans" cxnId="{61E710CA-CE9F-4876-8837-C9B685D05B9E}">
      <dgm:prSet/>
      <dgm:spPr/>
      <dgm:t>
        <a:bodyPr/>
        <a:lstStyle/>
        <a:p>
          <a:endParaRPr lang="zh-CN" altLang="en-US" sz="3200"/>
        </a:p>
      </dgm:t>
    </dgm:pt>
    <dgm:pt modelId="{3049354D-3E20-4424-8224-E9ED1E1C4CF8}" type="sibTrans" cxnId="{61E710CA-CE9F-4876-8837-C9B685D05B9E}">
      <dgm:prSet/>
      <dgm:spPr/>
      <dgm:t>
        <a:bodyPr/>
        <a:lstStyle/>
        <a:p>
          <a:endParaRPr lang="zh-CN" altLang="en-US" sz="3200"/>
        </a:p>
      </dgm:t>
    </dgm:pt>
    <dgm:pt modelId="{178B0B67-D862-435A-98B6-611534CFBD6B}">
      <dgm:prSet phldrT="[文本]" custT="1"/>
      <dgm:spPr>
        <a:xfrm>
          <a:off x="369" y="2072130"/>
          <a:ext cx="6095261" cy="955476"/>
        </a:xfrm>
        <a:gradFill rotWithShape="0">
          <a:gsLst>
            <a:gs pos="0">
              <a:srgbClr val="4F81BD">
                <a:hueOff val="0"/>
                <a:satOff val="0"/>
                <a:lumOff val="0"/>
                <a:alphaOff val="0"/>
                <a:tint val="100000"/>
                <a:shade val="75000"/>
                <a:satMod val="160000"/>
              </a:srgbClr>
            </a:gs>
            <a:gs pos="62000">
              <a:srgbClr val="4F81BD">
                <a:hueOff val="0"/>
                <a:satOff val="0"/>
                <a:lumOff val="0"/>
                <a:alphaOff val="0"/>
                <a:tint val="100000"/>
                <a:shade val="100000"/>
                <a:satMod val="125000"/>
              </a:srgbClr>
            </a:gs>
            <a:gs pos="100000">
              <a:srgbClr val="4F81BD">
                <a:hueOff val="0"/>
                <a:satOff val="0"/>
                <a:lumOff val="0"/>
                <a:alphaOff val="0"/>
                <a:tint val="80000"/>
                <a:shade val="100000"/>
                <a:satMod val="140000"/>
              </a:srgbClr>
            </a:gs>
          </a:gsLst>
          <a:lin ang="16200000" scaled="1"/>
        </a:gradFill>
        <a:ln>
          <a:noFill/>
        </a:ln>
        <a:effectLst>
          <a:outerShdw blurRad="50800" dist="38100" dir="5400000" rotWithShape="0">
            <a:srgbClr val="000000">
              <a:alpha val="61176"/>
            </a:srgbClr>
          </a:outerShdw>
        </a:effectLst>
        <a:scene3d>
          <a:camera prst="orthographicFront"/>
          <a:lightRig rig="threePt" dir="t">
            <a:rot lat="0" lon="0" rev="7500000"/>
          </a:lightRig>
        </a:scene3d>
        <a:sp3d prstMaterial="plastic">
          <a:bevelT w="127000" h="25400" prst="relaxedInset"/>
        </a:sp3d>
      </dgm:spPr>
      <dgm:t>
        <a:bodyPr/>
        <a:lstStyle/>
        <a:p>
          <a:r>
            <a:rPr lang="zh-CN" altLang="en-US" sz="3200" dirty="0" smtClean="0">
              <a:solidFill>
                <a:sysClr val="window" lastClr="FFFFFF"/>
              </a:solidFill>
              <a:latin typeface="Corbel"/>
              <a:ea typeface="楷体_GB2312"/>
              <a:cs typeface="+mn-cs"/>
            </a:rPr>
            <a:t>数据访问层</a:t>
          </a:r>
          <a:r>
            <a:rPr lang="en-US" altLang="zh-CN" sz="3200" dirty="0" smtClean="0">
              <a:solidFill>
                <a:sysClr val="window" lastClr="FFFFFF"/>
              </a:solidFill>
              <a:latin typeface="Corbel"/>
              <a:ea typeface="楷体_GB2312"/>
              <a:cs typeface="+mn-cs"/>
            </a:rPr>
            <a:t>DAL</a:t>
          </a:r>
          <a:endParaRPr lang="zh-CN" altLang="en-US" sz="3200" dirty="0">
            <a:solidFill>
              <a:sysClr val="window" lastClr="FFFFFF"/>
            </a:solidFill>
            <a:latin typeface="Corbel"/>
            <a:ea typeface="楷体_GB2312"/>
            <a:cs typeface="+mn-cs"/>
          </a:endParaRPr>
        </a:p>
      </dgm:t>
    </dgm:pt>
    <dgm:pt modelId="{F52F9436-0EEA-4B5A-9BEE-18D43B79246A}" type="parTrans" cxnId="{273E75E0-91CF-4B4A-8455-F42D3405E72D}">
      <dgm:prSet/>
      <dgm:spPr/>
      <dgm:t>
        <a:bodyPr/>
        <a:lstStyle/>
        <a:p>
          <a:endParaRPr lang="zh-CN" altLang="en-US" sz="3200"/>
        </a:p>
      </dgm:t>
    </dgm:pt>
    <dgm:pt modelId="{6FDFD3FB-0E2E-4FFE-A8E8-CFCB318E90BC}" type="sibTrans" cxnId="{273E75E0-91CF-4B4A-8455-F42D3405E72D}">
      <dgm:prSet/>
      <dgm:spPr/>
      <dgm:t>
        <a:bodyPr/>
        <a:lstStyle/>
        <a:p>
          <a:endParaRPr lang="zh-CN" altLang="en-US" sz="3200"/>
        </a:p>
      </dgm:t>
    </dgm:pt>
    <dgm:pt modelId="{0D2B2399-3AEB-4CE9-B52A-1F98B6C979AB}">
      <dgm:prSet phldrT="[文本]" custT="1"/>
      <dgm:spPr>
        <a:xfrm>
          <a:off x="369" y="3107866"/>
          <a:ext cx="1500187" cy="955476"/>
        </a:xfrm>
        <a:gradFill rotWithShape="0">
          <a:gsLst>
            <a:gs pos="0">
              <a:srgbClr val="4F81BD">
                <a:hueOff val="0"/>
                <a:satOff val="0"/>
                <a:lumOff val="0"/>
                <a:alphaOff val="0"/>
                <a:tint val="100000"/>
                <a:shade val="75000"/>
                <a:satMod val="160000"/>
              </a:srgbClr>
            </a:gs>
            <a:gs pos="62000">
              <a:srgbClr val="4F81BD">
                <a:hueOff val="0"/>
                <a:satOff val="0"/>
                <a:lumOff val="0"/>
                <a:alphaOff val="0"/>
                <a:tint val="100000"/>
                <a:shade val="100000"/>
                <a:satMod val="125000"/>
              </a:srgbClr>
            </a:gs>
            <a:gs pos="100000">
              <a:srgbClr val="4F81BD">
                <a:hueOff val="0"/>
                <a:satOff val="0"/>
                <a:lumOff val="0"/>
                <a:alphaOff val="0"/>
                <a:tint val="80000"/>
                <a:shade val="100000"/>
                <a:satMod val="140000"/>
              </a:srgbClr>
            </a:gs>
          </a:gsLst>
          <a:lin ang="16200000" scaled="1"/>
        </a:gradFill>
        <a:ln>
          <a:noFill/>
        </a:ln>
        <a:effectLst>
          <a:outerShdw blurRad="50800" dist="38100" dir="5400000" rotWithShape="0">
            <a:srgbClr val="000000">
              <a:alpha val="61176"/>
            </a:srgbClr>
          </a:outerShdw>
        </a:effectLst>
        <a:scene3d>
          <a:camera prst="orthographicFront"/>
          <a:lightRig rig="threePt" dir="t">
            <a:rot lat="0" lon="0" rev="7500000"/>
          </a:lightRig>
        </a:scene3d>
        <a:sp3d prstMaterial="plastic">
          <a:bevelT w="127000" h="25400" prst="relaxedInset"/>
        </a:sp3d>
      </dgm:spPr>
      <dgm:t>
        <a:bodyPr/>
        <a:lstStyle/>
        <a:p>
          <a:r>
            <a:rPr lang="en-US" altLang="zh-CN" sz="2000" dirty="0" smtClean="0">
              <a:solidFill>
                <a:sysClr val="window" lastClr="FFFFFF"/>
              </a:solidFill>
              <a:latin typeface="Corbel"/>
              <a:ea typeface="楷体_GB2312"/>
              <a:cs typeface="+mn-cs"/>
            </a:rPr>
            <a:t>SQL Server</a:t>
          </a:r>
          <a:endParaRPr lang="zh-CN" altLang="en-US" sz="2000" dirty="0">
            <a:solidFill>
              <a:sysClr val="window" lastClr="FFFFFF"/>
            </a:solidFill>
            <a:latin typeface="Corbel"/>
            <a:ea typeface="楷体_GB2312"/>
            <a:cs typeface="+mn-cs"/>
          </a:endParaRPr>
        </a:p>
      </dgm:t>
    </dgm:pt>
    <dgm:pt modelId="{7195516A-A91F-4AC9-AEAA-B3ADD240038E}" type="parTrans" cxnId="{D6301685-9EB4-4EEF-BDEF-2B36CF25EC2C}">
      <dgm:prSet/>
      <dgm:spPr/>
      <dgm:t>
        <a:bodyPr/>
        <a:lstStyle/>
        <a:p>
          <a:endParaRPr lang="zh-CN" altLang="en-US" sz="3200"/>
        </a:p>
      </dgm:t>
    </dgm:pt>
    <dgm:pt modelId="{314C1EAF-FA51-4B58-9F9C-021D033256FA}" type="sibTrans" cxnId="{D6301685-9EB4-4EEF-BDEF-2B36CF25EC2C}">
      <dgm:prSet/>
      <dgm:spPr/>
      <dgm:t>
        <a:bodyPr/>
        <a:lstStyle/>
        <a:p>
          <a:endParaRPr lang="zh-CN" altLang="en-US" sz="3200"/>
        </a:p>
      </dgm:t>
    </dgm:pt>
    <dgm:pt modelId="{DE8457A4-0E3F-4C91-AD68-1E8E458D77CF}">
      <dgm:prSet phldrT="[文本]" custT="1"/>
      <dgm:spPr>
        <a:xfrm>
          <a:off x="1532060" y="3107866"/>
          <a:ext cx="1500187" cy="955476"/>
        </a:xfrm>
        <a:gradFill rotWithShape="0">
          <a:gsLst>
            <a:gs pos="0">
              <a:srgbClr val="4F81BD">
                <a:hueOff val="0"/>
                <a:satOff val="0"/>
                <a:lumOff val="0"/>
                <a:alphaOff val="0"/>
                <a:tint val="100000"/>
                <a:shade val="75000"/>
                <a:satMod val="160000"/>
              </a:srgbClr>
            </a:gs>
            <a:gs pos="62000">
              <a:srgbClr val="4F81BD">
                <a:hueOff val="0"/>
                <a:satOff val="0"/>
                <a:lumOff val="0"/>
                <a:alphaOff val="0"/>
                <a:tint val="100000"/>
                <a:shade val="100000"/>
                <a:satMod val="125000"/>
              </a:srgbClr>
            </a:gs>
            <a:gs pos="100000">
              <a:srgbClr val="4F81BD">
                <a:hueOff val="0"/>
                <a:satOff val="0"/>
                <a:lumOff val="0"/>
                <a:alphaOff val="0"/>
                <a:tint val="80000"/>
                <a:shade val="100000"/>
                <a:satMod val="140000"/>
              </a:srgbClr>
            </a:gs>
          </a:gsLst>
          <a:lin ang="16200000" scaled="1"/>
        </a:gradFill>
        <a:ln>
          <a:noFill/>
        </a:ln>
        <a:effectLst>
          <a:outerShdw blurRad="50800" dist="38100" dir="5400000" rotWithShape="0">
            <a:srgbClr val="000000">
              <a:alpha val="61176"/>
            </a:srgbClr>
          </a:outerShdw>
        </a:effectLst>
        <a:scene3d>
          <a:camera prst="orthographicFront"/>
          <a:lightRig rig="threePt" dir="t">
            <a:rot lat="0" lon="0" rev="7500000"/>
          </a:lightRig>
        </a:scene3d>
        <a:sp3d prstMaterial="plastic">
          <a:bevelT w="127000" h="25400" prst="relaxedInset"/>
        </a:sp3d>
      </dgm:spPr>
      <dgm:t>
        <a:bodyPr/>
        <a:lstStyle/>
        <a:p>
          <a:r>
            <a:rPr lang="en-US" altLang="zh-CN" sz="2000" dirty="0" smtClean="0">
              <a:solidFill>
                <a:sysClr val="window" lastClr="FFFFFF"/>
              </a:solidFill>
              <a:latin typeface="Corbel"/>
              <a:ea typeface="楷体_GB2312"/>
              <a:cs typeface="+mn-cs"/>
            </a:rPr>
            <a:t>XML</a:t>
          </a:r>
          <a:endParaRPr lang="zh-CN" altLang="en-US" sz="2000" dirty="0">
            <a:solidFill>
              <a:sysClr val="window" lastClr="FFFFFF"/>
            </a:solidFill>
            <a:latin typeface="Corbel"/>
            <a:ea typeface="楷体_GB2312"/>
            <a:cs typeface="+mn-cs"/>
          </a:endParaRPr>
        </a:p>
      </dgm:t>
    </dgm:pt>
    <dgm:pt modelId="{D2589161-7FA0-45CE-B5F0-E8799447AFFD}" type="parTrans" cxnId="{5EA57632-5B81-4819-B51C-382D1C5ABC74}">
      <dgm:prSet/>
      <dgm:spPr/>
      <dgm:t>
        <a:bodyPr/>
        <a:lstStyle/>
        <a:p>
          <a:endParaRPr lang="zh-CN" altLang="en-US" sz="3200"/>
        </a:p>
      </dgm:t>
    </dgm:pt>
    <dgm:pt modelId="{C8FBE271-F4B5-4BB7-8D0C-27964CADD715}" type="sibTrans" cxnId="{5EA57632-5B81-4819-B51C-382D1C5ABC74}">
      <dgm:prSet/>
      <dgm:spPr/>
      <dgm:t>
        <a:bodyPr/>
        <a:lstStyle/>
        <a:p>
          <a:endParaRPr lang="zh-CN" altLang="en-US" sz="3200"/>
        </a:p>
      </dgm:t>
    </dgm:pt>
    <dgm:pt modelId="{503F2E87-856E-4FA1-87C6-4A488ECA281B}">
      <dgm:prSet phldrT="[文本]" custT="1"/>
      <dgm:spPr>
        <a:xfrm>
          <a:off x="3063751" y="3107866"/>
          <a:ext cx="1500187" cy="955476"/>
        </a:xfrm>
        <a:gradFill rotWithShape="0">
          <a:gsLst>
            <a:gs pos="0">
              <a:srgbClr val="4F81BD">
                <a:hueOff val="0"/>
                <a:satOff val="0"/>
                <a:lumOff val="0"/>
                <a:alphaOff val="0"/>
                <a:tint val="100000"/>
                <a:shade val="75000"/>
                <a:satMod val="160000"/>
              </a:srgbClr>
            </a:gs>
            <a:gs pos="62000">
              <a:srgbClr val="4F81BD">
                <a:hueOff val="0"/>
                <a:satOff val="0"/>
                <a:lumOff val="0"/>
                <a:alphaOff val="0"/>
                <a:tint val="100000"/>
                <a:shade val="100000"/>
                <a:satMod val="125000"/>
              </a:srgbClr>
            </a:gs>
            <a:gs pos="100000">
              <a:srgbClr val="4F81BD">
                <a:hueOff val="0"/>
                <a:satOff val="0"/>
                <a:lumOff val="0"/>
                <a:alphaOff val="0"/>
                <a:tint val="80000"/>
                <a:shade val="100000"/>
                <a:satMod val="140000"/>
              </a:srgbClr>
            </a:gs>
          </a:gsLst>
          <a:lin ang="16200000" scaled="1"/>
        </a:gradFill>
        <a:ln>
          <a:noFill/>
        </a:ln>
        <a:effectLst>
          <a:outerShdw blurRad="50800" dist="38100" dir="5400000" rotWithShape="0">
            <a:srgbClr val="000000">
              <a:alpha val="61176"/>
            </a:srgbClr>
          </a:outerShdw>
        </a:effectLst>
        <a:scene3d>
          <a:camera prst="orthographicFront"/>
          <a:lightRig rig="threePt" dir="t">
            <a:rot lat="0" lon="0" rev="7500000"/>
          </a:lightRig>
        </a:scene3d>
        <a:sp3d prstMaterial="plastic">
          <a:bevelT w="127000" h="25400" prst="relaxedInset"/>
        </a:sp3d>
      </dgm:spPr>
      <dgm:t>
        <a:bodyPr/>
        <a:lstStyle/>
        <a:p>
          <a:r>
            <a:rPr lang="en-US" altLang="zh-CN" sz="2000" dirty="0" smtClean="0">
              <a:solidFill>
                <a:sysClr val="window" lastClr="FFFFFF"/>
              </a:solidFill>
              <a:latin typeface="Corbel"/>
              <a:ea typeface="楷体_GB2312"/>
              <a:cs typeface="+mn-cs"/>
            </a:rPr>
            <a:t>Oracle</a:t>
          </a:r>
          <a:endParaRPr lang="zh-CN" altLang="en-US" sz="2000" dirty="0">
            <a:solidFill>
              <a:sysClr val="window" lastClr="FFFFFF"/>
            </a:solidFill>
            <a:latin typeface="Corbel"/>
            <a:ea typeface="楷体_GB2312"/>
            <a:cs typeface="+mn-cs"/>
          </a:endParaRPr>
        </a:p>
      </dgm:t>
    </dgm:pt>
    <dgm:pt modelId="{5260A1EF-DF79-4811-B2E4-366344656D3E}" type="parTrans" cxnId="{A88B4B88-717A-4508-B67E-84968574497F}">
      <dgm:prSet/>
      <dgm:spPr/>
      <dgm:t>
        <a:bodyPr/>
        <a:lstStyle/>
        <a:p>
          <a:endParaRPr lang="zh-CN" altLang="en-US" sz="3200"/>
        </a:p>
      </dgm:t>
    </dgm:pt>
    <dgm:pt modelId="{8C8C8751-9E28-4FA4-832E-C7E1BEE7DEFB}" type="sibTrans" cxnId="{A88B4B88-717A-4508-B67E-84968574497F}">
      <dgm:prSet/>
      <dgm:spPr/>
      <dgm:t>
        <a:bodyPr/>
        <a:lstStyle/>
        <a:p>
          <a:endParaRPr lang="zh-CN" altLang="en-US" sz="3200"/>
        </a:p>
      </dgm:t>
    </dgm:pt>
    <dgm:pt modelId="{644D2BFC-BE87-4943-ACB7-75356A700697}">
      <dgm:prSet phldrT="[文本]" custT="1"/>
      <dgm:spPr>
        <a:xfrm>
          <a:off x="4595443" y="3107866"/>
          <a:ext cx="1500187" cy="955476"/>
        </a:xfrm>
        <a:gradFill rotWithShape="0">
          <a:gsLst>
            <a:gs pos="0">
              <a:srgbClr val="4F81BD">
                <a:hueOff val="0"/>
                <a:satOff val="0"/>
                <a:lumOff val="0"/>
                <a:alphaOff val="0"/>
                <a:tint val="100000"/>
                <a:shade val="75000"/>
                <a:satMod val="160000"/>
              </a:srgbClr>
            </a:gs>
            <a:gs pos="62000">
              <a:srgbClr val="4F81BD">
                <a:hueOff val="0"/>
                <a:satOff val="0"/>
                <a:lumOff val="0"/>
                <a:alphaOff val="0"/>
                <a:tint val="100000"/>
                <a:shade val="100000"/>
                <a:satMod val="125000"/>
              </a:srgbClr>
            </a:gs>
            <a:gs pos="100000">
              <a:srgbClr val="4F81BD">
                <a:hueOff val="0"/>
                <a:satOff val="0"/>
                <a:lumOff val="0"/>
                <a:alphaOff val="0"/>
                <a:tint val="80000"/>
                <a:shade val="100000"/>
                <a:satMod val="140000"/>
              </a:srgbClr>
            </a:gs>
          </a:gsLst>
          <a:lin ang="16200000" scaled="1"/>
        </a:gradFill>
        <a:ln>
          <a:noFill/>
        </a:ln>
        <a:effectLst>
          <a:outerShdw blurRad="50800" dist="38100" dir="5400000" rotWithShape="0">
            <a:srgbClr val="000000">
              <a:alpha val="61176"/>
            </a:srgbClr>
          </a:outerShdw>
        </a:effectLst>
        <a:scene3d>
          <a:camera prst="orthographicFront"/>
          <a:lightRig rig="threePt" dir="t">
            <a:rot lat="0" lon="0" rev="7500000"/>
          </a:lightRig>
        </a:scene3d>
        <a:sp3d prstMaterial="plastic">
          <a:bevelT w="127000" h="25400" prst="relaxedInset"/>
        </a:sp3d>
      </dgm:spPr>
      <dgm:t>
        <a:bodyPr/>
        <a:lstStyle/>
        <a:p>
          <a:r>
            <a:rPr lang="en-US" altLang="zh-CN" sz="2000" dirty="0" smtClean="0">
              <a:solidFill>
                <a:sysClr val="window" lastClr="FFFFFF"/>
              </a:solidFill>
              <a:latin typeface="Corbel"/>
              <a:ea typeface="楷体_GB2312"/>
              <a:cs typeface="+mn-cs"/>
            </a:rPr>
            <a:t>……</a:t>
          </a:r>
          <a:endParaRPr lang="zh-CN" altLang="en-US" sz="2000" dirty="0">
            <a:solidFill>
              <a:sysClr val="window" lastClr="FFFFFF"/>
            </a:solidFill>
            <a:latin typeface="Corbel"/>
            <a:ea typeface="楷体_GB2312"/>
            <a:cs typeface="+mn-cs"/>
          </a:endParaRPr>
        </a:p>
      </dgm:t>
    </dgm:pt>
    <dgm:pt modelId="{2938A6B6-D8C6-4D3F-A5F1-8A2F7FA7BCBF}" type="parTrans" cxnId="{558B62D7-8900-4AE1-AC2E-1AEC544BC438}">
      <dgm:prSet/>
      <dgm:spPr/>
      <dgm:t>
        <a:bodyPr/>
        <a:lstStyle/>
        <a:p>
          <a:endParaRPr lang="zh-CN" altLang="en-US" sz="3200"/>
        </a:p>
      </dgm:t>
    </dgm:pt>
    <dgm:pt modelId="{C6D7FC2E-6195-43A9-83D0-6626EAFABE73}" type="sibTrans" cxnId="{558B62D7-8900-4AE1-AC2E-1AEC544BC438}">
      <dgm:prSet/>
      <dgm:spPr/>
      <dgm:t>
        <a:bodyPr/>
        <a:lstStyle/>
        <a:p>
          <a:endParaRPr lang="zh-CN" altLang="en-US" sz="3200"/>
        </a:p>
      </dgm:t>
    </dgm:pt>
    <dgm:pt modelId="{2F61F93C-2368-4E85-8446-67B6EC616976}">
      <dgm:prSet phldrT="[文本]" custT="1"/>
      <dgm:spPr>
        <a:xfrm>
          <a:off x="369" y="656"/>
          <a:ext cx="6095261" cy="955476"/>
        </a:xfrm>
        <a:gradFill rotWithShape="0">
          <a:gsLst>
            <a:gs pos="0">
              <a:srgbClr val="4F81BD">
                <a:hueOff val="0"/>
                <a:satOff val="0"/>
                <a:lumOff val="0"/>
                <a:alphaOff val="0"/>
                <a:tint val="100000"/>
                <a:shade val="75000"/>
                <a:satMod val="160000"/>
              </a:srgbClr>
            </a:gs>
            <a:gs pos="62000">
              <a:srgbClr val="4F81BD">
                <a:hueOff val="0"/>
                <a:satOff val="0"/>
                <a:lumOff val="0"/>
                <a:alphaOff val="0"/>
                <a:tint val="100000"/>
                <a:shade val="100000"/>
                <a:satMod val="125000"/>
              </a:srgbClr>
            </a:gs>
            <a:gs pos="100000">
              <a:srgbClr val="4F81BD">
                <a:hueOff val="0"/>
                <a:satOff val="0"/>
                <a:lumOff val="0"/>
                <a:alphaOff val="0"/>
                <a:tint val="80000"/>
                <a:shade val="100000"/>
                <a:satMod val="140000"/>
              </a:srgbClr>
            </a:gs>
          </a:gsLst>
          <a:lin ang="16200000" scaled="1"/>
        </a:gradFill>
        <a:ln>
          <a:noFill/>
        </a:ln>
        <a:effectLst>
          <a:outerShdw blurRad="50800" dist="38100" dir="5400000" rotWithShape="0">
            <a:srgbClr val="000000">
              <a:alpha val="61176"/>
            </a:srgbClr>
          </a:outerShdw>
        </a:effectLst>
        <a:scene3d>
          <a:camera prst="orthographicFront"/>
          <a:lightRig rig="threePt" dir="t">
            <a:rot lat="0" lon="0" rev="7500000"/>
          </a:lightRig>
        </a:scene3d>
        <a:sp3d prstMaterial="plastic">
          <a:bevelT w="127000" h="25400" prst="relaxedInset"/>
        </a:sp3d>
      </dgm:spPr>
      <dgm:t>
        <a:bodyPr/>
        <a:lstStyle/>
        <a:p>
          <a:r>
            <a:rPr lang="zh-CN" altLang="en-US" sz="3200" dirty="0" smtClean="0">
              <a:solidFill>
                <a:sysClr val="window" lastClr="FFFFFF"/>
              </a:solidFill>
              <a:latin typeface="Corbel"/>
              <a:ea typeface="楷体_GB2312"/>
              <a:cs typeface="+mn-cs"/>
            </a:rPr>
            <a:t>用户界面层</a:t>
          </a:r>
          <a:r>
            <a:rPr lang="en-US" altLang="zh-CN" sz="3200" dirty="0" smtClean="0">
              <a:solidFill>
                <a:sysClr val="window" lastClr="FFFFFF"/>
              </a:solidFill>
              <a:latin typeface="Corbel"/>
              <a:ea typeface="楷体_GB2312"/>
              <a:cs typeface="+mn-cs"/>
            </a:rPr>
            <a:t>PL</a:t>
          </a:r>
          <a:endParaRPr lang="zh-CN" altLang="en-US" sz="3200" dirty="0">
            <a:solidFill>
              <a:sysClr val="window" lastClr="FFFFFF"/>
            </a:solidFill>
            <a:latin typeface="Corbel"/>
            <a:ea typeface="楷体_GB2312"/>
            <a:cs typeface="+mn-cs"/>
          </a:endParaRPr>
        </a:p>
      </dgm:t>
    </dgm:pt>
    <dgm:pt modelId="{45FA3D72-04CE-49B7-B1D1-E873B9C5657F}" type="sibTrans" cxnId="{B824EB99-4187-415B-8B7F-B8A5AED24396}">
      <dgm:prSet/>
      <dgm:spPr/>
      <dgm:t>
        <a:bodyPr/>
        <a:lstStyle/>
        <a:p>
          <a:endParaRPr lang="zh-CN" altLang="en-US" sz="3200"/>
        </a:p>
      </dgm:t>
    </dgm:pt>
    <dgm:pt modelId="{CFC862F4-AA65-4649-AC7F-18CA17BBC1F4}" type="parTrans" cxnId="{B824EB99-4187-415B-8B7F-B8A5AED24396}">
      <dgm:prSet/>
      <dgm:spPr/>
      <dgm:t>
        <a:bodyPr/>
        <a:lstStyle/>
        <a:p>
          <a:endParaRPr lang="zh-CN" altLang="en-US" sz="3200"/>
        </a:p>
      </dgm:t>
    </dgm:pt>
    <dgm:pt modelId="{2CDF5A49-97DB-49FB-8253-CEDAC8010E29}" type="pres">
      <dgm:prSet presAssocID="{B2DD6C38-CF8C-457F-9445-4A52F36884BB}" presName="Name0" presStyleCnt="0">
        <dgm:presLayoutVars>
          <dgm:chPref val="1"/>
          <dgm:dir/>
          <dgm:animOne val="branch"/>
          <dgm:animLvl val="lvl"/>
          <dgm:resizeHandles/>
        </dgm:presLayoutVars>
      </dgm:prSet>
      <dgm:spPr/>
      <dgm:t>
        <a:bodyPr/>
        <a:lstStyle/>
        <a:p>
          <a:endParaRPr lang="zh-CN" altLang="en-US"/>
        </a:p>
      </dgm:t>
    </dgm:pt>
    <dgm:pt modelId="{7E17323A-579A-4CFA-BDF5-4809BC883BCD}" type="pres">
      <dgm:prSet presAssocID="{2F61F93C-2368-4E85-8446-67B6EC616976}" presName="vertOne" presStyleCnt="0"/>
      <dgm:spPr/>
    </dgm:pt>
    <dgm:pt modelId="{447F295E-8C04-469B-8A79-D81FC5945A8C}" type="pres">
      <dgm:prSet presAssocID="{2F61F93C-2368-4E85-8446-67B6EC616976}" presName="txOne" presStyleLbl="node0" presStyleIdx="0" presStyleCnt="1">
        <dgm:presLayoutVars>
          <dgm:chPref val="3"/>
        </dgm:presLayoutVars>
      </dgm:prSet>
      <dgm:spPr>
        <a:prstGeom prst="roundRect">
          <a:avLst>
            <a:gd name="adj" fmla="val 10000"/>
          </a:avLst>
        </a:prstGeom>
      </dgm:spPr>
      <dgm:t>
        <a:bodyPr/>
        <a:lstStyle/>
        <a:p>
          <a:endParaRPr lang="zh-CN" altLang="en-US"/>
        </a:p>
      </dgm:t>
    </dgm:pt>
    <dgm:pt modelId="{08A3AC75-68D1-4D48-B1EC-C9A699C4AE51}" type="pres">
      <dgm:prSet presAssocID="{2F61F93C-2368-4E85-8446-67B6EC616976}" presName="parTransOne" presStyleCnt="0"/>
      <dgm:spPr/>
    </dgm:pt>
    <dgm:pt modelId="{6A77C5EC-A8E4-4930-AEE0-C3A8B8D689FE}" type="pres">
      <dgm:prSet presAssocID="{2F61F93C-2368-4E85-8446-67B6EC616976}" presName="horzOne" presStyleCnt="0"/>
      <dgm:spPr/>
    </dgm:pt>
    <dgm:pt modelId="{7138B8DE-714F-4E98-A424-238F03B22F31}" type="pres">
      <dgm:prSet presAssocID="{D696982D-0668-444D-90C1-09289A5C03A0}" presName="vertTwo" presStyleCnt="0"/>
      <dgm:spPr/>
    </dgm:pt>
    <dgm:pt modelId="{46F1E3A4-F5A7-4532-A1FE-3254A65022A0}" type="pres">
      <dgm:prSet presAssocID="{D696982D-0668-444D-90C1-09289A5C03A0}" presName="txTwo" presStyleLbl="node2" presStyleIdx="0" presStyleCnt="1">
        <dgm:presLayoutVars>
          <dgm:chPref val="3"/>
        </dgm:presLayoutVars>
      </dgm:prSet>
      <dgm:spPr>
        <a:prstGeom prst="roundRect">
          <a:avLst>
            <a:gd name="adj" fmla="val 10000"/>
          </a:avLst>
        </a:prstGeom>
      </dgm:spPr>
      <dgm:t>
        <a:bodyPr/>
        <a:lstStyle/>
        <a:p>
          <a:endParaRPr lang="zh-CN" altLang="en-US"/>
        </a:p>
      </dgm:t>
    </dgm:pt>
    <dgm:pt modelId="{C42030E1-5AE6-4DBA-8533-4BC82472E0D6}" type="pres">
      <dgm:prSet presAssocID="{D696982D-0668-444D-90C1-09289A5C03A0}" presName="parTransTwo" presStyleCnt="0"/>
      <dgm:spPr/>
    </dgm:pt>
    <dgm:pt modelId="{198F1551-E46F-4148-95D4-822F168776E8}" type="pres">
      <dgm:prSet presAssocID="{D696982D-0668-444D-90C1-09289A5C03A0}" presName="horzTwo" presStyleCnt="0"/>
      <dgm:spPr/>
    </dgm:pt>
    <dgm:pt modelId="{A394B459-9B38-4055-A4B3-8D31A02CF6F5}" type="pres">
      <dgm:prSet presAssocID="{178B0B67-D862-435A-98B6-611534CFBD6B}" presName="vertThree" presStyleCnt="0"/>
      <dgm:spPr/>
    </dgm:pt>
    <dgm:pt modelId="{78828CA3-E65E-4F0B-AC81-DEDB79F4D560}" type="pres">
      <dgm:prSet presAssocID="{178B0B67-D862-435A-98B6-611534CFBD6B}" presName="txThree" presStyleLbl="node3" presStyleIdx="0" presStyleCnt="1">
        <dgm:presLayoutVars>
          <dgm:chPref val="3"/>
        </dgm:presLayoutVars>
      </dgm:prSet>
      <dgm:spPr>
        <a:prstGeom prst="roundRect">
          <a:avLst>
            <a:gd name="adj" fmla="val 10000"/>
          </a:avLst>
        </a:prstGeom>
      </dgm:spPr>
      <dgm:t>
        <a:bodyPr/>
        <a:lstStyle/>
        <a:p>
          <a:endParaRPr lang="zh-CN" altLang="en-US"/>
        </a:p>
      </dgm:t>
    </dgm:pt>
    <dgm:pt modelId="{58663E32-7A74-43E0-9987-26B5CCAF2863}" type="pres">
      <dgm:prSet presAssocID="{178B0B67-D862-435A-98B6-611534CFBD6B}" presName="parTransThree" presStyleCnt="0"/>
      <dgm:spPr/>
    </dgm:pt>
    <dgm:pt modelId="{3E2B17DB-4CC9-4DE8-B668-3F13B26B2508}" type="pres">
      <dgm:prSet presAssocID="{178B0B67-D862-435A-98B6-611534CFBD6B}" presName="horzThree" presStyleCnt="0"/>
      <dgm:spPr/>
    </dgm:pt>
    <dgm:pt modelId="{77888BAF-1191-486F-91BC-8DE6BEACE246}" type="pres">
      <dgm:prSet presAssocID="{0D2B2399-3AEB-4CE9-B52A-1F98B6C979AB}" presName="vertFour" presStyleCnt="0">
        <dgm:presLayoutVars>
          <dgm:chPref val="3"/>
        </dgm:presLayoutVars>
      </dgm:prSet>
      <dgm:spPr/>
    </dgm:pt>
    <dgm:pt modelId="{139B7C22-52A2-4C6D-B305-589A1F02C421}" type="pres">
      <dgm:prSet presAssocID="{0D2B2399-3AEB-4CE9-B52A-1F98B6C979AB}" presName="txFour" presStyleLbl="node4" presStyleIdx="0" presStyleCnt="4">
        <dgm:presLayoutVars>
          <dgm:chPref val="3"/>
        </dgm:presLayoutVars>
      </dgm:prSet>
      <dgm:spPr>
        <a:prstGeom prst="roundRect">
          <a:avLst>
            <a:gd name="adj" fmla="val 10000"/>
          </a:avLst>
        </a:prstGeom>
      </dgm:spPr>
      <dgm:t>
        <a:bodyPr/>
        <a:lstStyle/>
        <a:p>
          <a:endParaRPr lang="zh-CN" altLang="en-US"/>
        </a:p>
      </dgm:t>
    </dgm:pt>
    <dgm:pt modelId="{3D6AE78D-5F53-458E-8EA3-170146BC592A}" type="pres">
      <dgm:prSet presAssocID="{0D2B2399-3AEB-4CE9-B52A-1F98B6C979AB}" presName="horzFour" presStyleCnt="0"/>
      <dgm:spPr/>
    </dgm:pt>
    <dgm:pt modelId="{7F9A427D-5EF5-4769-9B8D-15B9CAF1413F}" type="pres">
      <dgm:prSet presAssocID="{314C1EAF-FA51-4B58-9F9C-021D033256FA}" presName="sibSpaceFour" presStyleCnt="0"/>
      <dgm:spPr/>
    </dgm:pt>
    <dgm:pt modelId="{E94B57AF-B28E-4597-821D-33C26FD365D6}" type="pres">
      <dgm:prSet presAssocID="{DE8457A4-0E3F-4C91-AD68-1E8E458D77CF}" presName="vertFour" presStyleCnt="0">
        <dgm:presLayoutVars>
          <dgm:chPref val="3"/>
        </dgm:presLayoutVars>
      </dgm:prSet>
      <dgm:spPr/>
    </dgm:pt>
    <dgm:pt modelId="{5024ACD5-141F-4D2D-B7A7-D12634F79D78}" type="pres">
      <dgm:prSet presAssocID="{DE8457A4-0E3F-4C91-AD68-1E8E458D77CF}" presName="txFour" presStyleLbl="node4" presStyleIdx="1" presStyleCnt="4">
        <dgm:presLayoutVars>
          <dgm:chPref val="3"/>
        </dgm:presLayoutVars>
      </dgm:prSet>
      <dgm:spPr>
        <a:prstGeom prst="roundRect">
          <a:avLst>
            <a:gd name="adj" fmla="val 10000"/>
          </a:avLst>
        </a:prstGeom>
      </dgm:spPr>
      <dgm:t>
        <a:bodyPr/>
        <a:lstStyle/>
        <a:p>
          <a:endParaRPr lang="zh-CN" altLang="en-US"/>
        </a:p>
      </dgm:t>
    </dgm:pt>
    <dgm:pt modelId="{6A4B2C7F-C7AD-452F-9B2D-86E4E8A14693}" type="pres">
      <dgm:prSet presAssocID="{DE8457A4-0E3F-4C91-AD68-1E8E458D77CF}" presName="horzFour" presStyleCnt="0"/>
      <dgm:spPr/>
    </dgm:pt>
    <dgm:pt modelId="{20827358-9057-44EA-BD35-EB406BA63167}" type="pres">
      <dgm:prSet presAssocID="{C8FBE271-F4B5-4BB7-8D0C-27964CADD715}" presName="sibSpaceFour" presStyleCnt="0"/>
      <dgm:spPr/>
    </dgm:pt>
    <dgm:pt modelId="{BC5294F9-D191-4A16-A222-67F617643977}" type="pres">
      <dgm:prSet presAssocID="{503F2E87-856E-4FA1-87C6-4A488ECA281B}" presName="vertFour" presStyleCnt="0">
        <dgm:presLayoutVars>
          <dgm:chPref val="3"/>
        </dgm:presLayoutVars>
      </dgm:prSet>
      <dgm:spPr/>
    </dgm:pt>
    <dgm:pt modelId="{024098B9-CA7E-4D20-B86C-B8751588FDC3}" type="pres">
      <dgm:prSet presAssocID="{503F2E87-856E-4FA1-87C6-4A488ECA281B}" presName="txFour" presStyleLbl="node4" presStyleIdx="2" presStyleCnt="4">
        <dgm:presLayoutVars>
          <dgm:chPref val="3"/>
        </dgm:presLayoutVars>
      </dgm:prSet>
      <dgm:spPr>
        <a:prstGeom prst="roundRect">
          <a:avLst>
            <a:gd name="adj" fmla="val 10000"/>
          </a:avLst>
        </a:prstGeom>
      </dgm:spPr>
      <dgm:t>
        <a:bodyPr/>
        <a:lstStyle/>
        <a:p>
          <a:endParaRPr lang="zh-CN" altLang="en-US"/>
        </a:p>
      </dgm:t>
    </dgm:pt>
    <dgm:pt modelId="{19D8113B-FA9B-44A8-B496-AA84AE16D40C}" type="pres">
      <dgm:prSet presAssocID="{503F2E87-856E-4FA1-87C6-4A488ECA281B}" presName="horzFour" presStyleCnt="0"/>
      <dgm:spPr/>
    </dgm:pt>
    <dgm:pt modelId="{614CB9C8-E504-4092-8849-52A1DF0BED20}" type="pres">
      <dgm:prSet presAssocID="{8C8C8751-9E28-4FA4-832E-C7E1BEE7DEFB}" presName="sibSpaceFour" presStyleCnt="0"/>
      <dgm:spPr/>
    </dgm:pt>
    <dgm:pt modelId="{F0FA1AF3-28E5-4E9F-8A85-F299FA21D5D9}" type="pres">
      <dgm:prSet presAssocID="{644D2BFC-BE87-4943-ACB7-75356A700697}" presName="vertFour" presStyleCnt="0">
        <dgm:presLayoutVars>
          <dgm:chPref val="3"/>
        </dgm:presLayoutVars>
      </dgm:prSet>
      <dgm:spPr/>
    </dgm:pt>
    <dgm:pt modelId="{B9731533-6A1B-41D1-BFA4-90E740E889C0}" type="pres">
      <dgm:prSet presAssocID="{644D2BFC-BE87-4943-ACB7-75356A700697}" presName="txFour" presStyleLbl="node4" presStyleIdx="3" presStyleCnt="4">
        <dgm:presLayoutVars>
          <dgm:chPref val="3"/>
        </dgm:presLayoutVars>
      </dgm:prSet>
      <dgm:spPr>
        <a:prstGeom prst="roundRect">
          <a:avLst>
            <a:gd name="adj" fmla="val 10000"/>
          </a:avLst>
        </a:prstGeom>
      </dgm:spPr>
      <dgm:t>
        <a:bodyPr/>
        <a:lstStyle/>
        <a:p>
          <a:endParaRPr lang="zh-CN" altLang="en-US"/>
        </a:p>
      </dgm:t>
    </dgm:pt>
    <dgm:pt modelId="{6F2E71BF-285C-4BD2-B7D9-FDE103B3A603}" type="pres">
      <dgm:prSet presAssocID="{644D2BFC-BE87-4943-ACB7-75356A700697}" presName="horzFour" presStyleCnt="0"/>
      <dgm:spPr/>
    </dgm:pt>
  </dgm:ptLst>
  <dgm:cxnLst>
    <dgm:cxn modelId="{61375428-F304-4CD0-8B2F-E2B49F24C218}" type="presOf" srcId="{503F2E87-856E-4FA1-87C6-4A488ECA281B}" destId="{024098B9-CA7E-4D20-B86C-B8751588FDC3}" srcOrd="0" destOrd="0" presId="urn:microsoft.com/office/officeart/2005/8/layout/hierarchy4"/>
    <dgm:cxn modelId="{D6301685-9EB4-4EEF-BDEF-2B36CF25EC2C}" srcId="{178B0B67-D862-435A-98B6-611534CFBD6B}" destId="{0D2B2399-3AEB-4CE9-B52A-1F98B6C979AB}" srcOrd="0" destOrd="0" parTransId="{7195516A-A91F-4AC9-AEAA-B3ADD240038E}" sibTransId="{314C1EAF-FA51-4B58-9F9C-021D033256FA}"/>
    <dgm:cxn modelId="{974536EA-3587-4D7E-B81D-6F9EC986F095}" type="presOf" srcId="{644D2BFC-BE87-4943-ACB7-75356A700697}" destId="{B9731533-6A1B-41D1-BFA4-90E740E889C0}" srcOrd="0" destOrd="0" presId="urn:microsoft.com/office/officeart/2005/8/layout/hierarchy4"/>
    <dgm:cxn modelId="{B824EB99-4187-415B-8B7F-B8A5AED24396}" srcId="{B2DD6C38-CF8C-457F-9445-4A52F36884BB}" destId="{2F61F93C-2368-4E85-8446-67B6EC616976}" srcOrd="0" destOrd="0" parTransId="{CFC862F4-AA65-4649-AC7F-18CA17BBC1F4}" sibTransId="{45FA3D72-04CE-49B7-B1D1-E873B9C5657F}"/>
    <dgm:cxn modelId="{F2CD72D5-D85F-416F-ADF2-FF650B9EECD0}" type="presOf" srcId="{DE8457A4-0E3F-4C91-AD68-1E8E458D77CF}" destId="{5024ACD5-141F-4D2D-B7A7-D12634F79D78}" srcOrd="0" destOrd="0" presId="urn:microsoft.com/office/officeart/2005/8/layout/hierarchy4"/>
    <dgm:cxn modelId="{A88B4B88-717A-4508-B67E-84968574497F}" srcId="{178B0B67-D862-435A-98B6-611534CFBD6B}" destId="{503F2E87-856E-4FA1-87C6-4A488ECA281B}" srcOrd="2" destOrd="0" parTransId="{5260A1EF-DF79-4811-B2E4-366344656D3E}" sibTransId="{8C8C8751-9E28-4FA4-832E-C7E1BEE7DEFB}"/>
    <dgm:cxn modelId="{273E75E0-91CF-4B4A-8455-F42D3405E72D}" srcId="{D696982D-0668-444D-90C1-09289A5C03A0}" destId="{178B0B67-D862-435A-98B6-611534CFBD6B}" srcOrd="0" destOrd="0" parTransId="{F52F9436-0EEA-4B5A-9BEE-18D43B79246A}" sibTransId="{6FDFD3FB-0E2E-4FFE-A8E8-CFCB318E90BC}"/>
    <dgm:cxn modelId="{61E710CA-CE9F-4876-8837-C9B685D05B9E}" srcId="{2F61F93C-2368-4E85-8446-67B6EC616976}" destId="{D696982D-0668-444D-90C1-09289A5C03A0}" srcOrd="0" destOrd="0" parTransId="{36B97874-DC24-499C-9BC1-D8F832B031F0}" sibTransId="{3049354D-3E20-4424-8224-E9ED1E1C4CF8}"/>
    <dgm:cxn modelId="{E3B86B25-E6A6-4961-A4E6-750B2440D1A0}" type="presOf" srcId="{D696982D-0668-444D-90C1-09289A5C03A0}" destId="{46F1E3A4-F5A7-4532-A1FE-3254A65022A0}" srcOrd="0" destOrd="0" presId="urn:microsoft.com/office/officeart/2005/8/layout/hierarchy4"/>
    <dgm:cxn modelId="{741CC637-28DD-4AA4-8E89-424DE1C24681}" type="presOf" srcId="{B2DD6C38-CF8C-457F-9445-4A52F36884BB}" destId="{2CDF5A49-97DB-49FB-8253-CEDAC8010E29}" srcOrd="0" destOrd="0" presId="urn:microsoft.com/office/officeart/2005/8/layout/hierarchy4"/>
    <dgm:cxn modelId="{558B62D7-8900-4AE1-AC2E-1AEC544BC438}" srcId="{178B0B67-D862-435A-98B6-611534CFBD6B}" destId="{644D2BFC-BE87-4943-ACB7-75356A700697}" srcOrd="3" destOrd="0" parTransId="{2938A6B6-D8C6-4D3F-A5F1-8A2F7FA7BCBF}" sibTransId="{C6D7FC2E-6195-43A9-83D0-6626EAFABE73}"/>
    <dgm:cxn modelId="{F1AF67E0-7DE4-4A35-B60A-DBD657B43C7C}" type="presOf" srcId="{178B0B67-D862-435A-98B6-611534CFBD6B}" destId="{78828CA3-E65E-4F0B-AC81-DEDB79F4D560}" srcOrd="0" destOrd="0" presId="urn:microsoft.com/office/officeart/2005/8/layout/hierarchy4"/>
    <dgm:cxn modelId="{C4BB5AA7-3968-4F2E-B117-94B3E8AA5610}" type="presOf" srcId="{0D2B2399-3AEB-4CE9-B52A-1F98B6C979AB}" destId="{139B7C22-52A2-4C6D-B305-589A1F02C421}" srcOrd="0" destOrd="0" presId="urn:microsoft.com/office/officeart/2005/8/layout/hierarchy4"/>
    <dgm:cxn modelId="{F249AC8B-0A9A-42FB-9992-B54947197EA6}" type="presOf" srcId="{2F61F93C-2368-4E85-8446-67B6EC616976}" destId="{447F295E-8C04-469B-8A79-D81FC5945A8C}" srcOrd="0" destOrd="0" presId="urn:microsoft.com/office/officeart/2005/8/layout/hierarchy4"/>
    <dgm:cxn modelId="{5EA57632-5B81-4819-B51C-382D1C5ABC74}" srcId="{178B0B67-D862-435A-98B6-611534CFBD6B}" destId="{DE8457A4-0E3F-4C91-AD68-1E8E458D77CF}" srcOrd="1" destOrd="0" parTransId="{D2589161-7FA0-45CE-B5F0-E8799447AFFD}" sibTransId="{C8FBE271-F4B5-4BB7-8D0C-27964CADD715}"/>
    <dgm:cxn modelId="{BA489E0D-48CB-4A5E-8103-CFF0A34B2AE9}" type="presParOf" srcId="{2CDF5A49-97DB-49FB-8253-CEDAC8010E29}" destId="{7E17323A-579A-4CFA-BDF5-4809BC883BCD}" srcOrd="0" destOrd="0" presId="urn:microsoft.com/office/officeart/2005/8/layout/hierarchy4"/>
    <dgm:cxn modelId="{D8C3D8B4-7E51-4EC2-9441-30061D72DDE8}" type="presParOf" srcId="{7E17323A-579A-4CFA-BDF5-4809BC883BCD}" destId="{447F295E-8C04-469B-8A79-D81FC5945A8C}" srcOrd="0" destOrd="0" presId="urn:microsoft.com/office/officeart/2005/8/layout/hierarchy4"/>
    <dgm:cxn modelId="{FA90E2AF-EF6F-451C-9348-D0E1615B13A3}" type="presParOf" srcId="{7E17323A-579A-4CFA-BDF5-4809BC883BCD}" destId="{08A3AC75-68D1-4D48-B1EC-C9A699C4AE51}" srcOrd="1" destOrd="0" presId="urn:microsoft.com/office/officeart/2005/8/layout/hierarchy4"/>
    <dgm:cxn modelId="{D3DD1161-32B9-44D2-B51A-63D5F053ACC3}" type="presParOf" srcId="{7E17323A-579A-4CFA-BDF5-4809BC883BCD}" destId="{6A77C5EC-A8E4-4930-AEE0-C3A8B8D689FE}" srcOrd="2" destOrd="0" presId="urn:microsoft.com/office/officeart/2005/8/layout/hierarchy4"/>
    <dgm:cxn modelId="{A2D3E1D5-1A44-4B68-B482-AECB10E86270}" type="presParOf" srcId="{6A77C5EC-A8E4-4930-AEE0-C3A8B8D689FE}" destId="{7138B8DE-714F-4E98-A424-238F03B22F31}" srcOrd="0" destOrd="0" presId="urn:microsoft.com/office/officeart/2005/8/layout/hierarchy4"/>
    <dgm:cxn modelId="{9CAB6D4B-2E9D-49D8-80BE-D710E246B2F4}" type="presParOf" srcId="{7138B8DE-714F-4E98-A424-238F03B22F31}" destId="{46F1E3A4-F5A7-4532-A1FE-3254A65022A0}" srcOrd="0" destOrd="0" presId="urn:microsoft.com/office/officeart/2005/8/layout/hierarchy4"/>
    <dgm:cxn modelId="{DCD1001B-3623-417B-8BFE-425656AFED64}" type="presParOf" srcId="{7138B8DE-714F-4E98-A424-238F03B22F31}" destId="{C42030E1-5AE6-4DBA-8533-4BC82472E0D6}" srcOrd="1" destOrd="0" presId="urn:microsoft.com/office/officeart/2005/8/layout/hierarchy4"/>
    <dgm:cxn modelId="{44CBA254-8A6B-462A-B71D-7B896796D98C}" type="presParOf" srcId="{7138B8DE-714F-4E98-A424-238F03B22F31}" destId="{198F1551-E46F-4148-95D4-822F168776E8}" srcOrd="2" destOrd="0" presId="urn:microsoft.com/office/officeart/2005/8/layout/hierarchy4"/>
    <dgm:cxn modelId="{0C33D036-905B-4C60-A4D1-8ACF5DBB3CC0}" type="presParOf" srcId="{198F1551-E46F-4148-95D4-822F168776E8}" destId="{A394B459-9B38-4055-A4B3-8D31A02CF6F5}" srcOrd="0" destOrd="0" presId="urn:microsoft.com/office/officeart/2005/8/layout/hierarchy4"/>
    <dgm:cxn modelId="{FE400A5F-486C-4A33-BA37-CCDAA4E4BA80}" type="presParOf" srcId="{A394B459-9B38-4055-A4B3-8D31A02CF6F5}" destId="{78828CA3-E65E-4F0B-AC81-DEDB79F4D560}" srcOrd="0" destOrd="0" presId="urn:microsoft.com/office/officeart/2005/8/layout/hierarchy4"/>
    <dgm:cxn modelId="{3FBF1281-81F9-43CE-95A4-95FB7B862230}" type="presParOf" srcId="{A394B459-9B38-4055-A4B3-8D31A02CF6F5}" destId="{58663E32-7A74-43E0-9987-26B5CCAF2863}" srcOrd="1" destOrd="0" presId="urn:microsoft.com/office/officeart/2005/8/layout/hierarchy4"/>
    <dgm:cxn modelId="{C09BFA74-1E90-488A-8FFE-93153D4A12B7}" type="presParOf" srcId="{A394B459-9B38-4055-A4B3-8D31A02CF6F5}" destId="{3E2B17DB-4CC9-4DE8-B668-3F13B26B2508}" srcOrd="2" destOrd="0" presId="urn:microsoft.com/office/officeart/2005/8/layout/hierarchy4"/>
    <dgm:cxn modelId="{82799B90-2E51-4319-8EAF-F5F2F48F0AE5}" type="presParOf" srcId="{3E2B17DB-4CC9-4DE8-B668-3F13B26B2508}" destId="{77888BAF-1191-486F-91BC-8DE6BEACE246}" srcOrd="0" destOrd="0" presId="urn:microsoft.com/office/officeart/2005/8/layout/hierarchy4"/>
    <dgm:cxn modelId="{2FE61EE5-B89F-4EA3-A97B-AE3948E6F335}" type="presParOf" srcId="{77888BAF-1191-486F-91BC-8DE6BEACE246}" destId="{139B7C22-52A2-4C6D-B305-589A1F02C421}" srcOrd="0" destOrd="0" presId="urn:microsoft.com/office/officeart/2005/8/layout/hierarchy4"/>
    <dgm:cxn modelId="{922C3C8A-AE94-4585-B436-3AAE6A40B0DE}" type="presParOf" srcId="{77888BAF-1191-486F-91BC-8DE6BEACE246}" destId="{3D6AE78D-5F53-458E-8EA3-170146BC592A}" srcOrd="1" destOrd="0" presId="urn:microsoft.com/office/officeart/2005/8/layout/hierarchy4"/>
    <dgm:cxn modelId="{D4BC0A40-88C5-45A3-AC8A-A644D1256041}" type="presParOf" srcId="{3E2B17DB-4CC9-4DE8-B668-3F13B26B2508}" destId="{7F9A427D-5EF5-4769-9B8D-15B9CAF1413F}" srcOrd="1" destOrd="0" presId="urn:microsoft.com/office/officeart/2005/8/layout/hierarchy4"/>
    <dgm:cxn modelId="{86FBA6F8-2A1F-4A93-998C-1FD9FBD6268E}" type="presParOf" srcId="{3E2B17DB-4CC9-4DE8-B668-3F13B26B2508}" destId="{E94B57AF-B28E-4597-821D-33C26FD365D6}" srcOrd="2" destOrd="0" presId="urn:microsoft.com/office/officeart/2005/8/layout/hierarchy4"/>
    <dgm:cxn modelId="{00E0870C-06B9-45F5-84FF-7CE0ECF18240}" type="presParOf" srcId="{E94B57AF-B28E-4597-821D-33C26FD365D6}" destId="{5024ACD5-141F-4D2D-B7A7-D12634F79D78}" srcOrd="0" destOrd="0" presId="urn:microsoft.com/office/officeart/2005/8/layout/hierarchy4"/>
    <dgm:cxn modelId="{DE920D21-22E3-4DBD-83BE-41C93D269AE8}" type="presParOf" srcId="{E94B57AF-B28E-4597-821D-33C26FD365D6}" destId="{6A4B2C7F-C7AD-452F-9B2D-86E4E8A14693}" srcOrd="1" destOrd="0" presId="urn:microsoft.com/office/officeart/2005/8/layout/hierarchy4"/>
    <dgm:cxn modelId="{B7F5C1A3-1943-43BA-860A-4DD2131FFC51}" type="presParOf" srcId="{3E2B17DB-4CC9-4DE8-B668-3F13B26B2508}" destId="{20827358-9057-44EA-BD35-EB406BA63167}" srcOrd="3" destOrd="0" presId="urn:microsoft.com/office/officeart/2005/8/layout/hierarchy4"/>
    <dgm:cxn modelId="{F9D38BBC-3AB2-4FAC-BEE3-5F684DED6B8B}" type="presParOf" srcId="{3E2B17DB-4CC9-4DE8-B668-3F13B26B2508}" destId="{BC5294F9-D191-4A16-A222-67F617643977}" srcOrd="4" destOrd="0" presId="urn:microsoft.com/office/officeart/2005/8/layout/hierarchy4"/>
    <dgm:cxn modelId="{48E91BAB-C304-483B-8C83-E1FEB44A7EB0}" type="presParOf" srcId="{BC5294F9-D191-4A16-A222-67F617643977}" destId="{024098B9-CA7E-4D20-B86C-B8751588FDC3}" srcOrd="0" destOrd="0" presId="urn:microsoft.com/office/officeart/2005/8/layout/hierarchy4"/>
    <dgm:cxn modelId="{32D0948A-DAF8-48C9-B0D4-BEF39ACAE465}" type="presParOf" srcId="{BC5294F9-D191-4A16-A222-67F617643977}" destId="{19D8113B-FA9B-44A8-B496-AA84AE16D40C}" srcOrd="1" destOrd="0" presId="urn:microsoft.com/office/officeart/2005/8/layout/hierarchy4"/>
    <dgm:cxn modelId="{8CCEF46A-8305-4675-8281-A9FDD41CCF33}" type="presParOf" srcId="{3E2B17DB-4CC9-4DE8-B668-3F13B26B2508}" destId="{614CB9C8-E504-4092-8849-52A1DF0BED20}" srcOrd="5" destOrd="0" presId="urn:microsoft.com/office/officeart/2005/8/layout/hierarchy4"/>
    <dgm:cxn modelId="{39DF86F3-66A1-483D-9E76-CAAF6C9822D6}" type="presParOf" srcId="{3E2B17DB-4CC9-4DE8-B668-3F13B26B2508}" destId="{F0FA1AF3-28E5-4E9F-8A85-F299FA21D5D9}" srcOrd="6" destOrd="0" presId="urn:microsoft.com/office/officeart/2005/8/layout/hierarchy4"/>
    <dgm:cxn modelId="{E44B3696-CF28-42B9-8F74-9C1CD8362620}" type="presParOf" srcId="{F0FA1AF3-28E5-4E9F-8A85-F299FA21D5D9}" destId="{B9731533-6A1B-41D1-BFA4-90E740E889C0}" srcOrd="0" destOrd="0" presId="urn:microsoft.com/office/officeart/2005/8/layout/hierarchy4"/>
    <dgm:cxn modelId="{00805458-DB39-44E1-8554-92DFDFA32B47}" type="presParOf" srcId="{F0FA1AF3-28E5-4E9F-8A85-F299FA21D5D9}" destId="{6F2E71BF-285C-4BD2-B7D9-FDE103B3A603}"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2AF94B-28EC-42D1-911F-4B44C280931E}" type="doc">
      <dgm:prSet loTypeId="urn:microsoft.com/office/officeart/2005/8/layout/process1" loCatId="process" qsTypeId="urn:microsoft.com/office/officeart/2005/8/quickstyle/3d1" qsCatId="3D" csTypeId="urn:microsoft.com/office/officeart/2005/8/colors/accent1_2" csCatId="accent1" phldr="1"/>
      <dgm:spPr/>
    </dgm:pt>
    <dgm:pt modelId="{96889DDA-1183-4BDE-9BF7-E93031DFE643}">
      <dgm:prSet phldrT="[文本]"/>
      <dgm:spPr>
        <a:xfrm>
          <a:off x="4034" y="429809"/>
          <a:ext cx="1250743" cy="926331"/>
        </a:xfrm>
        <a:gradFill rotWithShape="0">
          <a:gsLst>
            <a:gs pos="0">
              <a:srgbClr val="4F81BD">
                <a:hueOff val="0"/>
                <a:satOff val="0"/>
                <a:lumOff val="0"/>
                <a:alphaOff val="0"/>
                <a:tint val="100000"/>
                <a:shade val="75000"/>
                <a:satMod val="160000"/>
              </a:srgbClr>
            </a:gs>
            <a:gs pos="62000">
              <a:srgbClr val="4F81BD">
                <a:hueOff val="0"/>
                <a:satOff val="0"/>
                <a:lumOff val="0"/>
                <a:alphaOff val="0"/>
                <a:tint val="100000"/>
                <a:shade val="100000"/>
                <a:satMod val="125000"/>
              </a:srgbClr>
            </a:gs>
            <a:gs pos="100000">
              <a:srgbClr val="4F81BD">
                <a:hueOff val="0"/>
                <a:satOff val="0"/>
                <a:lumOff val="0"/>
                <a:alphaOff val="0"/>
                <a:tint val="80000"/>
                <a:shade val="100000"/>
                <a:satMod val="140000"/>
              </a:srgbClr>
            </a:gs>
          </a:gsLst>
          <a:lin ang="16200000" scaled="1"/>
        </a:gradFill>
        <a:ln>
          <a:noFill/>
        </a:ln>
        <a:effectLst>
          <a:outerShdw blurRad="50800" dist="38100" dir="5400000" rotWithShape="0">
            <a:srgbClr val="000000">
              <a:alpha val="61176"/>
            </a:srgbClr>
          </a:outerShdw>
        </a:effectLst>
        <a:scene3d>
          <a:camera prst="orthographicFront"/>
          <a:lightRig rig="flat" dir="t"/>
        </a:scene3d>
        <a:sp3d prstMaterial="plastic">
          <a:bevelT w="120900" h="88900"/>
          <a:bevelB w="88900" h="31750" prst="angle"/>
        </a:sp3d>
      </dgm:spPr>
      <dgm:t>
        <a:bodyPr/>
        <a:lstStyle/>
        <a:p>
          <a:r>
            <a:rPr lang="en-US" altLang="zh-CN" dirty="0" smtClean="0">
              <a:solidFill>
                <a:sysClr val="window" lastClr="FFFFFF"/>
              </a:solidFill>
              <a:latin typeface="Corbel"/>
              <a:ea typeface="楷体_GB2312"/>
              <a:cs typeface="+mn-cs"/>
            </a:rPr>
            <a:t>Web</a:t>
          </a:r>
          <a:r>
            <a:rPr lang="zh-CN" altLang="en-US" dirty="0" smtClean="0">
              <a:solidFill>
                <a:sysClr val="window" lastClr="FFFFFF"/>
              </a:solidFill>
              <a:latin typeface="Corbel"/>
              <a:ea typeface="楷体_GB2312"/>
              <a:cs typeface="+mn-cs"/>
            </a:rPr>
            <a:t>页面</a:t>
          </a:r>
          <a:endParaRPr lang="zh-CN" altLang="en-US" dirty="0">
            <a:solidFill>
              <a:sysClr val="window" lastClr="FFFFFF"/>
            </a:solidFill>
            <a:latin typeface="Corbel"/>
            <a:ea typeface="楷体_GB2312"/>
            <a:cs typeface="+mn-cs"/>
          </a:endParaRPr>
        </a:p>
      </dgm:t>
    </dgm:pt>
    <dgm:pt modelId="{9061A9B7-2CBE-4BB2-870D-F9248B97D255}" type="parTrans" cxnId="{177A571F-B538-4A07-ADAA-BFE71C307EB1}">
      <dgm:prSet/>
      <dgm:spPr/>
      <dgm:t>
        <a:bodyPr/>
        <a:lstStyle/>
        <a:p>
          <a:endParaRPr lang="zh-CN" altLang="en-US"/>
        </a:p>
      </dgm:t>
    </dgm:pt>
    <dgm:pt modelId="{E4039702-CE7F-4870-B812-7BBE8179207D}" type="sibTrans" cxnId="{177A571F-B538-4A07-ADAA-BFE71C307EB1}">
      <dgm:prSet/>
      <dgm:spPr>
        <a:xfrm>
          <a:off x="1262742" y="714381"/>
          <a:ext cx="499376" cy="357186"/>
        </a:xfrm>
        <a:solidFill>
          <a:srgbClr val="F79646">
            <a:lumMod val="50000"/>
          </a:srgbClr>
        </a:solidFill>
        <a:ln>
          <a:noFill/>
        </a:ln>
        <a:effectLst>
          <a:outerShdw blurRad="50800" dist="38100" dir="5400000" rotWithShape="0">
            <a:srgbClr val="000000">
              <a:alpha val="61176"/>
            </a:srgbClr>
          </a:outerShdw>
        </a:effectLst>
        <a:scene3d>
          <a:camera prst="orthographicFront"/>
          <a:lightRig rig="flat" dir="t"/>
        </a:scene3d>
        <a:sp3d z="-80000" prstMaterial="plastic">
          <a:bevelT w="50800" h="50800"/>
          <a:bevelB w="25400" h="25400" prst="angle"/>
        </a:sp3d>
      </dgm:spPr>
      <dgm:t>
        <a:bodyPr/>
        <a:lstStyle/>
        <a:p>
          <a:endParaRPr lang="zh-CN" altLang="en-US">
            <a:solidFill>
              <a:sysClr val="window" lastClr="FFFFFF"/>
            </a:solidFill>
            <a:latin typeface="Corbel"/>
            <a:ea typeface="楷体_GB2312"/>
            <a:cs typeface="+mn-cs"/>
          </a:endParaRPr>
        </a:p>
      </dgm:t>
    </dgm:pt>
    <dgm:pt modelId="{19A88351-7CD7-43B8-A27D-C56B25DF3D21}">
      <dgm:prSet phldrT="[文本]"/>
      <dgm:spPr>
        <a:xfrm>
          <a:off x="7008196" y="429809"/>
          <a:ext cx="1250743" cy="926331"/>
        </a:xfrm>
        <a:gradFill rotWithShape="0">
          <a:gsLst>
            <a:gs pos="0">
              <a:srgbClr val="4F81BD">
                <a:hueOff val="0"/>
                <a:satOff val="0"/>
                <a:lumOff val="0"/>
                <a:alphaOff val="0"/>
                <a:tint val="100000"/>
                <a:shade val="75000"/>
                <a:satMod val="160000"/>
              </a:srgbClr>
            </a:gs>
            <a:gs pos="62000">
              <a:srgbClr val="4F81BD">
                <a:hueOff val="0"/>
                <a:satOff val="0"/>
                <a:lumOff val="0"/>
                <a:alphaOff val="0"/>
                <a:tint val="100000"/>
                <a:shade val="100000"/>
                <a:satMod val="125000"/>
              </a:srgbClr>
            </a:gs>
            <a:gs pos="100000">
              <a:srgbClr val="4F81BD">
                <a:hueOff val="0"/>
                <a:satOff val="0"/>
                <a:lumOff val="0"/>
                <a:alphaOff val="0"/>
                <a:tint val="80000"/>
                <a:shade val="100000"/>
                <a:satMod val="140000"/>
              </a:srgbClr>
            </a:gs>
          </a:gsLst>
          <a:lin ang="16200000" scaled="1"/>
        </a:gradFill>
        <a:ln>
          <a:noFill/>
        </a:ln>
        <a:effectLst>
          <a:outerShdw blurRad="50800" dist="38100" dir="5400000" rotWithShape="0">
            <a:srgbClr val="000000">
              <a:alpha val="61176"/>
            </a:srgbClr>
          </a:outerShdw>
        </a:effectLst>
        <a:scene3d>
          <a:camera prst="orthographicFront"/>
          <a:lightRig rig="flat" dir="t"/>
        </a:scene3d>
        <a:sp3d prstMaterial="plastic">
          <a:bevelT w="120900" h="88900"/>
          <a:bevelB w="88900" h="31750" prst="angle"/>
        </a:sp3d>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dirty="0" smtClean="0">
              <a:solidFill>
                <a:sysClr val="window" lastClr="FFFFFF"/>
              </a:solidFill>
              <a:latin typeface="Corbel"/>
              <a:ea typeface="楷体_GB2312"/>
              <a:cs typeface="+mn-cs"/>
            </a:rPr>
            <a:t>数据库存储</a:t>
          </a:r>
          <a:endParaRPr lang="zh-CN" altLang="en-US" dirty="0">
            <a:solidFill>
              <a:sysClr val="window" lastClr="FFFFFF"/>
            </a:solidFill>
            <a:latin typeface="Corbel"/>
            <a:ea typeface="楷体_GB2312"/>
            <a:cs typeface="+mn-cs"/>
          </a:endParaRPr>
        </a:p>
      </dgm:t>
    </dgm:pt>
    <dgm:pt modelId="{3800FAE4-6021-4923-822C-C5D42B283C0C}" type="parTrans" cxnId="{48CDF0DE-6FC9-419A-86FF-C7CF35477FD0}">
      <dgm:prSet/>
      <dgm:spPr/>
      <dgm:t>
        <a:bodyPr/>
        <a:lstStyle/>
        <a:p>
          <a:endParaRPr lang="zh-CN" altLang="en-US"/>
        </a:p>
      </dgm:t>
    </dgm:pt>
    <dgm:pt modelId="{AA0EA0C6-42F3-4377-8D89-BC1465B5B205}" type="sibTrans" cxnId="{48CDF0DE-6FC9-419A-86FF-C7CF35477FD0}">
      <dgm:prSet/>
      <dgm:spPr/>
      <dgm:t>
        <a:bodyPr/>
        <a:lstStyle/>
        <a:p>
          <a:endParaRPr lang="zh-CN" altLang="en-US"/>
        </a:p>
      </dgm:t>
    </dgm:pt>
    <dgm:pt modelId="{8D1CCA94-46CB-4ABE-B2B1-5F370FDE486A}">
      <dgm:prSet/>
      <dgm:spPr>
        <a:xfrm>
          <a:off x="1755075" y="429809"/>
          <a:ext cx="1250743" cy="926331"/>
        </a:xfrm>
        <a:gradFill rotWithShape="0">
          <a:gsLst>
            <a:gs pos="0">
              <a:srgbClr val="4F81BD">
                <a:hueOff val="0"/>
                <a:satOff val="0"/>
                <a:lumOff val="0"/>
                <a:alphaOff val="0"/>
                <a:tint val="100000"/>
                <a:shade val="75000"/>
                <a:satMod val="160000"/>
              </a:srgbClr>
            </a:gs>
            <a:gs pos="62000">
              <a:srgbClr val="4F81BD">
                <a:hueOff val="0"/>
                <a:satOff val="0"/>
                <a:lumOff val="0"/>
                <a:alphaOff val="0"/>
                <a:tint val="100000"/>
                <a:shade val="100000"/>
                <a:satMod val="125000"/>
              </a:srgbClr>
            </a:gs>
            <a:gs pos="100000">
              <a:srgbClr val="4F81BD">
                <a:hueOff val="0"/>
                <a:satOff val="0"/>
                <a:lumOff val="0"/>
                <a:alphaOff val="0"/>
                <a:tint val="80000"/>
                <a:shade val="100000"/>
                <a:satMod val="140000"/>
              </a:srgbClr>
            </a:gs>
          </a:gsLst>
          <a:lin ang="16200000" scaled="1"/>
        </a:gradFill>
        <a:ln>
          <a:noFill/>
        </a:ln>
        <a:effectLst>
          <a:outerShdw blurRad="50800" dist="38100" dir="5400000" rotWithShape="0">
            <a:srgbClr val="000000">
              <a:alpha val="61176"/>
            </a:srgbClr>
          </a:outerShdw>
        </a:effectLst>
        <a:scene3d>
          <a:camera prst="orthographicFront"/>
          <a:lightRig rig="flat" dir="t"/>
        </a:scene3d>
        <a:sp3d prstMaterial="plastic">
          <a:bevelT w="120900" h="88900"/>
          <a:bevelB w="88900" h="31750" prst="angle"/>
        </a:sp3d>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CN" dirty="0" smtClean="0">
              <a:solidFill>
                <a:sysClr val="window" lastClr="FFFFFF"/>
              </a:solidFill>
              <a:latin typeface="Corbel"/>
              <a:ea typeface="楷体_GB2312"/>
              <a:cs typeface="+mn-cs"/>
            </a:rPr>
            <a:t>BLL</a:t>
          </a:r>
          <a:r>
            <a:rPr lang="zh-CN" altLang="en-US" dirty="0" smtClean="0">
              <a:solidFill>
                <a:sysClr val="window" lastClr="FFFFFF"/>
              </a:solidFill>
              <a:latin typeface="Corbel"/>
              <a:ea typeface="楷体_GB2312"/>
              <a:cs typeface="+mn-cs"/>
            </a:rPr>
            <a:t>（使用</a:t>
          </a:r>
          <a:r>
            <a:rPr lang="en-US" altLang="zh-CN" dirty="0" smtClean="0">
              <a:solidFill>
                <a:sysClr val="window" lastClr="FFFFFF"/>
              </a:solidFill>
              <a:latin typeface="Corbel"/>
              <a:ea typeface="楷体_GB2312"/>
              <a:cs typeface="+mn-cs"/>
            </a:rPr>
            <a:t>Model</a:t>
          </a:r>
          <a:r>
            <a:rPr lang="zh-CN" altLang="en-US" dirty="0" smtClean="0">
              <a:solidFill>
                <a:sysClr val="window" lastClr="FFFFFF"/>
              </a:solidFill>
              <a:latin typeface="Corbel"/>
              <a:ea typeface="楷体_GB2312"/>
              <a:cs typeface="+mn-cs"/>
            </a:rPr>
            <a:t>）</a:t>
          </a:r>
          <a:endParaRPr lang="zh-CN" altLang="en-US" dirty="0">
            <a:solidFill>
              <a:sysClr val="window" lastClr="FFFFFF"/>
            </a:solidFill>
            <a:latin typeface="Corbel"/>
            <a:ea typeface="楷体_GB2312"/>
            <a:cs typeface="+mn-cs"/>
          </a:endParaRPr>
        </a:p>
      </dgm:t>
    </dgm:pt>
    <dgm:pt modelId="{DEC54B4B-E6FC-4FD2-B6F8-B299F4E9D316}" type="parTrans" cxnId="{F06DB175-7BDF-4B02-AF99-B9CE0C6FAD76}">
      <dgm:prSet/>
      <dgm:spPr/>
      <dgm:t>
        <a:bodyPr/>
        <a:lstStyle/>
        <a:p>
          <a:endParaRPr lang="zh-CN" altLang="en-US"/>
        </a:p>
      </dgm:t>
    </dgm:pt>
    <dgm:pt modelId="{83D08DC2-CD2D-45F5-9498-53191662CCF9}" type="sibTrans" cxnId="{F06DB175-7BDF-4B02-AF99-B9CE0C6FAD76}">
      <dgm:prSet/>
      <dgm:spPr>
        <a:xfrm>
          <a:off x="3013783" y="714381"/>
          <a:ext cx="499376" cy="357186"/>
        </a:xfrm>
        <a:solidFill>
          <a:srgbClr val="F79646">
            <a:lumMod val="50000"/>
          </a:srgbClr>
        </a:solidFill>
        <a:ln>
          <a:noFill/>
        </a:ln>
        <a:effectLst>
          <a:outerShdw blurRad="50800" dist="38100" dir="5400000" rotWithShape="0">
            <a:srgbClr val="000000">
              <a:alpha val="61176"/>
            </a:srgbClr>
          </a:outerShdw>
        </a:effectLst>
        <a:scene3d>
          <a:camera prst="orthographicFront"/>
          <a:lightRig rig="flat" dir="t"/>
        </a:scene3d>
        <a:sp3d z="-80000" prstMaterial="plastic">
          <a:bevelT w="50800" h="50800"/>
          <a:bevelB w="25400" h="25400" prst="angle"/>
        </a:sp3d>
      </dgm:spPr>
      <dgm:t>
        <a:bodyPr/>
        <a:lstStyle/>
        <a:p>
          <a:endParaRPr lang="zh-CN" altLang="en-US">
            <a:solidFill>
              <a:sysClr val="window" lastClr="FFFFFF"/>
            </a:solidFill>
            <a:latin typeface="Corbel"/>
            <a:ea typeface="楷体_GB2312"/>
            <a:cs typeface="+mn-cs"/>
          </a:endParaRPr>
        </a:p>
      </dgm:t>
    </dgm:pt>
    <dgm:pt modelId="{31F9F0A2-F45D-4405-8C8E-B45BBB6F0783}">
      <dgm:prSet/>
      <dgm:spPr>
        <a:xfrm>
          <a:off x="3506115" y="429809"/>
          <a:ext cx="1250743" cy="926331"/>
        </a:xfrm>
        <a:gradFill rotWithShape="0">
          <a:gsLst>
            <a:gs pos="0">
              <a:srgbClr val="4F81BD">
                <a:hueOff val="0"/>
                <a:satOff val="0"/>
                <a:lumOff val="0"/>
                <a:alphaOff val="0"/>
                <a:tint val="100000"/>
                <a:shade val="75000"/>
                <a:satMod val="160000"/>
              </a:srgbClr>
            </a:gs>
            <a:gs pos="62000">
              <a:srgbClr val="4F81BD">
                <a:hueOff val="0"/>
                <a:satOff val="0"/>
                <a:lumOff val="0"/>
                <a:alphaOff val="0"/>
                <a:tint val="100000"/>
                <a:shade val="100000"/>
                <a:satMod val="125000"/>
              </a:srgbClr>
            </a:gs>
            <a:gs pos="100000">
              <a:srgbClr val="4F81BD">
                <a:hueOff val="0"/>
                <a:satOff val="0"/>
                <a:lumOff val="0"/>
                <a:alphaOff val="0"/>
                <a:tint val="80000"/>
                <a:shade val="100000"/>
                <a:satMod val="140000"/>
              </a:srgbClr>
            </a:gs>
          </a:gsLst>
          <a:lin ang="16200000" scaled="1"/>
        </a:gradFill>
        <a:ln>
          <a:noFill/>
        </a:ln>
        <a:effectLst>
          <a:outerShdw blurRad="50800" dist="38100" dir="5400000" rotWithShape="0">
            <a:srgbClr val="000000">
              <a:alpha val="61176"/>
            </a:srgbClr>
          </a:outerShdw>
        </a:effectLst>
        <a:scene3d>
          <a:camera prst="orthographicFront"/>
          <a:lightRig rig="flat" dir="t"/>
        </a:scene3d>
        <a:sp3d prstMaterial="plastic">
          <a:bevelT w="120900" h="88900"/>
          <a:bevelB w="88900" h="31750" prst="angle"/>
        </a:sp3d>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CN" dirty="0" err="1" smtClean="0">
              <a:solidFill>
                <a:sysClr val="window" lastClr="FFFFFF"/>
              </a:solidFill>
              <a:latin typeface="Corbel"/>
              <a:ea typeface="楷体_GB2312"/>
              <a:cs typeface="+mn-cs"/>
            </a:rPr>
            <a:t>DALFactory</a:t>
          </a:r>
          <a:r>
            <a:rPr lang="zh-CN" altLang="en-US" dirty="0" smtClean="0">
              <a:solidFill>
                <a:sysClr val="window" lastClr="FFFFFF"/>
              </a:solidFill>
              <a:latin typeface="Corbel"/>
              <a:ea typeface="楷体_GB2312"/>
              <a:cs typeface="+mn-cs"/>
            </a:rPr>
            <a:t>（通过</a:t>
          </a:r>
          <a:r>
            <a:rPr lang="en-US" altLang="zh-CN" dirty="0" smtClean="0">
              <a:solidFill>
                <a:sysClr val="window" lastClr="FFFFFF"/>
              </a:solidFill>
              <a:latin typeface="Corbel"/>
              <a:ea typeface="楷体_GB2312"/>
              <a:cs typeface="+mn-cs"/>
            </a:rPr>
            <a:t>IDAL</a:t>
          </a:r>
          <a:r>
            <a:rPr lang="zh-CN" altLang="en-US" dirty="0" smtClean="0">
              <a:solidFill>
                <a:sysClr val="window" lastClr="FFFFFF"/>
              </a:solidFill>
              <a:latin typeface="Corbel"/>
              <a:ea typeface="楷体_GB2312"/>
              <a:cs typeface="+mn-cs"/>
            </a:rPr>
            <a:t>）</a:t>
          </a:r>
          <a:endParaRPr lang="zh-CN" altLang="en-US" dirty="0">
            <a:solidFill>
              <a:sysClr val="window" lastClr="FFFFFF"/>
            </a:solidFill>
            <a:latin typeface="Corbel"/>
            <a:ea typeface="楷体_GB2312"/>
            <a:cs typeface="+mn-cs"/>
          </a:endParaRPr>
        </a:p>
      </dgm:t>
    </dgm:pt>
    <dgm:pt modelId="{BB1BE810-0E47-4EFE-8912-8254A9E9B1B6}" type="parTrans" cxnId="{E9522E37-3D3A-411B-B311-A072481423F6}">
      <dgm:prSet/>
      <dgm:spPr/>
      <dgm:t>
        <a:bodyPr/>
        <a:lstStyle/>
        <a:p>
          <a:endParaRPr lang="zh-CN" altLang="en-US"/>
        </a:p>
      </dgm:t>
    </dgm:pt>
    <dgm:pt modelId="{1EB4E73E-0505-4932-8B31-EF982F2A84E7}" type="sibTrans" cxnId="{E9522E37-3D3A-411B-B311-A072481423F6}">
      <dgm:prSet/>
      <dgm:spPr>
        <a:xfrm>
          <a:off x="4764823" y="714381"/>
          <a:ext cx="499376" cy="357186"/>
        </a:xfrm>
        <a:solidFill>
          <a:srgbClr val="F79646">
            <a:lumMod val="50000"/>
          </a:srgbClr>
        </a:solidFill>
        <a:ln>
          <a:noFill/>
        </a:ln>
        <a:effectLst>
          <a:outerShdw blurRad="50800" dist="38100" dir="5400000" rotWithShape="0">
            <a:srgbClr val="000000">
              <a:alpha val="61176"/>
            </a:srgbClr>
          </a:outerShdw>
        </a:effectLst>
        <a:scene3d>
          <a:camera prst="orthographicFront"/>
          <a:lightRig rig="flat" dir="t"/>
        </a:scene3d>
        <a:sp3d z="-80000" prstMaterial="plastic">
          <a:bevelT w="50800" h="50800"/>
          <a:bevelB w="25400" h="25400" prst="angle"/>
        </a:sp3d>
      </dgm:spPr>
      <dgm:t>
        <a:bodyPr/>
        <a:lstStyle/>
        <a:p>
          <a:endParaRPr lang="zh-CN" altLang="en-US">
            <a:solidFill>
              <a:sysClr val="window" lastClr="FFFFFF"/>
            </a:solidFill>
            <a:latin typeface="Corbel"/>
            <a:ea typeface="楷体_GB2312"/>
            <a:cs typeface="+mn-cs"/>
          </a:endParaRPr>
        </a:p>
      </dgm:t>
    </dgm:pt>
    <dgm:pt modelId="{800FD5BF-E65F-45FF-918A-D05918DF6BA7}">
      <dgm:prSet/>
      <dgm:spPr>
        <a:xfrm>
          <a:off x="5257155" y="429809"/>
          <a:ext cx="1250743" cy="926331"/>
        </a:xfrm>
        <a:gradFill rotWithShape="0">
          <a:gsLst>
            <a:gs pos="0">
              <a:srgbClr val="4F81BD">
                <a:hueOff val="0"/>
                <a:satOff val="0"/>
                <a:lumOff val="0"/>
                <a:alphaOff val="0"/>
                <a:tint val="100000"/>
                <a:shade val="75000"/>
                <a:satMod val="160000"/>
              </a:srgbClr>
            </a:gs>
            <a:gs pos="62000">
              <a:srgbClr val="4F81BD">
                <a:hueOff val="0"/>
                <a:satOff val="0"/>
                <a:lumOff val="0"/>
                <a:alphaOff val="0"/>
                <a:tint val="100000"/>
                <a:shade val="100000"/>
                <a:satMod val="125000"/>
              </a:srgbClr>
            </a:gs>
            <a:gs pos="100000">
              <a:srgbClr val="4F81BD">
                <a:hueOff val="0"/>
                <a:satOff val="0"/>
                <a:lumOff val="0"/>
                <a:alphaOff val="0"/>
                <a:tint val="80000"/>
                <a:shade val="100000"/>
                <a:satMod val="140000"/>
              </a:srgbClr>
            </a:gs>
          </a:gsLst>
          <a:lin ang="16200000" scaled="1"/>
        </a:gradFill>
        <a:ln>
          <a:noFill/>
        </a:ln>
        <a:effectLst>
          <a:outerShdw blurRad="50800" dist="38100" dir="5400000" rotWithShape="0">
            <a:srgbClr val="000000">
              <a:alpha val="61176"/>
            </a:srgbClr>
          </a:outerShdw>
        </a:effectLst>
        <a:scene3d>
          <a:camera prst="orthographicFront"/>
          <a:lightRig rig="flat" dir="t"/>
        </a:scene3d>
        <a:sp3d prstMaterial="plastic">
          <a:bevelT w="120900" h="88900"/>
          <a:bevelB w="88900" h="31750" prst="angle"/>
        </a:sp3d>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dirty="0" smtClean="0">
              <a:solidFill>
                <a:sysClr val="window" lastClr="FFFFFF"/>
              </a:solidFill>
              <a:latin typeface="Corbel"/>
              <a:ea typeface="楷体_GB2312"/>
              <a:cs typeface="+mn-cs"/>
            </a:rPr>
            <a:t>具体</a:t>
          </a:r>
          <a:r>
            <a:rPr lang="en-US" altLang="zh-CN" dirty="0" smtClean="0">
              <a:solidFill>
                <a:sysClr val="window" lastClr="FFFFFF"/>
              </a:solidFill>
              <a:latin typeface="Corbel"/>
              <a:ea typeface="楷体_GB2312"/>
              <a:cs typeface="+mn-cs"/>
            </a:rPr>
            <a:t>DAL</a:t>
          </a:r>
          <a:r>
            <a:rPr lang="zh-CN" altLang="en-US" dirty="0" smtClean="0">
              <a:solidFill>
                <a:sysClr val="window" lastClr="FFFFFF"/>
              </a:solidFill>
              <a:latin typeface="Corbel"/>
              <a:ea typeface="楷体_GB2312"/>
              <a:cs typeface="+mn-cs"/>
            </a:rPr>
            <a:t>实现（</a:t>
          </a:r>
          <a:r>
            <a:rPr lang="en-US" altLang="zh-CN" dirty="0" smtClean="0">
              <a:solidFill>
                <a:sysClr val="window" lastClr="FFFFFF"/>
              </a:solidFill>
              <a:latin typeface="Corbel"/>
              <a:ea typeface="楷体_GB2312"/>
              <a:cs typeface="+mn-cs"/>
            </a:rPr>
            <a:t>SQL Server</a:t>
          </a:r>
          <a:r>
            <a:rPr lang="zh-CN" altLang="en-US" dirty="0" smtClean="0">
              <a:solidFill>
                <a:sysClr val="window" lastClr="FFFFFF"/>
              </a:solidFill>
              <a:latin typeface="Corbel"/>
              <a:ea typeface="楷体_GB2312"/>
              <a:cs typeface="+mn-cs"/>
            </a:rPr>
            <a:t>）</a:t>
          </a:r>
          <a:endParaRPr lang="zh-CN" altLang="en-US" dirty="0">
            <a:solidFill>
              <a:sysClr val="window" lastClr="FFFFFF"/>
            </a:solidFill>
            <a:latin typeface="Corbel"/>
            <a:ea typeface="楷体_GB2312"/>
            <a:cs typeface="+mn-cs"/>
          </a:endParaRPr>
        </a:p>
      </dgm:t>
    </dgm:pt>
    <dgm:pt modelId="{324BDD1F-D102-4CF3-B3E0-59D931FF2F49}" type="parTrans" cxnId="{6EBE4304-88EE-41EF-AAC1-B1590827B50D}">
      <dgm:prSet/>
      <dgm:spPr/>
      <dgm:t>
        <a:bodyPr/>
        <a:lstStyle/>
        <a:p>
          <a:endParaRPr lang="zh-CN" altLang="en-US"/>
        </a:p>
      </dgm:t>
    </dgm:pt>
    <dgm:pt modelId="{3975E179-3243-4B5D-8039-1B0829E4F7B3}" type="sibTrans" cxnId="{6EBE4304-88EE-41EF-AAC1-B1590827B50D}">
      <dgm:prSet/>
      <dgm:spPr>
        <a:xfrm>
          <a:off x="6515863" y="714381"/>
          <a:ext cx="499376" cy="357186"/>
        </a:xfrm>
        <a:solidFill>
          <a:srgbClr val="F79646">
            <a:lumMod val="50000"/>
          </a:srgbClr>
        </a:solidFill>
        <a:ln>
          <a:noFill/>
        </a:ln>
        <a:effectLst>
          <a:outerShdw blurRad="50800" dist="38100" dir="5400000" rotWithShape="0">
            <a:srgbClr val="000000">
              <a:alpha val="61176"/>
            </a:srgbClr>
          </a:outerShdw>
        </a:effectLst>
        <a:scene3d>
          <a:camera prst="orthographicFront"/>
          <a:lightRig rig="flat" dir="t"/>
        </a:scene3d>
        <a:sp3d z="-80000" prstMaterial="plastic">
          <a:bevelT w="50800" h="50800"/>
          <a:bevelB w="25400" h="25400" prst="angle"/>
        </a:sp3d>
      </dgm:spPr>
      <dgm:t>
        <a:bodyPr/>
        <a:lstStyle/>
        <a:p>
          <a:endParaRPr lang="zh-CN" altLang="en-US">
            <a:solidFill>
              <a:sysClr val="window" lastClr="FFFFFF"/>
            </a:solidFill>
            <a:latin typeface="Corbel"/>
            <a:ea typeface="楷体_GB2312"/>
            <a:cs typeface="+mn-cs"/>
          </a:endParaRPr>
        </a:p>
      </dgm:t>
    </dgm:pt>
    <dgm:pt modelId="{BB0FB207-B311-4481-B580-42D2A4672EF7}" type="pres">
      <dgm:prSet presAssocID="{1B2AF94B-28EC-42D1-911F-4B44C280931E}" presName="Name0" presStyleCnt="0">
        <dgm:presLayoutVars>
          <dgm:dir/>
          <dgm:resizeHandles val="exact"/>
        </dgm:presLayoutVars>
      </dgm:prSet>
      <dgm:spPr/>
    </dgm:pt>
    <dgm:pt modelId="{9A7794CB-D2BA-47F1-AAFA-D87CC154CB3B}" type="pres">
      <dgm:prSet presAssocID="{96889DDA-1183-4BDE-9BF7-E93031DFE643}" presName="node" presStyleLbl="node1" presStyleIdx="0" presStyleCnt="5">
        <dgm:presLayoutVars>
          <dgm:bulletEnabled val="1"/>
        </dgm:presLayoutVars>
      </dgm:prSet>
      <dgm:spPr>
        <a:prstGeom prst="roundRect">
          <a:avLst>
            <a:gd name="adj" fmla="val 10000"/>
          </a:avLst>
        </a:prstGeom>
      </dgm:spPr>
      <dgm:t>
        <a:bodyPr/>
        <a:lstStyle/>
        <a:p>
          <a:endParaRPr lang="zh-CN" altLang="en-US"/>
        </a:p>
      </dgm:t>
    </dgm:pt>
    <dgm:pt modelId="{57B0FEDA-EFE3-47B1-8F77-7CE4BDBAC72D}" type="pres">
      <dgm:prSet presAssocID="{E4039702-CE7F-4870-B812-7BBE8179207D}" presName="sibTrans" presStyleLbl="sibTrans2D1" presStyleIdx="0" presStyleCnt="4" custScaleX="188332" custScaleY="115153"/>
      <dgm:spPr>
        <a:prstGeom prst="leftRightArrow">
          <a:avLst/>
        </a:prstGeom>
      </dgm:spPr>
      <dgm:t>
        <a:bodyPr/>
        <a:lstStyle/>
        <a:p>
          <a:endParaRPr lang="zh-CN" altLang="en-US"/>
        </a:p>
      </dgm:t>
    </dgm:pt>
    <dgm:pt modelId="{62404DB8-E962-4B4A-A120-3D841A5BBCC8}" type="pres">
      <dgm:prSet presAssocID="{E4039702-CE7F-4870-B812-7BBE8179207D}" presName="connectorText" presStyleLbl="sibTrans2D1" presStyleIdx="0" presStyleCnt="4"/>
      <dgm:spPr/>
      <dgm:t>
        <a:bodyPr/>
        <a:lstStyle/>
        <a:p>
          <a:endParaRPr lang="zh-CN" altLang="en-US"/>
        </a:p>
      </dgm:t>
    </dgm:pt>
    <dgm:pt modelId="{4930EC67-74F4-40CD-98CA-978D046DBBCF}" type="pres">
      <dgm:prSet presAssocID="{8D1CCA94-46CB-4ABE-B2B1-5F370FDE486A}" presName="node" presStyleLbl="node1" presStyleIdx="1" presStyleCnt="5">
        <dgm:presLayoutVars>
          <dgm:bulletEnabled val="1"/>
        </dgm:presLayoutVars>
      </dgm:prSet>
      <dgm:spPr>
        <a:prstGeom prst="roundRect">
          <a:avLst>
            <a:gd name="adj" fmla="val 10000"/>
          </a:avLst>
        </a:prstGeom>
      </dgm:spPr>
      <dgm:t>
        <a:bodyPr/>
        <a:lstStyle/>
        <a:p>
          <a:endParaRPr lang="zh-CN" altLang="en-US"/>
        </a:p>
      </dgm:t>
    </dgm:pt>
    <dgm:pt modelId="{5828749C-7BD2-4155-BA30-C5F6EE51CF9B}" type="pres">
      <dgm:prSet presAssocID="{83D08DC2-CD2D-45F5-9498-53191662CCF9}" presName="sibTrans" presStyleLbl="sibTrans2D1" presStyleIdx="1" presStyleCnt="4" custScaleX="188332" custScaleY="115153"/>
      <dgm:spPr>
        <a:prstGeom prst="leftRightArrow">
          <a:avLst/>
        </a:prstGeom>
      </dgm:spPr>
      <dgm:t>
        <a:bodyPr/>
        <a:lstStyle/>
        <a:p>
          <a:endParaRPr lang="zh-CN" altLang="en-US"/>
        </a:p>
      </dgm:t>
    </dgm:pt>
    <dgm:pt modelId="{F82DE2F2-CE94-49D6-8121-72D69E17AD57}" type="pres">
      <dgm:prSet presAssocID="{83D08DC2-CD2D-45F5-9498-53191662CCF9}" presName="connectorText" presStyleLbl="sibTrans2D1" presStyleIdx="1" presStyleCnt="4"/>
      <dgm:spPr/>
      <dgm:t>
        <a:bodyPr/>
        <a:lstStyle/>
        <a:p>
          <a:endParaRPr lang="zh-CN" altLang="en-US"/>
        </a:p>
      </dgm:t>
    </dgm:pt>
    <dgm:pt modelId="{550EE4AC-0C91-41C0-96D1-A1813FAC29D3}" type="pres">
      <dgm:prSet presAssocID="{31F9F0A2-F45D-4405-8C8E-B45BBB6F0783}" presName="node" presStyleLbl="node1" presStyleIdx="2" presStyleCnt="5">
        <dgm:presLayoutVars>
          <dgm:bulletEnabled val="1"/>
        </dgm:presLayoutVars>
      </dgm:prSet>
      <dgm:spPr>
        <a:prstGeom prst="roundRect">
          <a:avLst>
            <a:gd name="adj" fmla="val 10000"/>
          </a:avLst>
        </a:prstGeom>
      </dgm:spPr>
      <dgm:t>
        <a:bodyPr/>
        <a:lstStyle/>
        <a:p>
          <a:endParaRPr lang="zh-CN" altLang="en-US"/>
        </a:p>
      </dgm:t>
    </dgm:pt>
    <dgm:pt modelId="{E904E75E-20C5-4929-BD27-36201215ACA4}" type="pres">
      <dgm:prSet presAssocID="{1EB4E73E-0505-4932-8B31-EF982F2A84E7}" presName="sibTrans" presStyleLbl="sibTrans2D1" presStyleIdx="2" presStyleCnt="4" custScaleX="188332" custScaleY="115153"/>
      <dgm:spPr>
        <a:prstGeom prst="leftRightArrow">
          <a:avLst/>
        </a:prstGeom>
      </dgm:spPr>
      <dgm:t>
        <a:bodyPr/>
        <a:lstStyle/>
        <a:p>
          <a:endParaRPr lang="zh-CN" altLang="en-US"/>
        </a:p>
      </dgm:t>
    </dgm:pt>
    <dgm:pt modelId="{8F38BCC8-53B5-4D6D-BC46-B14BB15269C0}" type="pres">
      <dgm:prSet presAssocID="{1EB4E73E-0505-4932-8B31-EF982F2A84E7}" presName="connectorText" presStyleLbl="sibTrans2D1" presStyleIdx="2" presStyleCnt="4"/>
      <dgm:spPr/>
      <dgm:t>
        <a:bodyPr/>
        <a:lstStyle/>
        <a:p>
          <a:endParaRPr lang="zh-CN" altLang="en-US"/>
        </a:p>
      </dgm:t>
    </dgm:pt>
    <dgm:pt modelId="{6F59190E-6953-47F6-86BD-8B12421DBF19}" type="pres">
      <dgm:prSet presAssocID="{800FD5BF-E65F-45FF-918A-D05918DF6BA7}" presName="node" presStyleLbl="node1" presStyleIdx="3" presStyleCnt="5">
        <dgm:presLayoutVars>
          <dgm:bulletEnabled val="1"/>
        </dgm:presLayoutVars>
      </dgm:prSet>
      <dgm:spPr>
        <a:prstGeom prst="roundRect">
          <a:avLst>
            <a:gd name="adj" fmla="val 10000"/>
          </a:avLst>
        </a:prstGeom>
      </dgm:spPr>
      <dgm:t>
        <a:bodyPr/>
        <a:lstStyle/>
        <a:p>
          <a:endParaRPr lang="zh-CN" altLang="en-US"/>
        </a:p>
      </dgm:t>
    </dgm:pt>
    <dgm:pt modelId="{AA00ED5A-F890-404D-995E-AB1006467DDC}" type="pres">
      <dgm:prSet presAssocID="{3975E179-3243-4B5D-8039-1B0829E4F7B3}" presName="sibTrans" presStyleLbl="sibTrans2D1" presStyleIdx="3" presStyleCnt="4" custScaleX="188332" custScaleY="115153"/>
      <dgm:spPr>
        <a:prstGeom prst="leftRightArrow">
          <a:avLst/>
        </a:prstGeom>
      </dgm:spPr>
      <dgm:t>
        <a:bodyPr/>
        <a:lstStyle/>
        <a:p>
          <a:endParaRPr lang="zh-CN" altLang="en-US"/>
        </a:p>
      </dgm:t>
    </dgm:pt>
    <dgm:pt modelId="{BB5973FB-BDB2-4AC1-A20B-2F22C41884B6}" type="pres">
      <dgm:prSet presAssocID="{3975E179-3243-4B5D-8039-1B0829E4F7B3}" presName="connectorText" presStyleLbl="sibTrans2D1" presStyleIdx="3" presStyleCnt="4"/>
      <dgm:spPr/>
      <dgm:t>
        <a:bodyPr/>
        <a:lstStyle/>
        <a:p>
          <a:endParaRPr lang="zh-CN" altLang="en-US"/>
        </a:p>
      </dgm:t>
    </dgm:pt>
    <dgm:pt modelId="{DC38D170-2DDE-4F62-81BE-D280DDB18671}" type="pres">
      <dgm:prSet presAssocID="{19A88351-7CD7-43B8-A27D-C56B25DF3D21}" presName="node" presStyleLbl="node1" presStyleIdx="4" presStyleCnt="5">
        <dgm:presLayoutVars>
          <dgm:bulletEnabled val="1"/>
        </dgm:presLayoutVars>
      </dgm:prSet>
      <dgm:spPr>
        <a:prstGeom prst="roundRect">
          <a:avLst>
            <a:gd name="adj" fmla="val 10000"/>
          </a:avLst>
        </a:prstGeom>
      </dgm:spPr>
      <dgm:t>
        <a:bodyPr/>
        <a:lstStyle/>
        <a:p>
          <a:endParaRPr lang="zh-CN" altLang="en-US"/>
        </a:p>
      </dgm:t>
    </dgm:pt>
  </dgm:ptLst>
  <dgm:cxnLst>
    <dgm:cxn modelId="{B6390E0C-C442-43D8-8932-04BDEC4E99A3}" type="presOf" srcId="{E4039702-CE7F-4870-B812-7BBE8179207D}" destId="{62404DB8-E962-4B4A-A120-3D841A5BBCC8}" srcOrd="1" destOrd="0" presId="urn:microsoft.com/office/officeart/2005/8/layout/process1"/>
    <dgm:cxn modelId="{69CFB751-7750-4672-B88F-B9B16D8F2C30}" type="presOf" srcId="{83D08DC2-CD2D-45F5-9498-53191662CCF9}" destId="{5828749C-7BD2-4155-BA30-C5F6EE51CF9B}" srcOrd="0" destOrd="0" presId="urn:microsoft.com/office/officeart/2005/8/layout/process1"/>
    <dgm:cxn modelId="{6EBE4304-88EE-41EF-AAC1-B1590827B50D}" srcId="{1B2AF94B-28EC-42D1-911F-4B44C280931E}" destId="{800FD5BF-E65F-45FF-918A-D05918DF6BA7}" srcOrd="3" destOrd="0" parTransId="{324BDD1F-D102-4CF3-B3E0-59D931FF2F49}" sibTransId="{3975E179-3243-4B5D-8039-1B0829E4F7B3}"/>
    <dgm:cxn modelId="{29D733E6-C18B-4F32-A65D-9FDF1AA8FF99}" type="presOf" srcId="{83D08DC2-CD2D-45F5-9498-53191662CCF9}" destId="{F82DE2F2-CE94-49D6-8121-72D69E17AD57}" srcOrd="1" destOrd="0" presId="urn:microsoft.com/office/officeart/2005/8/layout/process1"/>
    <dgm:cxn modelId="{E9522E37-3D3A-411B-B311-A072481423F6}" srcId="{1B2AF94B-28EC-42D1-911F-4B44C280931E}" destId="{31F9F0A2-F45D-4405-8C8E-B45BBB6F0783}" srcOrd="2" destOrd="0" parTransId="{BB1BE810-0E47-4EFE-8912-8254A9E9B1B6}" sibTransId="{1EB4E73E-0505-4932-8B31-EF982F2A84E7}"/>
    <dgm:cxn modelId="{4DEECFB6-AC02-47E9-890B-094AB289D87B}" type="presOf" srcId="{1B2AF94B-28EC-42D1-911F-4B44C280931E}" destId="{BB0FB207-B311-4481-B580-42D2A4672EF7}" srcOrd="0" destOrd="0" presId="urn:microsoft.com/office/officeart/2005/8/layout/process1"/>
    <dgm:cxn modelId="{FF8F49D9-4907-481E-BD6B-B6EBAA9939A7}" type="presOf" srcId="{3975E179-3243-4B5D-8039-1B0829E4F7B3}" destId="{AA00ED5A-F890-404D-995E-AB1006467DDC}" srcOrd="0" destOrd="0" presId="urn:microsoft.com/office/officeart/2005/8/layout/process1"/>
    <dgm:cxn modelId="{9EA8996A-BCC0-49B2-8ACF-1B75E919374C}" type="presOf" srcId="{800FD5BF-E65F-45FF-918A-D05918DF6BA7}" destId="{6F59190E-6953-47F6-86BD-8B12421DBF19}" srcOrd="0" destOrd="0" presId="urn:microsoft.com/office/officeart/2005/8/layout/process1"/>
    <dgm:cxn modelId="{E865AB0E-956B-4567-AA4D-23CC6A1D8F41}" type="presOf" srcId="{31F9F0A2-F45D-4405-8C8E-B45BBB6F0783}" destId="{550EE4AC-0C91-41C0-96D1-A1813FAC29D3}" srcOrd="0" destOrd="0" presId="urn:microsoft.com/office/officeart/2005/8/layout/process1"/>
    <dgm:cxn modelId="{A9145A11-1844-4911-ADDD-D45E0636BA49}" type="presOf" srcId="{3975E179-3243-4B5D-8039-1B0829E4F7B3}" destId="{BB5973FB-BDB2-4AC1-A20B-2F22C41884B6}" srcOrd="1" destOrd="0" presId="urn:microsoft.com/office/officeart/2005/8/layout/process1"/>
    <dgm:cxn modelId="{9A5E6F75-5CA7-4806-8C51-CC57531BD0DD}" type="presOf" srcId="{1EB4E73E-0505-4932-8B31-EF982F2A84E7}" destId="{E904E75E-20C5-4929-BD27-36201215ACA4}" srcOrd="0" destOrd="0" presId="urn:microsoft.com/office/officeart/2005/8/layout/process1"/>
    <dgm:cxn modelId="{6BDAF5CA-B481-4C2E-8126-767811BBFC8C}" type="presOf" srcId="{19A88351-7CD7-43B8-A27D-C56B25DF3D21}" destId="{DC38D170-2DDE-4F62-81BE-D280DDB18671}" srcOrd="0" destOrd="0" presId="urn:microsoft.com/office/officeart/2005/8/layout/process1"/>
    <dgm:cxn modelId="{9F1068F1-164B-436F-87EE-C4135C174C2B}" type="presOf" srcId="{96889DDA-1183-4BDE-9BF7-E93031DFE643}" destId="{9A7794CB-D2BA-47F1-AAFA-D87CC154CB3B}" srcOrd="0" destOrd="0" presId="urn:microsoft.com/office/officeart/2005/8/layout/process1"/>
    <dgm:cxn modelId="{48CDF0DE-6FC9-419A-86FF-C7CF35477FD0}" srcId="{1B2AF94B-28EC-42D1-911F-4B44C280931E}" destId="{19A88351-7CD7-43B8-A27D-C56B25DF3D21}" srcOrd="4" destOrd="0" parTransId="{3800FAE4-6021-4923-822C-C5D42B283C0C}" sibTransId="{AA0EA0C6-42F3-4377-8D89-BC1465B5B205}"/>
    <dgm:cxn modelId="{177A571F-B538-4A07-ADAA-BFE71C307EB1}" srcId="{1B2AF94B-28EC-42D1-911F-4B44C280931E}" destId="{96889DDA-1183-4BDE-9BF7-E93031DFE643}" srcOrd="0" destOrd="0" parTransId="{9061A9B7-2CBE-4BB2-870D-F9248B97D255}" sibTransId="{E4039702-CE7F-4870-B812-7BBE8179207D}"/>
    <dgm:cxn modelId="{6C69BA76-0B2C-420D-A4C4-BD51D6FAA2C9}" type="presOf" srcId="{1EB4E73E-0505-4932-8B31-EF982F2A84E7}" destId="{8F38BCC8-53B5-4D6D-BC46-B14BB15269C0}" srcOrd="1" destOrd="0" presId="urn:microsoft.com/office/officeart/2005/8/layout/process1"/>
    <dgm:cxn modelId="{5B6AD11D-DCB7-4FB7-875F-431864A49F2D}" type="presOf" srcId="{8D1CCA94-46CB-4ABE-B2B1-5F370FDE486A}" destId="{4930EC67-74F4-40CD-98CA-978D046DBBCF}" srcOrd="0" destOrd="0" presId="urn:microsoft.com/office/officeart/2005/8/layout/process1"/>
    <dgm:cxn modelId="{15484DF5-6E40-49AA-A1FB-2CCD0B5AB923}" type="presOf" srcId="{E4039702-CE7F-4870-B812-7BBE8179207D}" destId="{57B0FEDA-EFE3-47B1-8F77-7CE4BDBAC72D}" srcOrd="0" destOrd="0" presId="urn:microsoft.com/office/officeart/2005/8/layout/process1"/>
    <dgm:cxn modelId="{F06DB175-7BDF-4B02-AF99-B9CE0C6FAD76}" srcId="{1B2AF94B-28EC-42D1-911F-4B44C280931E}" destId="{8D1CCA94-46CB-4ABE-B2B1-5F370FDE486A}" srcOrd="1" destOrd="0" parTransId="{DEC54B4B-E6FC-4FD2-B6F8-B299F4E9D316}" sibTransId="{83D08DC2-CD2D-45F5-9498-53191662CCF9}"/>
    <dgm:cxn modelId="{E87AFEB0-3392-4080-B730-20171D739A34}" type="presParOf" srcId="{BB0FB207-B311-4481-B580-42D2A4672EF7}" destId="{9A7794CB-D2BA-47F1-AAFA-D87CC154CB3B}" srcOrd="0" destOrd="0" presId="urn:microsoft.com/office/officeart/2005/8/layout/process1"/>
    <dgm:cxn modelId="{1348B0F7-5DE1-4A65-A38D-1257D3ACC5FF}" type="presParOf" srcId="{BB0FB207-B311-4481-B580-42D2A4672EF7}" destId="{57B0FEDA-EFE3-47B1-8F77-7CE4BDBAC72D}" srcOrd="1" destOrd="0" presId="urn:microsoft.com/office/officeart/2005/8/layout/process1"/>
    <dgm:cxn modelId="{CAF7D984-65B1-4879-BFEC-D4AA1058F13A}" type="presParOf" srcId="{57B0FEDA-EFE3-47B1-8F77-7CE4BDBAC72D}" destId="{62404DB8-E962-4B4A-A120-3D841A5BBCC8}" srcOrd="0" destOrd="0" presId="urn:microsoft.com/office/officeart/2005/8/layout/process1"/>
    <dgm:cxn modelId="{2039B1C4-B813-4CA2-8B15-9796A98780BA}" type="presParOf" srcId="{BB0FB207-B311-4481-B580-42D2A4672EF7}" destId="{4930EC67-74F4-40CD-98CA-978D046DBBCF}" srcOrd="2" destOrd="0" presId="urn:microsoft.com/office/officeart/2005/8/layout/process1"/>
    <dgm:cxn modelId="{9191BBAB-2289-435D-8F1D-CC0D222DE7C8}" type="presParOf" srcId="{BB0FB207-B311-4481-B580-42D2A4672EF7}" destId="{5828749C-7BD2-4155-BA30-C5F6EE51CF9B}" srcOrd="3" destOrd="0" presId="urn:microsoft.com/office/officeart/2005/8/layout/process1"/>
    <dgm:cxn modelId="{D3F0528A-EB69-4A16-9627-FAC5AEE08C4E}" type="presParOf" srcId="{5828749C-7BD2-4155-BA30-C5F6EE51CF9B}" destId="{F82DE2F2-CE94-49D6-8121-72D69E17AD57}" srcOrd="0" destOrd="0" presId="urn:microsoft.com/office/officeart/2005/8/layout/process1"/>
    <dgm:cxn modelId="{66D2C4C9-7AC1-419A-A776-68B274299C2A}" type="presParOf" srcId="{BB0FB207-B311-4481-B580-42D2A4672EF7}" destId="{550EE4AC-0C91-41C0-96D1-A1813FAC29D3}" srcOrd="4" destOrd="0" presId="urn:microsoft.com/office/officeart/2005/8/layout/process1"/>
    <dgm:cxn modelId="{606698FA-FDA2-4BE6-94A6-DECBFD446078}" type="presParOf" srcId="{BB0FB207-B311-4481-B580-42D2A4672EF7}" destId="{E904E75E-20C5-4929-BD27-36201215ACA4}" srcOrd="5" destOrd="0" presId="urn:microsoft.com/office/officeart/2005/8/layout/process1"/>
    <dgm:cxn modelId="{0B5DB6E2-E77A-4C4D-9636-D9B9B5EABE30}" type="presParOf" srcId="{E904E75E-20C5-4929-BD27-36201215ACA4}" destId="{8F38BCC8-53B5-4D6D-BC46-B14BB15269C0}" srcOrd="0" destOrd="0" presId="urn:microsoft.com/office/officeart/2005/8/layout/process1"/>
    <dgm:cxn modelId="{A4EC67C6-26CD-4216-8549-609C40780BD9}" type="presParOf" srcId="{BB0FB207-B311-4481-B580-42D2A4672EF7}" destId="{6F59190E-6953-47F6-86BD-8B12421DBF19}" srcOrd="6" destOrd="0" presId="urn:microsoft.com/office/officeart/2005/8/layout/process1"/>
    <dgm:cxn modelId="{D018AAC7-8203-4489-B2D2-C0BEEFB9648F}" type="presParOf" srcId="{BB0FB207-B311-4481-B580-42D2A4672EF7}" destId="{AA00ED5A-F890-404D-995E-AB1006467DDC}" srcOrd="7" destOrd="0" presId="urn:microsoft.com/office/officeart/2005/8/layout/process1"/>
    <dgm:cxn modelId="{D5E2FD60-F9B7-4FAE-9FFC-988C64D27997}" type="presParOf" srcId="{AA00ED5A-F890-404D-995E-AB1006467DDC}" destId="{BB5973FB-BDB2-4AC1-A20B-2F22C41884B6}" srcOrd="0" destOrd="0" presId="urn:microsoft.com/office/officeart/2005/8/layout/process1"/>
    <dgm:cxn modelId="{7B7846F6-22B0-4F25-8441-8CF35E8AE970}" type="presParOf" srcId="{BB0FB207-B311-4481-B580-42D2A4672EF7}" destId="{DC38D170-2DDE-4F62-81BE-D280DDB18671}"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7F295E-8C04-469B-8A79-D81FC5945A8C}">
      <dsp:nvSpPr>
        <dsp:cNvPr id="0" name=""/>
        <dsp:cNvSpPr/>
      </dsp:nvSpPr>
      <dsp:spPr>
        <a:xfrm>
          <a:off x="369" y="656"/>
          <a:ext cx="6095261" cy="955476"/>
        </a:xfrm>
        <a:prstGeom prst="roundRect">
          <a:avLst>
            <a:gd name="adj" fmla="val 10000"/>
          </a:avLst>
        </a:prstGeom>
        <a:gradFill rotWithShape="0">
          <a:gsLst>
            <a:gs pos="0">
              <a:srgbClr val="4F81BD">
                <a:hueOff val="0"/>
                <a:satOff val="0"/>
                <a:lumOff val="0"/>
                <a:alphaOff val="0"/>
                <a:tint val="100000"/>
                <a:shade val="75000"/>
                <a:satMod val="160000"/>
              </a:srgbClr>
            </a:gs>
            <a:gs pos="62000">
              <a:srgbClr val="4F81BD">
                <a:hueOff val="0"/>
                <a:satOff val="0"/>
                <a:lumOff val="0"/>
                <a:alphaOff val="0"/>
                <a:tint val="100000"/>
                <a:shade val="100000"/>
                <a:satMod val="125000"/>
              </a:srgbClr>
            </a:gs>
            <a:gs pos="100000">
              <a:srgbClr val="4F81BD">
                <a:hueOff val="0"/>
                <a:satOff val="0"/>
                <a:lumOff val="0"/>
                <a:alphaOff val="0"/>
                <a:tint val="80000"/>
                <a:shade val="100000"/>
                <a:satMod val="140000"/>
              </a:srgbClr>
            </a:gs>
          </a:gsLst>
          <a:lin ang="16200000" scaled="1"/>
        </a:gradFill>
        <a:ln>
          <a:noFill/>
        </a:ln>
        <a:effectLst>
          <a:outerShdw blurRad="50800" dist="38100" dir="5400000" rotWithShape="0">
            <a:srgbClr val="000000">
              <a:alpha val="61176"/>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zh-CN" altLang="en-US" sz="3200" kern="1200" dirty="0" smtClean="0">
              <a:solidFill>
                <a:sysClr val="window" lastClr="FFFFFF"/>
              </a:solidFill>
              <a:latin typeface="Corbel"/>
              <a:ea typeface="楷体_GB2312"/>
              <a:cs typeface="+mn-cs"/>
            </a:rPr>
            <a:t>用户界面层</a:t>
          </a:r>
          <a:r>
            <a:rPr lang="en-US" altLang="zh-CN" sz="3200" kern="1200" dirty="0" smtClean="0">
              <a:solidFill>
                <a:sysClr val="window" lastClr="FFFFFF"/>
              </a:solidFill>
              <a:latin typeface="Corbel"/>
              <a:ea typeface="楷体_GB2312"/>
              <a:cs typeface="+mn-cs"/>
            </a:rPr>
            <a:t>PL</a:t>
          </a:r>
          <a:endParaRPr lang="zh-CN" altLang="en-US" sz="3200" kern="1200" dirty="0">
            <a:solidFill>
              <a:sysClr val="window" lastClr="FFFFFF"/>
            </a:solidFill>
            <a:latin typeface="Corbel"/>
            <a:ea typeface="楷体_GB2312"/>
            <a:cs typeface="+mn-cs"/>
          </a:endParaRPr>
        </a:p>
      </dsp:txBody>
      <dsp:txXfrm>
        <a:off x="28354" y="28641"/>
        <a:ext cx="6039291" cy="899506"/>
      </dsp:txXfrm>
    </dsp:sp>
    <dsp:sp modelId="{46F1E3A4-F5A7-4532-A1FE-3254A65022A0}">
      <dsp:nvSpPr>
        <dsp:cNvPr id="0" name=""/>
        <dsp:cNvSpPr/>
      </dsp:nvSpPr>
      <dsp:spPr>
        <a:xfrm>
          <a:off x="369" y="1036393"/>
          <a:ext cx="6095261" cy="955476"/>
        </a:xfrm>
        <a:prstGeom prst="roundRect">
          <a:avLst>
            <a:gd name="adj" fmla="val 10000"/>
          </a:avLst>
        </a:prstGeom>
        <a:gradFill rotWithShape="0">
          <a:gsLst>
            <a:gs pos="0">
              <a:srgbClr val="4F81BD">
                <a:hueOff val="0"/>
                <a:satOff val="0"/>
                <a:lumOff val="0"/>
                <a:alphaOff val="0"/>
                <a:tint val="100000"/>
                <a:shade val="75000"/>
                <a:satMod val="160000"/>
              </a:srgbClr>
            </a:gs>
            <a:gs pos="62000">
              <a:srgbClr val="4F81BD">
                <a:hueOff val="0"/>
                <a:satOff val="0"/>
                <a:lumOff val="0"/>
                <a:alphaOff val="0"/>
                <a:tint val="100000"/>
                <a:shade val="100000"/>
                <a:satMod val="125000"/>
              </a:srgbClr>
            </a:gs>
            <a:gs pos="100000">
              <a:srgbClr val="4F81BD">
                <a:hueOff val="0"/>
                <a:satOff val="0"/>
                <a:lumOff val="0"/>
                <a:alphaOff val="0"/>
                <a:tint val="80000"/>
                <a:shade val="100000"/>
                <a:satMod val="140000"/>
              </a:srgbClr>
            </a:gs>
          </a:gsLst>
          <a:lin ang="16200000" scaled="1"/>
        </a:gradFill>
        <a:ln>
          <a:noFill/>
        </a:ln>
        <a:effectLst>
          <a:outerShdw blurRad="50800" dist="38100" dir="5400000" rotWithShape="0">
            <a:srgbClr val="000000">
              <a:alpha val="61176"/>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zh-CN" altLang="en-US" sz="3200" kern="1200" dirty="0" smtClean="0">
              <a:solidFill>
                <a:sysClr val="window" lastClr="FFFFFF"/>
              </a:solidFill>
              <a:latin typeface="Corbel"/>
              <a:ea typeface="楷体_GB2312"/>
              <a:cs typeface="+mn-cs"/>
            </a:rPr>
            <a:t>业务逻辑层</a:t>
          </a:r>
          <a:r>
            <a:rPr lang="en-US" altLang="zh-CN" sz="3200" kern="1200" dirty="0" smtClean="0">
              <a:solidFill>
                <a:sysClr val="window" lastClr="FFFFFF"/>
              </a:solidFill>
              <a:latin typeface="Corbel"/>
              <a:ea typeface="楷体_GB2312"/>
              <a:cs typeface="+mn-cs"/>
            </a:rPr>
            <a:t>BLL</a:t>
          </a:r>
          <a:endParaRPr lang="zh-CN" altLang="en-US" sz="3200" kern="1200" dirty="0">
            <a:solidFill>
              <a:sysClr val="window" lastClr="FFFFFF"/>
            </a:solidFill>
            <a:latin typeface="Corbel"/>
            <a:ea typeface="楷体_GB2312"/>
            <a:cs typeface="+mn-cs"/>
          </a:endParaRPr>
        </a:p>
      </dsp:txBody>
      <dsp:txXfrm>
        <a:off x="28354" y="1064378"/>
        <a:ext cx="6039291" cy="899506"/>
      </dsp:txXfrm>
    </dsp:sp>
    <dsp:sp modelId="{78828CA3-E65E-4F0B-AC81-DEDB79F4D560}">
      <dsp:nvSpPr>
        <dsp:cNvPr id="0" name=""/>
        <dsp:cNvSpPr/>
      </dsp:nvSpPr>
      <dsp:spPr>
        <a:xfrm>
          <a:off x="369" y="2072130"/>
          <a:ext cx="6095261" cy="955476"/>
        </a:xfrm>
        <a:prstGeom prst="roundRect">
          <a:avLst>
            <a:gd name="adj" fmla="val 10000"/>
          </a:avLst>
        </a:prstGeom>
        <a:gradFill rotWithShape="0">
          <a:gsLst>
            <a:gs pos="0">
              <a:srgbClr val="4F81BD">
                <a:hueOff val="0"/>
                <a:satOff val="0"/>
                <a:lumOff val="0"/>
                <a:alphaOff val="0"/>
                <a:tint val="100000"/>
                <a:shade val="75000"/>
                <a:satMod val="160000"/>
              </a:srgbClr>
            </a:gs>
            <a:gs pos="62000">
              <a:srgbClr val="4F81BD">
                <a:hueOff val="0"/>
                <a:satOff val="0"/>
                <a:lumOff val="0"/>
                <a:alphaOff val="0"/>
                <a:tint val="100000"/>
                <a:shade val="100000"/>
                <a:satMod val="125000"/>
              </a:srgbClr>
            </a:gs>
            <a:gs pos="100000">
              <a:srgbClr val="4F81BD">
                <a:hueOff val="0"/>
                <a:satOff val="0"/>
                <a:lumOff val="0"/>
                <a:alphaOff val="0"/>
                <a:tint val="80000"/>
                <a:shade val="100000"/>
                <a:satMod val="140000"/>
              </a:srgbClr>
            </a:gs>
          </a:gsLst>
          <a:lin ang="16200000" scaled="1"/>
        </a:gradFill>
        <a:ln>
          <a:noFill/>
        </a:ln>
        <a:effectLst>
          <a:outerShdw blurRad="50800" dist="38100" dir="5400000" rotWithShape="0">
            <a:srgbClr val="000000">
              <a:alpha val="61176"/>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zh-CN" altLang="en-US" sz="3200" kern="1200" dirty="0" smtClean="0">
              <a:solidFill>
                <a:sysClr val="window" lastClr="FFFFFF"/>
              </a:solidFill>
              <a:latin typeface="Corbel"/>
              <a:ea typeface="楷体_GB2312"/>
              <a:cs typeface="+mn-cs"/>
            </a:rPr>
            <a:t>数据访问层</a:t>
          </a:r>
          <a:r>
            <a:rPr lang="en-US" altLang="zh-CN" sz="3200" kern="1200" dirty="0" smtClean="0">
              <a:solidFill>
                <a:sysClr val="window" lastClr="FFFFFF"/>
              </a:solidFill>
              <a:latin typeface="Corbel"/>
              <a:ea typeface="楷体_GB2312"/>
              <a:cs typeface="+mn-cs"/>
            </a:rPr>
            <a:t>DAL</a:t>
          </a:r>
          <a:endParaRPr lang="zh-CN" altLang="en-US" sz="3200" kern="1200" dirty="0">
            <a:solidFill>
              <a:sysClr val="window" lastClr="FFFFFF"/>
            </a:solidFill>
            <a:latin typeface="Corbel"/>
            <a:ea typeface="楷体_GB2312"/>
            <a:cs typeface="+mn-cs"/>
          </a:endParaRPr>
        </a:p>
      </dsp:txBody>
      <dsp:txXfrm>
        <a:off x="28354" y="2100115"/>
        <a:ext cx="6039291" cy="899506"/>
      </dsp:txXfrm>
    </dsp:sp>
    <dsp:sp modelId="{139B7C22-52A2-4C6D-B305-589A1F02C421}">
      <dsp:nvSpPr>
        <dsp:cNvPr id="0" name=""/>
        <dsp:cNvSpPr/>
      </dsp:nvSpPr>
      <dsp:spPr>
        <a:xfrm>
          <a:off x="369" y="3107866"/>
          <a:ext cx="1500187" cy="955476"/>
        </a:xfrm>
        <a:prstGeom prst="roundRect">
          <a:avLst>
            <a:gd name="adj" fmla="val 10000"/>
          </a:avLst>
        </a:prstGeom>
        <a:gradFill rotWithShape="0">
          <a:gsLst>
            <a:gs pos="0">
              <a:srgbClr val="4F81BD">
                <a:hueOff val="0"/>
                <a:satOff val="0"/>
                <a:lumOff val="0"/>
                <a:alphaOff val="0"/>
                <a:tint val="100000"/>
                <a:shade val="75000"/>
                <a:satMod val="160000"/>
              </a:srgbClr>
            </a:gs>
            <a:gs pos="62000">
              <a:srgbClr val="4F81BD">
                <a:hueOff val="0"/>
                <a:satOff val="0"/>
                <a:lumOff val="0"/>
                <a:alphaOff val="0"/>
                <a:tint val="100000"/>
                <a:shade val="100000"/>
                <a:satMod val="125000"/>
              </a:srgbClr>
            </a:gs>
            <a:gs pos="100000">
              <a:srgbClr val="4F81BD">
                <a:hueOff val="0"/>
                <a:satOff val="0"/>
                <a:lumOff val="0"/>
                <a:alphaOff val="0"/>
                <a:tint val="80000"/>
                <a:shade val="100000"/>
                <a:satMod val="140000"/>
              </a:srgbClr>
            </a:gs>
          </a:gsLst>
          <a:lin ang="16200000" scaled="1"/>
        </a:gradFill>
        <a:ln>
          <a:noFill/>
        </a:ln>
        <a:effectLst>
          <a:outerShdw blurRad="50800" dist="38100" dir="5400000" rotWithShape="0">
            <a:srgbClr val="000000">
              <a:alpha val="61176"/>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2000" kern="1200" dirty="0" smtClean="0">
              <a:solidFill>
                <a:sysClr val="window" lastClr="FFFFFF"/>
              </a:solidFill>
              <a:latin typeface="Corbel"/>
              <a:ea typeface="楷体_GB2312"/>
              <a:cs typeface="+mn-cs"/>
            </a:rPr>
            <a:t>SQL Server</a:t>
          </a:r>
          <a:endParaRPr lang="zh-CN" altLang="en-US" sz="2000" kern="1200" dirty="0">
            <a:solidFill>
              <a:sysClr val="window" lastClr="FFFFFF"/>
            </a:solidFill>
            <a:latin typeface="Corbel"/>
            <a:ea typeface="楷体_GB2312"/>
            <a:cs typeface="+mn-cs"/>
          </a:endParaRPr>
        </a:p>
      </dsp:txBody>
      <dsp:txXfrm>
        <a:off x="28354" y="3135851"/>
        <a:ext cx="1444217" cy="899506"/>
      </dsp:txXfrm>
    </dsp:sp>
    <dsp:sp modelId="{5024ACD5-141F-4D2D-B7A7-D12634F79D78}">
      <dsp:nvSpPr>
        <dsp:cNvPr id="0" name=""/>
        <dsp:cNvSpPr/>
      </dsp:nvSpPr>
      <dsp:spPr>
        <a:xfrm>
          <a:off x="1532060" y="3107866"/>
          <a:ext cx="1500187" cy="955476"/>
        </a:xfrm>
        <a:prstGeom prst="roundRect">
          <a:avLst>
            <a:gd name="adj" fmla="val 10000"/>
          </a:avLst>
        </a:prstGeom>
        <a:gradFill rotWithShape="0">
          <a:gsLst>
            <a:gs pos="0">
              <a:srgbClr val="4F81BD">
                <a:hueOff val="0"/>
                <a:satOff val="0"/>
                <a:lumOff val="0"/>
                <a:alphaOff val="0"/>
                <a:tint val="100000"/>
                <a:shade val="75000"/>
                <a:satMod val="160000"/>
              </a:srgbClr>
            </a:gs>
            <a:gs pos="62000">
              <a:srgbClr val="4F81BD">
                <a:hueOff val="0"/>
                <a:satOff val="0"/>
                <a:lumOff val="0"/>
                <a:alphaOff val="0"/>
                <a:tint val="100000"/>
                <a:shade val="100000"/>
                <a:satMod val="125000"/>
              </a:srgbClr>
            </a:gs>
            <a:gs pos="100000">
              <a:srgbClr val="4F81BD">
                <a:hueOff val="0"/>
                <a:satOff val="0"/>
                <a:lumOff val="0"/>
                <a:alphaOff val="0"/>
                <a:tint val="80000"/>
                <a:shade val="100000"/>
                <a:satMod val="140000"/>
              </a:srgbClr>
            </a:gs>
          </a:gsLst>
          <a:lin ang="16200000" scaled="1"/>
        </a:gradFill>
        <a:ln>
          <a:noFill/>
        </a:ln>
        <a:effectLst>
          <a:outerShdw blurRad="50800" dist="38100" dir="5400000" rotWithShape="0">
            <a:srgbClr val="000000">
              <a:alpha val="61176"/>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2000" kern="1200" dirty="0" smtClean="0">
              <a:solidFill>
                <a:sysClr val="window" lastClr="FFFFFF"/>
              </a:solidFill>
              <a:latin typeface="Corbel"/>
              <a:ea typeface="楷体_GB2312"/>
              <a:cs typeface="+mn-cs"/>
            </a:rPr>
            <a:t>XML</a:t>
          </a:r>
          <a:endParaRPr lang="zh-CN" altLang="en-US" sz="2000" kern="1200" dirty="0">
            <a:solidFill>
              <a:sysClr val="window" lastClr="FFFFFF"/>
            </a:solidFill>
            <a:latin typeface="Corbel"/>
            <a:ea typeface="楷体_GB2312"/>
            <a:cs typeface="+mn-cs"/>
          </a:endParaRPr>
        </a:p>
      </dsp:txBody>
      <dsp:txXfrm>
        <a:off x="1560045" y="3135851"/>
        <a:ext cx="1444217" cy="899506"/>
      </dsp:txXfrm>
    </dsp:sp>
    <dsp:sp modelId="{024098B9-CA7E-4D20-B86C-B8751588FDC3}">
      <dsp:nvSpPr>
        <dsp:cNvPr id="0" name=""/>
        <dsp:cNvSpPr/>
      </dsp:nvSpPr>
      <dsp:spPr>
        <a:xfrm>
          <a:off x="3063751" y="3107866"/>
          <a:ext cx="1500187" cy="955476"/>
        </a:xfrm>
        <a:prstGeom prst="roundRect">
          <a:avLst>
            <a:gd name="adj" fmla="val 10000"/>
          </a:avLst>
        </a:prstGeom>
        <a:gradFill rotWithShape="0">
          <a:gsLst>
            <a:gs pos="0">
              <a:srgbClr val="4F81BD">
                <a:hueOff val="0"/>
                <a:satOff val="0"/>
                <a:lumOff val="0"/>
                <a:alphaOff val="0"/>
                <a:tint val="100000"/>
                <a:shade val="75000"/>
                <a:satMod val="160000"/>
              </a:srgbClr>
            </a:gs>
            <a:gs pos="62000">
              <a:srgbClr val="4F81BD">
                <a:hueOff val="0"/>
                <a:satOff val="0"/>
                <a:lumOff val="0"/>
                <a:alphaOff val="0"/>
                <a:tint val="100000"/>
                <a:shade val="100000"/>
                <a:satMod val="125000"/>
              </a:srgbClr>
            </a:gs>
            <a:gs pos="100000">
              <a:srgbClr val="4F81BD">
                <a:hueOff val="0"/>
                <a:satOff val="0"/>
                <a:lumOff val="0"/>
                <a:alphaOff val="0"/>
                <a:tint val="80000"/>
                <a:shade val="100000"/>
                <a:satMod val="140000"/>
              </a:srgbClr>
            </a:gs>
          </a:gsLst>
          <a:lin ang="16200000" scaled="1"/>
        </a:gradFill>
        <a:ln>
          <a:noFill/>
        </a:ln>
        <a:effectLst>
          <a:outerShdw blurRad="50800" dist="38100" dir="5400000" rotWithShape="0">
            <a:srgbClr val="000000">
              <a:alpha val="61176"/>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2000" kern="1200" dirty="0" smtClean="0">
              <a:solidFill>
                <a:sysClr val="window" lastClr="FFFFFF"/>
              </a:solidFill>
              <a:latin typeface="Corbel"/>
              <a:ea typeface="楷体_GB2312"/>
              <a:cs typeface="+mn-cs"/>
            </a:rPr>
            <a:t>Oracle</a:t>
          </a:r>
          <a:endParaRPr lang="zh-CN" altLang="en-US" sz="2000" kern="1200" dirty="0">
            <a:solidFill>
              <a:sysClr val="window" lastClr="FFFFFF"/>
            </a:solidFill>
            <a:latin typeface="Corbel"/>
            <a:ea typeface="楷体_GB2312"/>
            <a:cs typeface="+mn-cs"/>
          </a:endParaRPr>
        </a:p>
      </dsp:txBody>
      <dsp:txXfrm>
        <a:off x="3091736" y="3135851"/>
        <a:ext cx="1444217" cy="899506"/>
      </dsp:txXfrm>
    </dsp:sp>
    <dsp:sp modelId="{B9731533-6A1B-41D1-BFA4-90E740E889C0}">
      <dsp:nvSpPr>
        <dsp:cNvPr id="0" name=""/>
        <dsp:cNvSpPr/>
      </dsp:nvSpPr>
      <dsp:spPr>
        <a:xfrm>
          <a:off x="4595443" y="3107866"/>
          <a:ext cx="1500187" cy="955476"/>
        </a:xfrm>
        <a:prstGeom prst="roundRect">
          <a:avLst>
            <a:gd name="adj" fmla="val 10000"/>
          </a:avLst>
        </a:prstGeom>
        <a:gradFill rotWithShape="0">
          <a:gsLst>
            <a:gs pos="0">
              <a:srgbClr val="4F81BD">
                <a:hueOff val="0"/>
                <a:satOff val="0"/>
                <a:lumOff val="0"/>
                <a:alphaOff val="0"/>
                <a:tint val="100000"/>
                <a:shade val="75000"/>
                <a:satMod val="160000"/>
              </a:srgbClr>
            </a:gs>
            <a:gs pos="62000">
              <a:srgbClr val="4F81BD">
                <a:hueOff val="0"/>
                <a:satOff val="0"/>
                <a:lumOff val="0"/>
                <a:alphaOff val="0"/>
                <a:tint val="100000"/>
                <a:shade val="100000"/>
                <a:satMod val="125000"/>
              </a:srgbClr>
            </a:gs>
            <a:gs pos="100000">
              <a:srgbClr val="4F81BD">
                <a:hueOff val="0"/>
                <a:satOff val="0"/>
                <a:lumOff val="0"/>
                <a:alphaOff val="0"/>
                <a:tint val="80000"/>
                <a:shade val="100000"/>
                <a:satMod val="140000"/>
              </a:srgbClr>
            </a:gs>
          </a:gsLst>
          <a:lin ang="16200000" scaled="1"/>
        </a:gradFill>
        <a:ln>
          <a:noFill/>
        </a:ln>
        <a:effectLst>
          <a:outerShdw blurRad="50800" dist="38100" dir="5400000" rotWithShape="0">
            <a:srgbClr val="000000">
              <a:alpha val="61176"/>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2000" kern="1200" dirty="0" smtClean="0">
              <a:solidFill>
                <a:sysClr val="window" lastClr="FFFFFF"/>
              </a:solidFill>
              <a:latin typeface="Corbel"/>
              <a:ea typeface="楷体_GB2312"/>
              <a:cs typeface="+mn-cs"/>
            </a:rPr>
            <a:t>……</a:t>
          </a:r>
          <a:endParaRPr lang="zh-CN" altLang="en-US" sz="2000" kern="1200" dirty="0">
            <a:solidFill>
              <a:sysClr val="window" lastClr="FFFFFF"/>
            </a:solidFill>
            <a:latin typeface="Corbel"/>
            <a:ea typeface="楷体_GB2312"/>
            <a:cs typeface="+mn-cs"/>
          </a:endParaRPr>
        </a:p>
      </dsp:txBody>
      <dsp:txXfrm>
        <a:off x="4623428" y="3135851"/>
        <a:ext cx="1444217" cy="8995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7794CB-D2BA-47F1-AAFA-D87CC154CB3B}">
      <dsp:nvSpPr>
        <dsp:cNvPr id="0" name=""/>
        <dsp:cNvSpPr/>
      </dsp:nvSpPr>
      <dsp:spPr>
        <a:xfrm>
          <a:off x="4034" y="412220"/>
          <a:ext cx="1250743" cy="961508"/>
        </a:xfrm>
        <a:prstGeom prst="roundRect">
          <a:avLst>
            <a:gd name="adj" fmla="val 10000"/>
          </a:avLst>
        </a:prstGeom>
        <a:gradFill rotWithShape="0">
          <a:gsLst>
            <a:gs pos="0">
              <a:srgbClr val="4F81BD">
                <a:hueOff val="0"/>
                <a:satOff val="0"/>
                <a:lumOff val="0"/>
                <a:alphaOff val="0"/>
                <a:tint val="100000"/>
                <a:shade val="75000"/>
                <a:satMod val="160000"/>
              </a:srgbClr>
            </a:gs>
            <a:gs pos="62000">
              <a:srgbClr val="4F81BD">
                <a:hueOff val="0"/>
                <a:satOff val="0"/>
                <a:lumOff val="0"/>
                <a:alphaOff val="0"/>
                <a:tint val="100000"/>
                <a:shade val="100000"/>
                <a:satMod val="125000"/>
              </a:srgbClr>
            </a:gs>
            <a:gs pos="100000">
              <a:srgbClr val="4F81BD">
                <a:hueOff val="0"/>
                <a:satOff val="0"/>
                <a:lumOff val="0"/>
                <a:alphaOff val="0"/>
                <a:tint val="80000"/>
                <a:shade val="100000"/>
                <a:satMod val="140000"/>
              </a:srgbClr>
            </a:gs>
          </a:gsLst>
          <a:lin ang="16200000" scaled="1"/>
        </a:gradFill>
        <a:ln>
          <a:noFill/>
        </a:ln>
        <a:effectLst>
          <a:outerShdw blurRad="50800" dist="38100" dir="5400000" rotWithShape="0">
            <a:srgbClr val="000000">
              <a:alpha val="61176"/>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600" kern="1200" dirty="0" smtClean="0">
              <a:solidFill>
                <a:sysClr val="window" lastClr="FFFFFF"/>
              </a:solidFill>
              <a:latin typeface="Corbel"/>
              <a:ea typeface="楷体_GB2312"/>
              <a:cs typeface="+mn-cs"/>
            </a:rPr>
            <a:t>Web</a:t>
          </a:r>
          <a:r>
            <a:rPr lang="zh-CN" altLang="en-US" sz="1600" kern="1200" dirty="0" smtClean="0">
              <a:solidFill>
                <a:sysClr val="window" lastClr="FFFFFF"/>
              </a:solidFill>
              <a:latin typeface="Corbel"/>
              <a:ea typeface="楷体_GB2312"/>
              <a:cs typeface="+mn-cs"/>
            </a:rPr>
            <a:t>页面</a:t>
          </a:r>
          <a:endParaRPr lang="zh-CN" altLang="en-US" sz="1600" kern="1200" dirty="0">
            <a:solidFill>
              <a:sysClr val="window" lastClr="FFFFFF"/>
            </a:solidFill>
            <a:latin typeface="Corbel"/>
            <a:ea typeface="楷体_GB2312"/>
            <a:cs typeface="+mn-cs"/>
          </a:endParaRPr>
        </a:p>
      </dsp:txBody>
      <dsp:txXfrm>
        <a:off x="32196" y="440382"/>
        <a:ext cx="1194419" cy="905184"/>
      </dsp:txXfrm>
    </dsp:sp>
    <dsp:sp modelId="{57B0FEDA-EFE3-47B1-8F77-7CE4BDBAC72D}">
      <dsp:nvSpPr>
        <dsp:cNvPr id="0" name=""/>
        <dsp:cNvSpPr/>
      </dsp:nvSpPr>
      <dsp:spPr>
        <a:xfrm>
          <a:off x="1262742" y="714381"/>
          <a:ext cx="499376" cy="357186"/>
        </a:xfrm>
        <a:prstGeom prst="leftRightArrow">
          <a:avLst/>
        </a:prstGeom>
        <a:solidFill>
          <a:srgbClr val="F79646">
            <a:lumMod val="50000"/>
          </a:srgbClr>
        </a:solidFill>
        <a:ln>
          <a:noFill/>
        </a:ln>
        <a:effectLst>
          <a:outerShdw blurRad="50800" dist="38100" dir="5400000" rotWithShape="0">
            <a:srgbClr val="000000">
              <a:alpha val="61176"/>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solidFill>
              <a:sysClr val="window" lastClr="FFFFFF"/>
            </a:solidFill>
            <a:latin typeface="Corbel"/>
            <a:ea typeface="楷体_GB2312"/>
            <a:cs typeface="+mn-cs"/>
          </a:endParaRPr>
        </a:p>
      </dsp:txBody>
      <dsp:txXfrm>
        <a:off x="1262742" y="785818"/>
        <a:ext cx="392220" cy="214312"/>
      </dsp:txXfrm>
    </dsp:sp>
    <dsp:sp modelId="{4930EC67-74F4-40CD-98CA-978D046DBBCF}">
      <dsp:nvSpPr>
        <dsp:cNvPr id="0" name=""/>
        <dsp:cNvSpPr/>
      </dsp:nvSpPr>
      <dsp:spPr>
        <a:xfrm>
          <a:off x="1755075" y="412220"/>
          <a:ext cx="1250743" cy="961508"/>
        </a:xfrm>
        <a:prstGeom prst="roundRect">
          <a:avLst>
            <a:gd name="adj" fmla="val 10000"/>
          </a:avLst>
        </a:prstGeom>
        <a:gradFill rotWithShape="0">
          <a:gsLst>
            <a:gs pos="0">
              <a:srgbClr val="4F81BD">
                <a:hueOff val="0"/>
                <a:satOff val="0"/>
                <a:lumOff val="0"/>
                <a:alphaOff val="0"/>
                <a:tint val="100000"/>
                <a:shade val="75000"/>
                <a:satMod val="160000"/>
              </a:srgbClr>
            </a:gs>
            <a:gs pos="62000">
              <a:srgbClr val="4F81BD">
                <a:hueOff val="0"/>
                <a:satOff val="0"/>
                <a:lumOff val="0"/>
                <a:alphaOff val="0"/>
                <a:tint val="100000"/>
                <a:shade val="100000"/>
                <a:satMod val="125000"/>
              </a:srgbClr>
            </a:gs>
            <a:gs pos="100000">
              <a:srgbClr val="4F81BD">
                <a:hueOff val="0"/>
                <a:satOff val="0"/>
                <a:lumOff val="0"/>
                <a:alphaOff val="0"/>
                <a:tint val="80000"/>
                <a:shade val="100000"/>
                <a:satMod val="140000"/>
              </a:srgbClr>
            </a:gs>
          </a:gsLst>
          <a:lin ang="16200000" scaled="1"/>
        </a:gradFill>
        <a:ln>
          <a:noFill/>
        </a:ln>
        <a:effectLst>
          <a:outerShdw blurRad="50800" dist="38100" dir="5400000" rotWithShape="0">
            <a:srgbClr val="000000">
              <a:alpha val="61176"/>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altLang="zh-CN" sz="1600" kern="1200" dirty="0" smtClean="0">
              <a:solidFill>
                <a:sysClr val="window" lastClr="FFFFFF"/>
              </a:solidFill>
              <a:latin typeface="Corbel"/>
              <a:ea typeface="楷体_GB2312"/>
              <a:cs typeface="+mn-cs"/>
            </a:rPr>
            <a:t>BLL</a:t>
          </a:r>
          <a:r>
            <a:rPr lang="zh-CN" altLang="en-US" sz="1600" kern="1200" dirty="0" smtClean="0">
              <a:solidFill>
                <a:sysClr val="window" lastClr="FFFFFF"/>
              </a:solidFill>
              <a:latin typeface="Corbel"/>
              <a:ea typeface="楷体_GB2312"/>
              <a:cs typeface="+mn-cs"/>
            </a:rPr>
            <a:t>（使用</a:t>
          </a:r>
          <a:r>
            <a:rPr lang="en-US" altLang="zh-CN" sz="1600" kern="1200" dirty="0" smtClean="0">
              <a:solidFill>
                <a:sysClr val="window" lastClr="FFFFFF"/>
              </a:solidFill>
              <a:latin typeface="Corbel"/>
              <a:ea typeface="楷体_GB2312"/>
              <a:cs typeface="+mn-cs"/>
            </a:rPr>
            <a:t>Model</a:t>
          </a:r>
          <a:r>
            <a:rPr lang="zh-CN" altLang="en-US" sz="1600" kern="1200" dirty="0" smtClean="0">
              <a:solidFill>
                <a:sysClr val="window" lastClr="FFFFFF"/>
              </a:solidFill>
              <a:latin typeface="Corbel"/>
              <a:ea typeface="楷体_GB2312"/>
              <a:cs typeface="+mn-cs"/>
            </a:rPr>
            <a:t>）</a:t>
          </a:r>
          <a:endParaRPr lang="zh-CN" altLang="en-US" sz="1600" kern="1200" dirty="0">
            <a:solidFill>
              <a:sysClr val="window" lastClr="FFFFFF"/>
            </a:solidFill>
            <a:latin typeface="Corbel"/>
            <a:ea typeface="楷体_GB2312"/>
            <a:cs typeface="+mn-cs"/>
          </a:endParaRPr>
        </a:p>
      </dsp:txBody>
      <dsp:txXfrm>
        <a:off x="1783237" y="440382"/>
        <a:ext cx="1194419" cy="905184"/>
      </dsp:txXfrm>
    </dsp:sp>
    <dsp:sp modelId="{5828749C-7BD2-4155-BA30-C5F6EE51CF9B}">
      <dsp:nvSpPr>
        <dsp:cNvPr id="0" name=""/>
        <dsp:cNvSpPr/>
      </dsp:nvSpPr>
      <dsp:spPr>
        <a:xfrm>
          <a:off x="3013783" y="714381"/>
          <a:ext cx="499376" cy="357186"/>
        </a:xfrm>
        <a:prstGeom prst="leftRightArrow">
          <a:avLst/>
        </a:prstGeom>
        <a:solidFill>
          <a:srgbClr val="F79646">
            <a:lumMod val="50000"/>
          </a:srgbClr>
        </a:solidFill>
        <a:ln>
          <a:noFill/>
        </a:ln>
        <a:effectLst>
          <a:outerShdw blurRad="50800" dist="38100" dir="5400000" rotWithShape="0">
            <a:srgbClr val="000000">
              <a:alpha val="61176"/>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solidFill>
              <a:sysClr val="window" lastClr="FFFFFF"/>
            </a:solidFill>
            <a:latin typeface="Corbel"/>
            <a:ea typeface="楷体_GB2312"/>
            <a:cs typeface="+mn-cs"/>
          </a:endParaRPr>
        </a:p>
      </dsp:txBody>
      <dsp:txXfrm>
        <a:off x="3013783" y="785818"/>
        <a:ext cx="392220" cy="214312"/>
      </dsp:txXfrm>
    </dsp:sp>
    <dsp:sp modelId="{550EE4AC-0C91-41C0-96D1-A1813FAC29D3}">
      <dsp:nvSpPr>
        <dsp:cNvPr id="0" name=""/>
        <dsp:cNvSpPr/>
      </dsp:nvSpPr>
      <dsp:spPr>
        <a:xfrm>
          <a:off x="3506115" y="412220"/>
          <a:ext cx="1250743" cy="961508"/>
        </a:xfrm>
        <a:prstGeom prst="roundRect">
          <a:avLst>
            <a:gd name="adj" fmla="val 10000"/>
          </a:avLst>
        </a:prstGeom>
        <a:gradFill rotWithShape="0">
          <a:gsLst>
            <a:gs pos="0">
              <a:srgbClr val="4F81BD">
                <a:hueOff val="0"/>
                <a:satOff val="0"/>
                <a:lumOff val="0"/>
                <a:alphaOff val="0"/>
                <a:tint val="100000"/>
                <a:shade val="75000"/>
                <a:satMod val="160000"/>
              </a:srgbClr>
            </a:gs>
            <a:gs pos="62000">
              <a:srgbClr val="4F81BD">
                <a:hueOff val="0"/>
                <a:satOff val="0"/>
                <a:lumOff val="0"/>
                <a:alphaOff val="0"/>
                <a:tint val="100000"/>
                <a:shade val="100000"/>
                <a:satMod val="125000"/>
              </a:srgbClr>
            </a:gs>
            <a:gs pos="100000">
              <a:srgbClr val="4F81BD">
                <a:hueOff val="0"/>
                <a:satOff val="0"/>
                <a:lumOff val="0"/>
                <a:alphaOff val="0"/>
                <a:tint val="80000"/>
                <a:shade val="100000"/>
                <a:satMod val="140000"/>
              </a:srgbClr>
            </a:gs>
          </a:gsLst>
          <a:lin ang="16200000" scaled="1"/>
        </a:gradFill>
        <a:ln>
          <a:noFill/>
        </a:ln>
        <a:effectLst>
          <a:outerShdw blurRad="50800" dist="38100" dir="5400000" rotWithShape="0">
            <a:srgbClr val="000000">
              <a:alpha val="61176"/>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altLang="zh-CN" sz="1600" kern="1200" dirty="0" err="1" smtClean="0">
              <a:solidFill>
                <a:sysClr val="window" lastClr="FFFFFF"/>
              </a:solidFill>
              <a:latin typeface="Corbel"/>
              <a:ea typeface="楷体_GB2312"/>
              <a:cs typeface="+mn-cs"/>
            </a:rPr>
            <a:t>DALFactory</a:t>
          </a:r>
          <a:r>
            <a:rPr lang="zh-CN" altLang="en-US" sz="1600" kern="1200" dirty="0" smtClean="0">
              <a:solidFill>
                <a:sysClr val="window" lastClr="FFFFFF"/>
              </a:solidFill>
              <a:latin typeface="Corbel"/>
              <a:ea typeface="楷体_GB2312"/>
              <a:cs typeface="+mn-cs"/>
            </a:rPr>
            <a:t>（通过</a:t>
          </a:r>
          <a:r>
            <a:rPr lang="en-US" altLang="zh-CN" sz="1600" kern="1200" dirty="0" smtClean="0">
              <a:solidFill>
                <a:sysClr val="window" lastClr="FFFFFF"/>
              </a:solidFill>
              <a:latin typeface="Corbel"/>
              <a:ea typeface="楷体_GB2312"/>
              <a:cs typeface="+mn-cs"/>
            </a:rPr>
            <a:t>IDAL</a:t>
          </a:r>
          <a:r>
            <a:rPr lang="zh-CN" altLang="en-US" sz="1600" kern="1200" dirty="0" smtClean="0">
              <a:solidFill>
                <a:sysClr val="window" lastClr="FFFFFF"/>
              </a:solidFill>
              <a:latin typeface="Corbel"/>
              <a:ea typeface="楷体_GB2312"/>
              <a:cs typeface="+mn-cs"/>
            </a:rPr>
            <a:t>）</a:t>
          </a:r>
          <a:endParaRPr lang="zh-CN" altLang="en-US" sz="1600" kern="1200" dirty="0">
            <a:solidFill>
              <a:sysClr val="window" lastClr="FFFFFF"/>
            </a:solidFill>
            <a:latin typeface="Corbel"/>
            <a:ea typeface="楷体_GB2312"/>
            <a:cs typeface="+mn-cs"/>
          </a:endParaRPr>
        </a:p>
      </dsp:txBody>
      <dsp:txXfrm>
        <a:off x="3534277" y="440382"/>
        <a:ext cx="1194419" cy="905184"/>
      </dsp:txXfrm>
    </dsp:sp>
    <dsp:sp modelId="{E904E75E-20C5-4929-BD27-36201215ACA4}">
      <dsp:nvSpPr>
        <dsp:cNvPr id="0" name=""/>
        <dsp:cNvSpPr/>
      </dsp:nvSpPr>
      <dsp:spPr>
        <a:xfrm>
          <a:off x="4764823" y="714381"/>
          <a:ext cx="499376" cy="357186"/>
        </a:xfrm>
        <a:prstGeom prst="leftRightArrow">
          <a:avLst/>
        </a:prstGeom>
        <a:solidFill>
          <a:srgbClr val="F79646">
            <a:lumMod val="50000"/>
          </a:srgbClr>
        </a:solidFill>
        <a:ln>
          <a:noFill/>
        </a:ln>
        <a:effectLst>
          <a:outerShdw blurRad="50800" dist="38100" dir="5400000" rotWithShape="0">
            <a:srgbClr val="000000">
              <a:alpha val="61176"/>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solidFill>
              <a:sysClr val="window" lastClr="FFFFFF"/>
            </a:solidFill>
            <a:latin typeface="Corbel"/>
            <a:ea typeface="楷体_GB2312"/>
            <a:cs typeface="+mn-cs"/>
          </a:endParaRPr>
        </a:p>
      </dsp:txBody>
      <dsp:txXfrm>
        <a:off x="4764823" y="785818"/>
        <a:ext cx="392220" cy="214312"/>
      </dsp:txXfrm>
    </dsp:sp>
    <dsp:sp modelId="{6F59190E-6953-47F6-86BD-8B12421DBF19}">
      <dsp:nvSpPr>
        <dsp:cNvPr id="0" name=""/>
        <dsp:cNvSpPr/>
      </dsp:nvSpPr>
      <dsp:spPr>
        <a:xfrm>
          <a:off x="5257155" y="412220"/>
          <a:ext cx="1250743" cy="961508"/>
        </a:xfrm>
        <a:prstGeom prst="roundRect">
          <a:avLst>
            <a:gd name="adj" fmla="val 10000"/>
          </a:avLst>
        </a:prstGeom>
        <a:gradFill rotWithShape="0">
          <a:gsLst>
            <a:gs pos="0">
              <a:srgbClr val="4F81BD">
                <a:hueOff val="0"/>
                <a:satOff val="0"/>
                <a:lumOff val="0"/>
                <a:alphaOff val="0"/>
                <a:tint val="100000"/>
                <a:shade val="75000"/>
                <a:satMod val="160000"/>
              </a:srgbClr>
            </a:gs>
            <a:gs pos="62000">
              <a:srgbClr val="4F81BD">
                <a:hueOff val="0"/>
                <a:satOff val="0"/>
                <a:lumOff val="0"/>
                <a:alphaOff val="0"/>
                <a:tint val="100000"/>
                <a:shade val="100000"/>
                <a:satMod val="125000"/>
              </a:srgbClr>
            </a:gs>
            <a:gs pos="100000">
              <a:srgbClr val="4F81BD">
                <a:hueOff val="0"/>
                <a:satOff val="0"/>
                <a:lumOff val="0"/>
                <a:alphaOff val="0"/>
                <a:tint val="80000"/>
                <a:shade val="100000"/>
                <a:satMod val="140000"/>
              </a:srgbClr>
            </a:gs>
          </a:gsLst>
          <a:lin ang="16200000" scaled="1"/>
        </a:gradFill>
        <a:ln>
          <a:noFill/>
        </a:ln>
        <a:effectLst>
          <a:outerShdw blurRad="50800" dist="38100" dir="5400000" rotWithShape="0">
            <a:srgbClr val="000000">
              <a:alpha val="61176"/>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1600" kern="1200" dirty="0" smtClean="0">
              <a:solidFill>
                <a:sysClr val="window" lastClr="FFFFFF"/>
              </a:solidFill>
              <a:latin typeface="Corbel"/>
              <a:ea typeface="楷体_GB2312"/>
              <a:cs typeface="+mn-cs"/>
            </a:rPr>
            <a:t>具体</a:t>
          </a:r>
          <a:r>
            <a:rPr lang="en-US" altLang="zh-CN" sz="1600" kern="1200" dirty="0" smtClean="0">
              <a:solidFill>
                <a:sysClr val="window" lastClr="FFFFFF"/>
              </a:solidFill>
              <a:latin typeface="Corbel"/>
              <a:ea typeface="楷体_GB2312"/>
              <a:cs typeface="+mn-cs"/>
            </a:rPr>
            <a:t>DAL</a:t>
          </a:r>
          <a:r>
            <a:rPr lang="zh-CN" altLang="en-US" sz="1600" kern="1200" dirty="0" smtClean="0">
              <a:solidFill>
                <a:sysClr val="window" lastClr="FFFFFF"/>
              </a:solidFill>
              <a:latin typeface="Corbel"/>
              <a:ea typeface="楷体_GB2312"/>
              <a:cs typeface="+mn-cs"/>
            </a:rPr>
            <a:t>实现（</a:t>
          </a:r>
          <a:r>
            <a:rPr lang="en-US" altLang="zh-CN" sz="1600" kern="1200" dirty="0" smtClean="0">
              <a:solidFill>
                <a:sysClr val="window" lastClr="FFFFFF"/>
              </a:solidFill>
              <a:latin typeface="Corbel"/>
              <a:ea typeface="楷体_GB2312"/>
              <a:cs typeface="+mn-cs"/>
            </a:rPr>
            <a:t>SQL Server</a:t>
          </a:r>
          <a:r>
            <a:rPr lang="zh-CN" altLang="en-US" sz="1600" kern="1200" dirty="0" smtClean="0">
              <a:solidFill>
                <a:sysClr val="window" lastClr="FFFFFF"/>
              </a:solidFill>
              <a:latin typeface="Corbel"/>
              <a:ea typeface="楷体_GB2312"/>
              <a:cs typeface="+mn-cs"/>
            </a:rPr>
            <a:t>）</a:t>
          </a:r>
          <a:endParaRPr lang="zh-CN" altLang="en-US" sz="1600" kern="1200" dirty="0">
            <a:solidFill>
              <a:sysClr val="window" lastClr="FFFFFF"/>
            </a:solidFill>
            <a:latin typeface="Corbel"/>
            <a:ea typeface="楷体_GB2312"/>
            <a:cs typeface="+mn-cs"/>
          </a:endParaRPr>
        </a:p>
      </dsp:txBody>
      <dsp:txXfrm>
        <a:off x="5285317" y="440382"/>
        <a:ext cx="1194419" cy="905184"/>
      </dsp:txXfrm>
    </dsp:sp>
    <dsp:sp modelId="{AA00ED5A-F890-404D-995E-AB1006467DDC}">
      <dsp:nvSpPr>
        <dsp:cNvPr id="0" name=""/>
        <dsp:cNvSpPr/>
      </dsp:nvSpPr>
      <dsp:spPr>
        <a:xfrm>
          <a:off x="6515863" y="714381"/>
          <a:ext cx="499376" cy="357186"/>
        </a:xfrm>
        <a:prstGeom prst="leftRightArrow">
          <a:avLst/>
        </a:prstGeom>
        <a:solidFill>
          <a:srgbClr val="F79646">
            <a:lumMod val="50000"/>
          </a:srgbClr>
        </a:solidFill>
        <a:ln>
          <a:noFill/>
        </a:ln>
        <a:effectLst>
          <a:outerShdw blurRad="50800" dist="38100" dir="5400000" rotWithShape="0">
            <a:srgbClr val="000000">
              <a:alpha val="61176"/>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solidFill>
              <a:sysClr val="window" lastClr="FFFFFF"/>
            </a:solidFill>
            <a:latin typeface="Corbel"/>
            <a:ea typeface="楷体_GB2312"/>
            <a:cs typeface="+mn-cs"/>
          </a:endParaRPr>
        </a:p>
      </dsp:txBody>
      <dsp:txXfrm>
        <a:off x="6515863" y="785818"/>
        <a:ext cx="392220" cy="214312"/>
      </dsp:txXfrm>
    </dsp:sp>
    <dsp:sp modelId="{DC38D170-2DDE-4F62-81BE-D280DDB18671}">
      <dsp:nvSpPr>
        <dsp:cNvPr id="0" name=""/>
        <dsp:cNvSpPr/>
      </dsp:nvSpPr>
      <dsp:spPr>
        <a:xfrm>
          <a:off x="7008196" y="412220"/>
          <a:ext cx="1250743" cy="961508"/>
        </a:xfrm>
        <a:prstGeom prst="roundRect">
          <a:avLst>
            <a:gd name="adj" fmla="val 10000"/>
          </a:avLst>
        </a:prstGeom>
        <a:gradFill rotWithShape="0">
          <a:gsLst>
            <a:gs pos="0">
              <a:srgbClr val="4F81BD">
                <a:hueOff val="0"/>
                <a:satOff val="0"/>
                <a:lumOff val="0"/>
                <a:alphaOff val="0"/>
                <a:tint val="100000"/>
                <a:shade val="75000"/>
                <a:satMod val="160000"/>
              </a:srgbClr>
            </a:gs>
            <a:gs pos="62000">
              <a:srgbClr val="4F81BD">
                <a:hueOff val="0"/>
                <a:satOff val="0"/>
                <a:lumOff val="0"/>
                <a:alphaOff val="0"/>
                <a:tint val="100000"/>
                <a:shade val="100000"/>
                <a:satMod val="125000"/>
              </a:srgbClr>
            </a:gs>
            <a:gs pos="100000">
              <a:srgbClr val="4F81BD">
                <a:hueOff val="0"/>
                <a:satOff val="0"/>
                <a:lumOff val="0"/>
                <a:alphaOff val="0"/>
                <a:tint val="80000"/>
                <a:shade val="100000"/>
                <a:satMod val="140000"/>
              </a:srgbClr>
            </a:gs>
          </a:gsLst>
          <a:lin ang="16200000" scaled="1"/>
        </a:gradFill>
        <a:ln>
          <a:noFill/>
        </a:ln>
        <a:effectLst>
          <a:outerShdw blurRad="50800" dist="38100" dir="5400000" rotWithShape="0">
            <a:srgbClr val="000000">
              <a:alpha val="61176"/>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1600" kern="1200" dirty="0" smtClean="0">
              <a:solidFill>
                <a:sysClr val="window" lastClr="FFFFFF"/>
              </a:solidFill>
              <a:latin typeface="Corbel"/>
              <a:ea typeface="楷体_GB2312"/>
              <a:cs typeface="+mn-cs"/>
            </a:rPr>
            <a:t>数据库存储</a:t>
          </a:r>
          <a:endParaRPr lang="zh-CN" altLang="en-US" sz="1600" kern="1200" dirty="0">
            <a:solidFill>
              <a:sysClr val="window" lastClr="FFFFFF"/>
            </a:solidFill>
            <a:latin typeface="Corbel"/>
            <a:ea typeface="楷体_GB2312"/>
            <a:cs typeface="+mn-cs"/>
          </a:endParaRPr>
        </a:p>
      </dsp:txBody>
      <dsp:txXfrm>
        <a:off x="7036358" y="440382"/>
        <a:ext cx="1194419" cy="90518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A64360C-5170-4536-90B1-69C1729BD263}" type="datetimeFigureOut">
              <a:rPr lang="zh-CN" altLang="en-US" smtClean="0"/>
              <a:t>2017/5/11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4F53D68-DF68-48FB-B849-550171361E20}" type="slidenum">
              <a:rPr lang="zh-CN" altLang="en-US" smtClean="0"/>
              <a:t>‹#›</a:t>
            </a:fld>
            <a:endParaRPr lang="zh-CN" altLang="en-US"/>
          </a:p>
        </p:txBody>
      </p:sp>
    </p:spTree>
    <p:extLst>
      <p:ext uri="{BB962C8B-B14F-4D97-AF65-F5344CB8AC3E}">
        <p14:creationId xmlns:p14="http://schemas.microsoft.com/office/powerpoint/2010/main" val="873107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ea typeface="宋体" pitchFamily="2" charset="-122"/>
              </a:defRPr>
            </a:lvl1pPr>
          </a:lstStyle>
          <a:p>
            <a:pPr>
              <a:defRPr/>
            </a:pPr>
            <a:endParaRPr lang="en-US" altLang="zh-CN"/>
          </a:p>
        </p:txBody>
      </p:sp>
      <p:sp>
        <p:nvSpPr>
          <p:cNvPr id="61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pPr>
              <a:defRPr/>
            </a:pPr>
            <a:endParaRPr lang="en-US" altLang="zh-CN"/>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ea typeface="宋体" pitchFamily="2" charset="-122"/>
              </a:defRPr>
            </a:lvl1pPr>
          </a:lstStyle>
          <a:p>
            <a:pPr>
              <a:defRPr/>
            </a:pPr>
            <a:endParaRPr lang="en-US" altLang="zh-CN"/>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宋体" pitchFamily="2" charset="-122"/>
              </a:defRPr>
            </a:lvl1pPr>
          </a:lstStyle>
          <a:p>
            <a:pPr>
              <a:defRPr/>
            </a:pPr>
            <a:fld id="{E7C7A0E7-5482-4BD1-9398-D5B9AF53AAE4}" type="slidenum">
              <a:rPr lang="en-US" altLang="zh-CN"/>
              <a:pPr>
                <a:defRPr/>
              </a:pPr>
              <a:t>‹#›</a:t>
            </a:fld>
            <a:endParaRPr lang="en-US" altLang="zh-CN"/>
          </a:p>
        </p:txBody>
      </p:sp>
    </p:spTree>
    <p:extLst>
      <p:ext uri="{BB962C8B-B14F-4D97-AF65-F5344CB8AC3E}">
        <p14:creationId xmlns:p14="http://schemas.microsoft.com/office/powerpoint/2010/main" val="29182105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a:t>
            </a:fld>
            <a:endParaRPr lang="en-US" altLang="zh-CN" dirty="0"/>
          </a:p>
        </p:txBody>
      </p:sp>
    </p:spTree>
    <p:extLst>
      <p:ext uri="{BB962C8B-B14F-4D97-AF65-F5344CB8AC3E}">
        <p14:creationId xmlns:p14="http://schemas.microsoft.com/office/powerpoint/2010/main" val="2657799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D1298-F796-431D-8EAC-42FFA1BE3E24}" type="slidenum">
              <a:rPr lang="zh-CN" altLang="en-US"/>
              <a:pPr/>
              <a:t>14</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702575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00B108-60DC-5445-97AA-7E5B18C88E86}" type="slidenum">
              <a:rPr lang="en-US" altLang="zh-CN"/>
              <a:pPr/>
              <a:t>16</a:t>
            </a:fld>
            <a:endParaRPr lang="en-US" altLang="zh-CN"/>
          </a:p>
        </p:txBody>
      </p:sp>
      <p:sp>
        <p:nvSpPr>
          <p:cNvPr id="655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65539" name="Rectangle 3"/>
          <p:cNvSpPr>
            <a:spLocks noGrp="1" noChangeArrowheads="1"/>
          </p:cNvSpPr>
          <p:nvPr>
            <p:ph type="body" idx="1"/>
          </p:nvPr>
        </p:nvSpPr>
        <p:spPr>
          <a:xfrm>
            <a:off x="914400" y="4343400"/>
            <a:ext cx="5029200" cy="4114800"/>
          </a:xfrm>
        </p:spPr>
        <p:txBody>
          <a:bodyPr/>
          <a:lstStyle/>
          <a:p>
            <a:endParaRPr lang="en-US" dirty="0"/>
          </a:p>
        </p:txBody>
      </p:sp>
    </p:spTree>
    <p:extLst>
      <p:ext uri="{BB962C8B-B14F-4D97-AF65-F5344CB8AC3E}">
        <p14:creationId xmlns:p14="http://schemas.microsoft.com/office/powerpoint/2010/main" val="2529259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00B108-60DC-5445-97AA-7E5B18C88E86}" type="slidenum">
              <a:rPr lang="en-US" altLang="zh-CN"/>
              <a:pPr/>
              <a:t>18</a:t>
            </a:fld>
            <a:endParaRPr lang="en-US" altLang="zh-CN"/>
          </a:p>
        </p:txBody>
      </p:sp>
      <p:sp>
        <p:nvSpPr>
          <p:cNvPr id="655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65539"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2237979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436F14-A4C9-BC45-B6F8-CBA890AC2884}" type="slidenum">
              <a:rPr lang="en-US" altLang="zh-CN"/>
              <a:pPr/>
              <a:t>21</a:t>
            </a:fld>
            <a:endParaRPr lang="en-US" altLang="zh-CN"/>
          </a:p>
        </p:txBody>
      </p:sp>
      <p:sp>
        <p:nvSpPr>
          <p:cNvPr id="829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8294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45940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B4DEEA-8A9F-9243-9C90-233D1DEFBE53}" type="slidenum">
              <a:rPr lang="en-US" altLang="zh-CN"/>
              <a:pPr/>
              <a:t>31</a:t>
            </a:fld>
            <a:endParaRPr lang="en-US" altLang="zh-CN"/>
          </a:p>
        </p:txBody>
      </p:sp>
      <p:sp>
        <p:nvSpPr>
          <p:cNvPr id="1136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1366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795608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B4DEEA-8A9F-9243-9C90-233D1DEFBE53}" type="slidenum">
              <a:rPr lang="en-US" altLang="zh-CN"/>
              <a:pPr/>
              <a:t>32</a:t>
            </a:fld>
            <a:endParaRPr lang="en-US" altLang="zh-CN"/>
          </a:p>
        </p:txBody>
      </p:sp>
      <p:sp>
        <p:nvSpPr>
          <p:cNvPr id="1136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1366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930165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D1298-F796-431D-8EAC-42FFA1BE3E24}" type="slidenum">
              <a:rPr lang="zh-CN" altLang="en-US"/>
              <a:pPr/>
              <a:t>33</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zh-CN" altLang="en-US" sz="1500" dirty="0" smtClean="0"/>
          </a:p>
          <a:p>
            <a:endParaRPr lang="zh-CN" altLang="en-US" dirty="0"/>
          </a:p>
        </p:txBody>
      </p:sp>
    </p:spTree>
    <p:extLst>
      <p:ext uri="{BB962C8B-B14F-4D97-AF65-F5344CB8AC3E}">
        <p14:creationId xmlns:p14="http://schemas.microsoft.com/office/powerpoint/2010/main" val="3065593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D1298-F796-431D-8EAC-42FFA1BE3E24}" type="slidenum">
              <a:rPr lang="zh-CN" altLang="en-US"/>
              <a:pPr/>
              <a:t>35</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1947443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871A68-0634-4B48-9E44-7B8120254260}" type="slidenum">
              <a:rPr lang="en-US" altLang="zh-CN"/>
              <a:pPr/>
              <a:t>39</a:t>
            </a:fld>
            <a:endParaRPr lang="en-US" altLang="zh-CN"/>
          </a:p>
        </p:txBody>
      </p:sp>
      <p:sp>
        <p:nvSpPr>
          <p:cNvPr id="1300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300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24066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A769A6-6855-0C48-A1A1-2FC9AF73E7C9}" type="slidenum">
              <a:rPr lang="en-US" altLang="zh-CN"/>
              <a:pPr/>
              <a:t>42</a:t>
            </a:fld>
            <a:endParaRPr lang="en-US" altLang="zh-CN"/>
          </a:p>
        </p:txBody>
      </p:sp>
      <p:sp>
        <p:nvSpPr>
          <p:cNvPr id="1187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187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00632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90000"/>
              </a:lnSpc>
              <a:buFont typeface="Wingdings" pitchFamily="2" charset="2"/>
              <a:buNone/>
            </a:pPr>
            <a:r>
              <a:rPr lang="zh-CN" altLang="en-US" sz="1200" b="0"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系统需求可能来自于高层管理者、计划团队、部门经理或是</a:t>
            </a:r>
            <a:r>
              <a:rPr lang="en-US" altLang="zh-CN" sz="1200" b="0"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IT</a:t>
            </a:r>
            <a:r>
              <a:rPr lang="zh-CN" altLang="en-US" sz="1200" b="0"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部门本身；</a:t>
            </a:r>
            <a:endParaRPr lang="en-US" altLang="zh-CN" sz="1200" b="0"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a:lnSpc>
                <a:spcPct val="90000"/>
              </a:lnSpc>
              <a:buFont typeface="Wingdings" pitchFamily="2" charset="2"/>
              <a:buNone/>
            </a:pPr>
            <a:r>
              <a:rPr lang="zh-CN" altLang="en-US" sz="1200" b="0"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主要需求包括新的信息系统或对无法满足现在需求的已有系统的更新，较小需求可能是为用户界面增加新的特征或改变用户界面；</a:t>
            </a:r>
            <a:endParaRPr lang="en-US" altLang="zh-CN" sz="1200" b="0"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a:lnSpc>
                <a:spcPct val="90000"/>
              </a:lnSpc>
              <a:buFont typeface="Wingdings" pitchFamily="2" charset="2"/>
              <a:buNone/>
            </a:pPr>
            <a:r>
              <a:rPr lang="zh-CN" altLang="en-US" sz="1200" b="0"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可行性研究审查预期成本和效益，基于操作、技术、经济和时间等因素推荐行动计划。</a:t>
            </a:r>
            <a:endParaRPr lang="zh-CN" altLang="en-US" b="0"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4</a:t>
            </a:fld>
            <a:endParaRPr lang="en-US" altLang="zh-CN" dirty="0"/>
          </a:p>
        </p:txBody>
      </p:sp>
    </p:spTree>
    <p:extLst>
      <p:ext uri="{BB962C8B-B14F-4D97-AF65-F5344CB8AC3E}">
        <p14:creationId xmlns:p14="http://schemas.microsoft.com/office/powerpoint/2010/main" val="3182648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771DF7-5A1C-3C4B-AF90-F6640810D218}" type="slidenum">
              <a:rPr lang="en-US" altLang="zh-CN"/>
              <a:pPr/>
              <a:t>43</a:t>
            </a:fld>
            <a:endParaRPr lang="en-US" altLang="zh-CN"/>
          </a:p>
        </p:txBody>
      </p:sp>
      <p:sp>
        <p:nvSpPr>
          <p:cNvPr id="1208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0835" name="Rectangle 3"/>
          <p:cNvSpPr>
            <a:spLocks noGrp="1" noChangeArrowheads="1"/>
          </p:cNvSpPr>
          <p:nvPr>
            <p:ph type="body" idx="1"/>
          </p:nvPr>
        </p:nvSpPr>
        <p:spPr/>
        <p:txBody>
          <a:bodyPr/>
          <a:lstStyle/>
          <a:p>
            <a:pPr>
              <a:lnSpc>
                <a:spcPct val="190000"/>
              </a:lnSpc>
            </a:pPr>
            <a:endParaRPr lang="en-US" altLang="zh-CN" sz="1200" b="0" dirty="0" smtClean="0">
              <a:solidFill>
                <a:srgbClr val="0033CC"/>
              </a:solidFill>
              <a:ea typeface="宋体" charset="0"/>
              <a:cs typeface="宋体" charset="0"/>
            </a:endParaRPr>
          </a:p>
        </p:txBody>
      </p:sp>
    </p:spTree>
    <p:extLst>
      <p:ext uri="{BB962C8B-B14F-4D97-AF65-F5344CB8AC3E}">
        <p14:creationId xmlns:p14="http://schemas.microsoft.com/office/powerpoint/2010/main" val="62435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771DF7-5A1C-3C4B-AF90-F6640810D218}" type="slidenum">
              <a:rPr lang="en-US" altLang="zh-CN"/>
              <a:pPr/>
              <a:t>44</a:t>
            </a:fld>
            <a:endParaRPr lang="en-US" altLang="zh-CN"/>
          </a:p>
        </p:txBody>
      </p:sp>
      <p:sp>
        <p:nvSpPr>
          <p:cNvPr id="1208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08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03739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771DF7-5A1C-3C4B-AF90-F6640810D218}" type="slidenum">
              <a:rPr lang="en-US" altLang="zh-CN"/>
              <a:pPr/>
              <a:t>46</a:t>
            </a:fld>
            <a:endParaRPr lang="en-US" altLang="zh-CN"/>
          </a:p>
        </p:txBody>
      </p:sp>
      <p:sp>
        <p:nvSpPr>
          <p:cNvPr id="1208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08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41286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FB0FD6-9CAE-FA42-BB5B-FA9B44D79BF0}" type="slidenum">
              <a:rPr lang="en-US" altLang="zh-CN"/>
              <a:pPr/>
              <a:t>48</a:t>
            </a:fld>
            <a:endParaRPr lang="en-US" altLang="zh-CN"/>
          </a:p>
        </p:txBody>
      </p:sp>
      <p:sp>
        <p:nvSpPr>
          <p:cNvPr id="911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91139"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1761765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D1298-F796-431D-8EAC-42FFA1BE3E24}" type="slidenum">
              <a:rPr lang="zh-CN" altLang="en-US"/>
              <a:pPr/>
              <a:t>58</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19378864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D1298-F796-431D-8EAC-42FFA1BE3E24}" type="slidenum">
              <a:rPr lang="zh-CN" altLang="en-US"/>
              <a:pPr/>
              <a:t>60</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2862348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EB5414-0BBD-2E4E-AC0C-9A9110FAA455}" type="slidenum">
              <a:rPr lang="en-US" altLang="zh-CN"/>
              <a:pPr/>
              <a:t>61</a:t>
            </a:fld>
            <a:endParaRPr lang="en-US" altLang="zh-CN"/>
          </a:p>
        </p:txBody>
      </p:sp>
      <p:sp>
        <p:nvSpPr>
          <p:cNvPr id="419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19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37478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EB5414-0BBD-2E4E-AC0C-9A9110FAA455}" type="slidenum">
              <a:rPr lang="en-US" altLang="zh-CN"/>
              <a:pPr/>
              <a:t>62</a:t>
            </a:fld>
            <a:endParaRPr lang="en-US" altLang="zh-CN"/>
          </a:p>
        </p:txBody>
      </p:sp>
      <p:sp>
        <p:nvSpPr>
          <p:cNvPr id="419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19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1492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EB5414-0BBD-2E4E-AC0C-9A9110FAA455}" type="slidenum">
              <a:rPr lang="en-US" altLang="zh-CN"/>
              <a:pPr/>
              <a:t>65</a:t>
            </a:fld>
            <a:endParaRPr lang="en-US" altLang="zh-CN"/>
          </a:p>
        </p:txBody>
      </p:sp>
      <p:sp>
        <p:nvSpPr>
          <p:cNvPr id="419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19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49273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344DB8-2263-0246-8AC4-19C1545ACBF8}" type="slidenum">
              <a:rPr lang="en-US" altLang="zh-CN"/>
              <a:pPr/>
              <a:t>66</a:t>
            </a:fld>
            <a:endParaRPr lang="en-US" altLang="zh-CN"/>
          </a:p>
        </p:txBody>
      </p:sp>
      <p:sp>
        <p:nvSpPr>
          <p:cNvPr id="808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808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75727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90000"/>
              </a:lnSpc>
              <a:buFont typeface="Wingdings" pitchFamily="2" charset="2"/>
              <a:buNone/>
            </a:pPr>
            <a:endParaRPr lang="zh-CN" altLang="en-US" b="0"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5</a:t>
            </a:fld>
            <a:endParaRPr lang="en-US" altLang="zh-CN" dirty="0"/>
          </a:p>
        </p:txBody>
      </p:sp>
    </p:spTree>
    <p:extLst>
      <p:ext uri="{BB962C8B-B14F-4D97-AF65-F5344CB8AC3E}">
        <p14:creationId xmlns:p14="http://schemas.microsoft.com/office/powerpoint/2010/main" val="33668489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7C7A0E7-5482-4BD1-9398-D5B9AF53AAE4}" type="slidenum">
              <a:rPr lang="en-US" altLang="zh-CN" smtClean="0"/>
              <a:pPr>
                <a:defRPr/>
              </a:pPr>
              <a:t>68</a:t>
            </a:fld>
            <a:endParaRPr lang="en-US" altLang="zh-CN"/>
          </a:p>
        </p:txBody>
      </p:sp>
    </p:spTree>
    <p:extLst>
      <p:ext uri="{BB962C8B-B14F-4D97-AF65-F5344CB8AC3E}">
        <p14:creationId xmlns:p14="http://schemas.microsoft.com/office/powerpoint/2010/main" val="3730434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D1298-F796-431D-8EAC-42FFA1BE3E24}" type="slidenum">
              <a:rPr lang="zh-CN" altLang="en-US"/>
              <a:pPr/>
              <a:t>85</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2075186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31"/>
          <p:cNvSpPr>
            <a:spLocks noGrp="1" noChangeArrowheads="1"/>
          </p:cNvSpPr>
          <p:nvPr>
            <p:ph type="sldNum" sz="quarter" idx="5"/>
          </p:nvPr>
        </p:nvSpPr>
        <p:spPr>
          <a:ln/>
        </p:spPr>
        <p:txBody>
          <a:bodyPr/>
          <a:lstStyle/>
          <a:p>
            <a:fld id="{17664BD4-89A4-8C4D-8A00-48168DE41EC1}" type="slidenum">
              <a:rPr lang="zh-CN" altLang="en-US"/>
              <a:pPr/>
              <a:t>86</a:t>
            </a:fld>
            <a:endParaRPr lang="en-US" altLang="zh-CN"/>
          </a:p>
        </p:txBody>
      </p:sp>
      <p:sp>
        <p:nvSpPr>
          <p:cNvPr id="1056770"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56771"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b"/>
          <a:lstStyle/>
          <a:p>
            <a:pPr algn="r"/>
            <a:r>
              <a:rPr lang="en-US" altLang="zh-CN" sz="1200" b="0">
                <a:ea typeface="宋体" charset="0"/>
                <a:cs typeface="宋体" charset="0"/>
              </a:rPr>
              <a:t>3</a:t>
            </a:r>
          </a:p>
        </p:txBody>
      </p:sp>
      <p:sp>
        <p:nvSpPr>
          <p:cNvPr id="1056772"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56773"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56774" name="Rectangle 6"/>
          <p:cNvSpPr>
            <a:spLocks noGrp="1" noRot="1" noChangeAspect="1" noChangeArrowheads="1" noTextEdit="1"/>
          </p:cNvSpPr>
          <p:nvPr>
            <p:ph type="sldImg"/>
          </p:nvPr>
        </p:nvSpPr>
        <p:spPr>
          <a:xfrm>
            <a:off x="1150938" y="692150"/>
            <a:ext cx="4556125" cy="3416300"/>
          </a:xfrm>
          <a:ln w="12700"/>
          <a:extLst>
            <a:ext uri="{FAA26D3D-D897-4be2-8F04-BA451C77F1D7}">
              <ma14:placeholderFlag xmlns:ma14="http://schemas.microsoft.com/office/mac/drawingml/2011/main" xmlns="" val="1"/>
            </a:ext>
          </a:extLst>
        </p:spPr>
      </p:sp>
      <p:sp>
        <p:nvSpPr>
          <p:cNvPr id="1056775" name="Rectangle 7"/>
          <p:cNvSpPr>
            <a:spLocks noGrp="1" noChangeArrowheads="1"/>
          </p:cNvSpPr>
          <p:nvPr>
            <p:ph type="body" idx="1"/>
          </p:nvPr>
        </p:nvSpPr>
        <p:spPr>
          <a:ln/>
        </p:spPr>
        <p:txBody>
          <a:bodyPr lIns="90488" tIns="44450" rIns="90488" bIns="44450"/>
          <a:lstStyle/>
          <a:p>
            <a:pPr>
              <a:spcBef>
                <a:spcPct val="30000"/>
              </a:spcBef>
            </a:pPr>
            <a:endParaRPr lang="zh-CN" altLang="en-US">
              <a:ea typeface="宋体" charset="0"/>
              <a:cs typeface="宋体" charset="0"/>
            </a:endParaRPr>
          </a:p>
        </p:txBody>
      </p:sp>
    </p:spTree>
    <p:extLst>
      <p:ext uri="{BB962C8B-B14F-4D97-AF65-F5344CB8AC3E}">
        <p14:creationId xmlns:p14="http://schemas.microsoft.com/office/powerpoint/2010/main" val="1266340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88</a:t>
            </a:fld>
            <a:endParaRPr lang="en-US" altLang="zh-CN" dirty="0"/>
          </a:p>
        </p:txBody>
      </p:sp>
    </p:spTree>
    <p:extLst>
      <p:ext uri="{BB962C8B-B14F-4D97-AF65-F5344CB8AC3E}">
        <p14:creationId xmlns:p14="http://schemas.microsoft.com/office/powerpoint/2010/main" val="23950967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90000"/>
              </a:lnSpc>
              <a:buFont typeface="Wingdings" pitchFamily="2" charset="2"/>
              <a:buNone/>
            </a:pPr>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90</a:t>
            </a:fld>
            <a:endParaRPr lang="en-US" altLang="zh-CN"/>
          </a:p>
        </p:txBody>
      </p:sp>
    </p:spTree>
    <p:extLst>
      <p:ext uri="{BB962C8B-B14F-4D97-AF65-F5344CB8AC3E}">
        <p14:creationId xmlns:p14="http://schemas.microsoft.com/office/powerpoint/2010/main" val="39524844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饭店将整个业务分解为三部分来完成，每一部分各负其责，服务员只管接待顾客、向厨师传递顾客的需求；厨师只管烹炒不同口味、不同特色的美食；后勤工作人员只管提供美食原料；他们三者分工合作共同为顾客提供满意的服务。在饭店为顾客提供服务期间，服务员、厨师、后勤工作人员，三者中任何一者的人员发生变化时都不会影响其他俩者的正常工作，只对变化者进行重新调整即可正常营业。</a:t>
            </a:r>
          </a:p>
          <a:p>
            <a:r>
              <a:rPr lang="zh-CN" altLang="en-US" dirty="0" smtClean="0"/>
              <a:t>我们用三层结构开发的软件系统于此类似，表示层只提供软件系统与用户交互的接口；业务逻辑层是表示层和数据访问层之间的桥梁，负责数据处理和传递；数据访问层只负责数据的存取工作。</a:t>
            </a:r>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91</a:t>
            </a:fld>
            <a:endParaRPr lang="en-US" altLang="zh-CN"/>
          </a:p>
        </p:txBody>
      </p:sp>
    </p:spTree>
    <p:extLst>
      <p:ext uri="{BB962C8B-B14F-4D97-AF65-F5344CB8AC3E}">
        <p14:creationId xmlns:p14="http://schemas.microsoft.com/office/powerpoint/2010/main" val="41413605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92</a:t>
            </a:fld>
            <a:endParaRPr lang="en-US" altLang="zh-CN"/>
          </a:p>
        </p:txBody>
      </p:sp>
    </p:spTree>
    <p:extLst>
      <p:ext uri="{BB962C8B-B14F-4D97-AF65-F5344CB8AC3E}">
        <p14:creationId xmlns:p14="http://schemas.microsoft.com/office/powerpoint/2010/main" val="2286057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93</a:t>
            </a:fld>
            <a:endParaRPr lang="en-US" altLang="zh-CN"/>
          </a:p>
        </p:txBody>
      </p:sp>
    </p:spTree>
    <p:extLst>
      <p:ext uri="{BB962C8B-B14F-4D97-AF65-F5344CB8AC3E}">
        <p14:creationId xmlns:p14="http://schemas.microsoft.com/office/powerpoint/2010/main" val="31165979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90000"/>
              </a:lnSpc>
              <a:buFont typeface="Wingdings" pitchFamily="2" charset="2"/>
              <a:buNone/>
            </a:pPr>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95</a:t>
            </a:fld>
            <a:endParaRPr lang="en-US" altLang="zh-CN"/>
          </a:p>
        </p:txBody>
      </p:sp>
    </p:spTree>
    <p:extLst>
      <p:ext uri="{BB962C8B-B14F-4D97-AF65-F5344CB8AC3E}">
        <p14:creationId xmlns:p14="http://schemas.microsoft.com/office/powerpoint/2010/main" val="34286402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90000"/>
              </a:lnSpc>
              <a:buFont typeface="Wingdings" pitchFamily="2" charset="2"/>
              <a:buNone/>
            </a:pPr>
            <a:r>
              <a:rPr lang="zh-CN" altLang="en-US" sz="1200" dirty="0" smtClean="0">
                <a:solidFill>
                  <a:schemeClr val="tx1"/>
                </a:solidFill>
                <a:ea typeface="宋体" charset="-122"/>
              </a:rPr>
              <a:t> </a:t>
            </a:r>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96</a:t>
            </a:fld>
            <a:endParaRPr lang="en-US" altLang="zh-CN"/>
          </a:p>
        </p:txBody>
      </p:sp>
    </p:spTree>
    <p:extLst>
      <p:ext uri="{BB962C8B-B14F-4D97-AF65-F5344CB8AC3E}">
        <p14:creationId xmlns:p14="http://schemas.microsoft.com/office/powerpoint/2010/main" val="557145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90000"/>
              </a:lnSpc>
              <a:buFont typeface="Wingdings" pitchFamily="2" charset="2"/>
              <a:buNone/>
            </a:pPr>
            <a:endParaRPr lang="zh-CN" altLang="en-US" b="0"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7</a:t>
            </a:fld>
            <a:endParaRPr lang="en-US" altLang="zh-CN" dirty="0"/>
          </a:p>
        </p:txBody>
      </p:sp>
    </p:spTree>
    <p:extLst>
      <p:ext uri="{BB962C8B-B14F-4D97-AF65-F5344CB8AC3E}">
        <p14:creationId xmlns:p14="http://schemas.microsoft.com/office/powerpoint/2010/main" val="12126413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90000"/>
              </a:lnSpc>
              <a:buFont typeface="Wingdings" pitchFamily="2" charset="2"/>
              <a:buNone/>
            </a:pPr>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97</a:t>
            </a:fld>
            <a:endParaRPr lang="en-US" altLang="zh-CN"/>
          </a:p>
        </p:txBody>
      </p:sp>
    </p:spTree>
    <p:extLst>
      <p:ext uri="{BB962C8B-B14F-4D97-AF65-F5344CB8AC3E}">
        <p14:creationId xmlns:p14="http://schemas.microsoft.com/office/powerpoint/2010/main" val="26486580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98</a:t>
            </a:fld>
            <a:endParaRPr lang="en-US" altLang="zh-CN"/>
          </a:p>
        </p:txBody>
      </p:sp>
    </p:spTree>
    <p:extLst>
      <p:ext uri="{BB962C8B-B14F-4D97-AF65-F5344CB8AC3E}">
        <p14:creationId xmlns:p14="http://schemas.microsoft.com/office/powerpoint/2010/main" val="23206671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99</a:t>
            </a:fld>
            <a:endParaRPr lang="en-US" altLang="zh-CN"/>
          </a:p>
        </p:txBody>
      </p:sp>
    </p:spTree>
    <p:extLst>
      <p:ext uri="{BB962C8B-B14F-4D97-AF65-F5344CB8AC3E}">
        <p14:creationId xmlns:p14="http://schemas.microsoft.com/office/powerpoint/2010/main" val="16982704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100</a:t>
            </a:fld>
            <a:endParaRPr lang="en-US" altLang="zh-CN"/>
          </a:p>
        </p:txBody>
      </p:sp>
    </p:spTree>
    <p:extLst>
      <p:ext uri="{BB962C8B-B14F-4D97-AF65-F5344CB8AC3E}">
        <p14:creationId xmlns:p14="http://schemas.microsoft.com/office/powerpoint/2010/main" val="24450358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101</a:t>
            </a:fld>
            <a:endParaRPr lang="en-US" altLang="zh-CN"/>
          </a:p>
        </p:txBody>
      </p:sp>
    </p:spTree>
    <p:extLst>
      <p:ext uri="{BB962C8B-B14F-4D97-AF65-F5344CB8AC3E}">
        <p14:creationId xmlns:p14="http://schemas.microsoft.com/office/powerpoint/2010/main" val="9854290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102</a:t>
            </a:fld>
            <a:endParaRPr lang="en-US" altLang="zh-CN"/>
          </a:p>
        </p:txBody>
      </p:sp>
    </p:spTree>
    <p:extLst>
      <p:ext uri="{BB962C8B-B14F-4D97-AF65-F5344CB8AC3E}">
        <p14:creationId xmlns:p14="http://schemas.microsoft.com/office/powerpoint/2010/main" val="4109595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103</a:t>
            </a:fld>
            <a:endParaRPr lang="en-US" altLang="zh-CN"/>
          </a:p>
        </p:txBody>
      </p:sp>
    </p:spTree>
    <p:extLst>
      <p:ext uri="{BB962C8B-B14F-4D97-AF65-F5344CB8AC3E}">
        <p14:creationId xmlns:p14="http://schemas.microsoft.com/office/powerpoint/2010/main" val="13594044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104</a:t>
            </a:fld>
            <a:endParaRPr lang="en-US" altLang="zh-CN"/>
          </a:p>
        </p:txBody>
      </p:sp>
    </p:spTree>
    <p:extLst>
      <p:ext uri="{BB962C8B-B14F-4D97-AF65-F5344CB8AC3E}">
        <p14:creationId xmlns:p14="http://schemas.microsoft.com/office/powerpoint/2010/main" val="35186339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105</a:t>
            </a:fld>
            <a:endParaRPr lang="en-US" altLang="zh-CN"/>
          </a:p>
        </p:txBody>
      </p:sp>
    </p:spTree>
    <p:extLst>
      <p:ext uri="{BB962C8B-B14F-4D97-AF65-F5344CB8AC3E}">
        <p14:creationId xmlns:p14="http://schemas.microsoft.com/office/powerpoint/2010/main" val="40723240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90000"/>
              </a:lnSpc>
              <a:buFont typeface="Wingdings" pitchFamily="2" charset="2"/>
              <a:buNone/>
            </a:pPr>
            <a:r>
              <a:rPr lang="zh-CN" altLang="en-US" sz="1200" dirty="0" smtClean="0">
                <a:solidFill>
                  <a:schemeClr val="tx1"/>
                </a:solidFill>
                <a:ea typeface="宋体" charset="-122"/>
              </a:rPr>
              <a:t> </a:t>
            </a:r>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106</a:t>
            </a:fld>
            <a:endParaRPr lang="en-US" altLang="zh-CN"/>
          </a:p>
        </p:txBody>
      </p:sp>
    </p:spTree>
    <p:extLst>
      <p:ext uri="{BB962C8B-B14F-4D97-AF65-F5344CB8AC3E}">
        <p14:creationId xmlns:p14="http://schemas.microsoft.com/office/powerpoint/2010/main" val="2913684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8</a:t>
            </a:fld>
            <a:endParaRPr lang="en-US" altLang="zh-CN" dirty="0"/>
          </a:p>
        </p:txBody>
      </p:sp>
    </p:spTree>
    <p:extLst>
      <p:ext uri="{BB962C8B-B14F-4D97-AF65-F5344CB8AC3E}">
        <p14:creationId xmlns:p14="http://schemas.microsoft.com/office/powerpoint/2010/main" val="174335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D1298-F796-431D-8EAC-42FFA1BE3E24}" type="slidenum">
              <a:rPr lang="zh-CN" altLang="en-US"/>
              <a:pPr/>
              <a:t>108</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9951341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109</a:t>
            </a:fld>
            <a:endParaRPr lang="en-US" altLang="zh-CN"/>
          </a:p>
        </p:txBody>
      </p:sp>
    </p:spTree>
    <p:extLst>
      <p:ext uri="{BB962C8B-B14F-4D97-AF65-F5344CB8AC3E}">
        <p14:creationId xmlns:p14="http://schemas.microsoft.com/office/powerpoint/2010/main" val="10511712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110</a:t>
            </a:fld>
            <a:endParaRPr lang="en-US" altLang="zh-CN"/>
          </a:p>
        </p:txBody>
      </p:sp>
    </p:spTree>
    <p:extLst>
      <p:ext uri="{BB962C8B-B14F-4D97-AF65-F5344CB8AC3E}">
        <p14:creationId xmlns:p14="http://schemas.microsoft.com/office/powerpoint/2010/main" val="34945309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111</a:t>
            </a:fld>
            <a:endParaRPr lang="en-US" altLang="zh-CN"/>
          </a:p>
        </p:txBody>
      </p:sp>
    </p:spTree>
    <p:extLst>
      <p:ext uri="{BB962C8B-B14F-4D97-AF65-F5344CB8AC3E}">
        <p14:creationId xmlns:p14="http://schemas.microsoft.com/office/powerpoint/2010/main" val="16811558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112</a:t>
            </a:fld>
            <a:endParaRPr lang="en-US" altLang="zh-CN"/>
          </a:p>
        </p:txBody>
      </p:sp>
    </p:spTree>
    <p:extLst>
      <p:ext uri="{BB962C8B-B14F-4D97-AF65-F5344CB8AC3E}">
        <p14:creationId xmlns:p14="http://schemas.microsoft.com/office/powerpoint/2010/main" val="28261421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113</a:t>
            </a:fld>
            <a:endParaRPr lang="en-US" altLang="zh-CN"/>
          </a:p>
        </p:txBody>
      </p:sp>
    </p:spTree>
    <p:extLst>
      <p:ext uri="{BB962C8B-B14F-4D97-AF65-F5344CB8AC3E}">
        <p14:creationId xmlns:p14="http://schemas.microsoft.com/office/powerpoint/2010/main" val="2903481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114</a:t>
            </a:fld>
            <a:endParaRPr lang="en-US" altLang="zh-CN"/>
          </a:p>
        </p:txBody>
      </p:sp>
    </p:spTree>
    <p:extLst>
      <p:ext uri="{BB962C8B-B14F-4D97-AF65-F5344CB8AC3E}">
        <p14:creationId xmlns:p14="http://schemas.microsoft.com/office/powerpoint/2010/main" val="32310842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115</a:t>
            </a:fld>
            <a:endParaRPr lang="en-US" altLang="zh-CN"/>
          </a:p>
        </p:txBody>
      </p:sp>
    </p:spTree>
    <p:extLst>
      <p:ext uri="{BB962C8B-B14F-4D97-AF65-F5344CB8AC3E}">
        <p14:creationId xmlns:p14="http://schemas.microsoft.com/office/powerpoint/2010/main" val="11982556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116</a:t>
            </a:fld>
            <a:endParaRPr lang="en-US" altLang="zh-CN"/>
          </a:p>
        </p:txBody>
      </p:sp>
    </p:spTree>
    <p:extLst>
      <p:ext uri="{BB962C8B-B14F-4D97-AF65-F5344CB8AC3E}">
        <p14:creationId xmlns:p14="http://schemas.microsoft.com/office/powerpoint/2010/main" val="13342123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kern="1200" dirty="0" smtClean="0">
                <a:solidFill>
                  <a:srgbClr val="002060"/>
                </a:solidFill>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三层间架构设计原则</a:t>
            </a:r>
            <a:endParaRPr kumimoji="1" lang="zh-CN" altLang="en-US" sz="1200" b="1" kern="1200" dirty="0" smtClean="0">
              <a:solidFill>
                <a:srgbClr val="002060"/>
              </a:solidFill>
              <a:latin typeface="Times New Roman" pitchFamily="18" charset="0"/>
              <a:ea typeface="宋体" pitchFamily="2" charset="-122"/>
              <a:cs typeface="Times New Roman" pitchFamily="18" charset="0"/>
            </a:endParaRPr>
          </a:p>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117</a:t>
            </a:fld>
            <a:endParaRPr lang="en-US" altLang="zh-CN"/>
          </a:p>
        </p:txBody>
      </p:sp>
    </p:spTree>
    <p:extLst>
      <p:ext uri="{BB962C8B-B14F-4D97-AF65-F5344CB8AC3E}">
        <p14:creationId xmlns:p14="http://schemas.microsoft.com/office/powerpoint/2010/main" val="804522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73C372-6DA1-C147-BDE3-6F6E4BBDF781}" type="slidenum">
              <a:rPr lang="en-US" altLang="zh-CN"/>
              <a:pPr/>
              <a:t>9</a:t>
            </a:fld>
            <a:endParaRPr lang="en-US" altLang="zh-CN"/>
          </a:p>
        </p:txBody>
      </p:sp>
      <p:sp>
        <p:nvSpPr>
          <p:cNvPr id="552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552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444840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D1298-F796-431D-8EAC-42FFA1BE3E24}" type="slidenum">
              <a:rPr lang="zh-CN" altLang="en-US"/>
              <a:pPr/>
              <a:t>118</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23799275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131</a:t>
            </a:fld>
            <a:endParaRPr lang="en-US" altLang="zh-CN" dirty="0"/>
          </a:p>
        </p:txBody>
      </p:sp>
    </p:spTree>
    <p:extLst>
      <p:ext uri="{BB962C8B-B14F-4D97-AF65-F5344CB8AC3E}">
        <p14:creationId xmlns:p14="http://schemas.microsoft.com/office/powerpoint/2010/main" val="23289203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90000"/>
              </a:lnSpc>
              <a:buFont typeface="Wingdings" pitchFamily="2" charset="2"/>
              <a:buNone/>
            </a:pPr>
            <a:r>
              <a:rPr lang="zh-CN" altLang="en-US" dirty="0" smtClean="0"/>
              <a:t>在实施过程中，如果系统是作为软件包购买的，系统分析员要配置软件并完成任何必要的修改。</a:t>
            </a:r>
            <a:endParaRPr lang="en-US" altLang="zh-CN" dirty="0" smtClean="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134</a:t>
            </a:fld>
            <a:endParaRPr lang="en-US" altLang="zh-CN" dirty="0"/>
          </a:p>
        </p:txBody>
      </p:sp>
    </p:spTree>
    <p:extLst>
      <p:ext uri="{BB962C8B-B14F-4D97-AF65-F5344CB8AC3E}">
        <p14:creationId xmlns:p14="http://schemas.microsoft.com/office/powerpoint/2010/main" val="1680484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73C372-6DA1-C147-BDE3-6F6E4BBDF781}" type="slidenum">
              <a:rPr lang="en-US" altLang="zh-CN"/>
              <a:pPr/>
              <a:t>10</a:t>
            </a:fld>
            <a:endParaRPr lang="en-US" altLang="zh-CN"/>
          </a:p>
        </p:txBody>
      </p:sp>
      <p:sp>
        <p:nvSpPr>
          <p:cNvPr id="552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55299"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406098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7C7A0E7-5482-4BD1-9398-D5B9AF53AAE4}" type="slidenum">
              <a:rPr lang="en-US" altLang="zh-CN" smtClean="0"/>
              <a:pPr>
                <a:defRPr/>
              </a:pPr>
              <a:t>12</a:t>
            </a:fld>
            <a:endParaRPr lang="en-US" altLang="zh-CN"/>
          </a:p>
        </p:txBody>
      </p:sp>
    </p:spTree>
    <p:extLst>
      <p:ext uri="{BB962C8B-B14F-4D97-AF65-F5344CB8AC3E}">
        <p14:creationId xmlns:p14="http://schemas.microsoft.com/office/powerpoint/2010/main" val="1769034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4C1C9A-75ED-2E44-8140-FC88CA887B9D}" type="slidenum">
              <a:rPr lang="en-US" altLang="zh-CN"/>
              <a:pPr/>
              <a:t>13</a:t>
            </a:fld>
            <a:endParaRPr lang="en-US" altLang="zh-CN"/>
          </a:p>
        </p:txBody>
      </p:sp>
      <p:sp>
        <p:nvSpPr>
          <p:cNvPr id="1320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320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892305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wmf"/><Relationship Id="rId4" Type="http://schemas.openxmlformats.org/officeDocument/2006/relationships/image" Target="../media/image5.w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Picture 15" descr="Untitled-1"/>
          <p:cNvPicPr>
            <a:picLocks noChangeAspect="1" noChangeArrowheads="1"/>
          </p:cNvPicPr>
          <p:nvPr userDrawn="1"/>
        </p:nvPicPr>
        <p:blipFill>
          <a:blip r:embed="rId2" cstate="print"/>
          <a:srcRect/>
          <a:stretch>
            <a:fillRect/>
          </a:stretch>
        </p:blipFill>
        <p:spPr bwMode="auto">
          <a:xfrm>
            <a:off x="5487988" y="3201988"/>
            <a:ext cx="3656012" cy="3656012"/>
          </a:xfrm>
          <a:prstGeom prst="rect">
            <a:avLst/>
          </a:prstGeom>
          <a:noFill/>
          <a:ln w="9525">
            <a:noFill/>
            <a:miter lim="800000"/>
            <a:headEnd/>
            <a:tailEnd/>
          </a:ln>
        </p:spPr>
      </p:pic>
      <p:sp>
        <p:nvSpPr>
          <p:cNvPr id="3" name="副标题 2"/>
          <p:cNvSpPr>
            <a:spLocks noGrp="1"/>
          </p:cNvSpPr>
          <p:nvPr>
            <p:ph type="subTitle" idx="1"/>
          </p:nvPr>
        </p:nvSpPr>
        <p:spPr>
          <a:xfrm>
            <a:off x="1371600" y="3886200"/>
            <a:ext cx="6400800" cy="1752600"/>
          </a:xfrm>
        </p:spPr>
        <p:txBody>
          <a:bodyPr/>
          <a:lstStyle>
            <a:lvl1pPr marL="0" indent="0" algn="ctr">
              <a:buNone/>
              <a:defRPr lang="zh-CN" altLang="en-US" sz="3600" b="1" dirty="0">
                <a:solidFill>
                  <a:srgbClr val="133984"/>
                </a:solidFill>
                <a:effectLst>
                  <a:outerShdw blurRad="38100" dist="38100" dir="2700000" algn="tl">
                    <a:srgbClr val="000000">
                      <a:alpha val="43137"/>
                    </a:srgbClr>
                  </a:outerShdw>
                </a:effectLst>
                <a:latin typeface="隶书" pitchFamily="49" charset="-122"/>
                <a:ea typeface="隶书" pitchFamily="49" charset="-122"/>
                <a:cs typeface="+mn-cs"/>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smtClean="0"/>
              <a:t>单击此处编辑母版副标题样式</a:t>
            </a:r>
            <a:endParaRPr lang="zh-CN" altLang="en-US" dirty="0"/>
          </a:p>
        </p:txBody>
      </p:sp>
      <p:pic>
        <p:nvPicPr>
          <p:cNvPr id="5" name="Picture 6" descr="xm_3"/>
          <p:cNvPicPr>
            <a:picLocks noChangeArrowheads="1"/>
          </p:cNvPicPr>
          <p:nvPr userDrawn="1"/>
        </p:nvPicPr>
        <p:blipFill>
          <a:blip r:embed="rId3" cstate="print"/>
          <a:srcRect/>
          <a:stretch>
            <a:fillRect/>
          </a:stretch>
        </p:blipFill>
        <p:spPr bwMode="auto">
          <a:xfrm>
            <a:off x="6858000" y="117451"/>
            <a:ext cx="755650" cy="503237"/>
          </a:xfrm>
          <a:prstGeom prst="rect">
            <a:avLst/>
          </a:prstGeom>
          <a:noFill/>
          <a:ln w="12700" algn="ctr">
            <a:noFill/>
            <a:miter lim="800000"/>
            <a:headEnd/>
            <a:tailEnd/>
          </a:ln>
        </p:spPr>
      </p:pic>
      <p:pic>
        <p:nvPicPr>
          <p:cNvPr id="6" name="Picture 7"/>
          <p:cNvPicPr preferRelativeResize="0">
            <a:picLocks noChangeArrowheads="1"/>
          </p:cNvPicPr>
          <p:nvPr userDrawn="1"/>
        </p:nvPicPr>
        <p:blipFill>
          <a:blip r:embed="rId4" cstate="print"/>
          <a:srcRect r="2878"/>
          <a:stretch>
            <a:fillRect/>
          </a:stretch>
        </p:blipFill>
        <p:spPr bwMode="auto">
          <a:xfrm>
            <a:off x="5346700" y="117451"/>
            <a:ext cx="755650" cy="503237"/>
          </a:xfrm>
          <a:prstGeom prst="rect">
            <a:avLst/>
          </a:prstGeom>
          <a:noFill/>
          <a:ln w="12700" algn="ctr">
            <a:noFill/>
            <a:miter lim="800000"/>
            <a:headEnd/>
            <a:tailEnd/>
          </a:ln>
        </p:spPr>
      </p:pic>
      <p:pic>
        <p:nvPicPr>
          <p:cNvPr id="7" name="Picture 8"/>
          <p:cNvPicPr preferRelativeResize="0">
            <a:picLocks noChangeArrowheads="1"/>
          </p:cNvPicPr>
          <p:nvPr userDrawn="1"/>
        </p:nvPicPr>
        <p:blipFill>
          <a:blip r:embed="rId5" cstate="print"/>
          <a:srcRect/>
          <a:stretch>
            <a:fillRect/>
          </a:stretch>
        </p:blipFill>
        <p:spPr bwMode="auto">
          <a:xfrm>
            <a:off x="6102350" y="117451"/>
            <a:ext cx="755650" cy="503237"/>
          </a:xfrm>
          <a:prstGeom prst="rect">
            <a:avLst/>
          </a:prstGeom>
          <a:noFill/>
          <a:ln w="12700" algn="ctr">
            <a:noFill/>
            <a:miter lim="800000"/>
            <a:headEnd/>
            <a:tailEnd/>
          </a:ln>
        </p:spPr>
      </p:pic>
      <p:pic>
        <p:nvPicPr>
          <p:cNvPr id="8" name="Picture 9" descr="DPP_0016"/>
          <p:cNvPicPr>
            <a:picLocks noChangeArrowheads="1"/>
          </p:cNvPicPr>
          <p:nvPr userDrawn="1"/>
        </p:nvPicPr>
        <p:blipFill>
          <a:blip r:embed="rId6" cstate="print"/>
          <a:srcRect/>
          <a:stretch>
            <a:fillRect/>
          </a:stretch>
        </p:blipFill>
        <p:spPr bwMode="auto">
          <a:xfrm>
            <a:off x="7613650" y="117451"/>
            <a:ext cx="755650" cy="503237"/>
          </a:xfrm>
          <a:prstGeom prst="rect">
            <a:avLst/>
          </a:prstGeom>
          <a:noFill/>
          <a:ln w="12700" algn="ctr">
            <a:noFill/>
            <a:miter lim="800000"/>
            <a:headEnd/>
            <a:tailEnd/>
          </a:ln>
        </p:spPr>
      </p:pic>
      <p:pic>
        <p:nvPicPr>
          <p:cNvPr id="9" name="Picture 10" descr="1"/>
          <p:cNvPicPr>
            <a:picLocks noChangeArrowheads="1"/>
          </p:cNvPicPr>
          <p:nvPr userDrawn="1"/>
        </p:nvPicPr>
        <p:blipFill>
          <a:blip r:embed="rId7" cstate="print"/>
          <a:srcRect/>
          <a:stretch>
            <a:fillRect/>
          </a:stretch>
        </p:blipFill>
        <p:spPr bwMode="auto">
          <a:xfrm>
            <a:off x="8362950" y="117451"/>
            <a:ext cx="755650" cy="503237"/>
          </a:xfrm>
          <a:prstGeom prst="rect">
            <a:avLst/>
          </a:prstGeom>
          <a:noFill/>
          <a:ln w="12700" algn="ctr">
            <a:noFill/>
            <a:miter lim="800000"/>
            <a:headEnd/>
            <a:tailEnd/>
          </a:ln>
        </p:spPr>
      </p:pic>
      <p:sp>
        <p:nvSpPr>
          <p:cNvPr id="10" name="标题 9"/>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a:xfrm>
            <a:off x="6625208" y="6553150"/>
            <a:ext cx="2483296" cy="476250"/>
          </a:xfrm>
          <a:prstGeom prst="rect">
            <a:avLst/>
          </a:prstGeom>
          <a:ln/>
        </p:spPr>
        <p:txBody>
          <a:bodyPr/>
          <a:lstStyle>
            <a:lvl1pPr>
              <a:defRPr/>
            </a:lvl1pPr>
          </a:lstStyle>
          <a:p>
            <a:pPr>
              <a:defRPr/>
            </a:pPr>
            <a:fld id="{2310204B-DBE6-450A-9EEF-66E4461483EC}"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179388"/>
            <a:ext cx="2286000" cy="6273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179388"/>
            <a:ext cx="6705600" cy="6273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a:xfrm>
            <a:off x="6625208" y="6553150"/>
            <a:ext cx="2483296" cy="476250"/>
          </a:xfrm>
          <a:prstGeom prst="rect">
            <a:avLst/>
          </a:prstGeom>
          <a:ln/>
        </p:spPr>
        <p:txBody>
          <a:bodyPr/>
          <a:lstStyle>
            <a:lvl1pPr>
              <a:defRPr/>
            </a:lvl1pPr>
          </a:lstStyle>
          <a:p>
            <a:pPr>
              <a:defRPr/>
            </a:pPr>
            <a:fld id="{7CC5B288-919D-4CAA-A79C-7E07E3D82C72}"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738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052513"/>
            <a:ext cx="8229600" cy="5400675"/>
          </a:xfrm>
        </p:spPr>
        <p:txBody>
          <a:bodyPr/>
          <a:lstStyle/>
          <a:p>
            <a:pPr lvl="0"/>
            <a:endParaRPr lang="zh-CN" altLang="en-US" noProof="0" smtClean="0"/>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a:xfrm>
            <a:off x="6625208" y="6553150"/>
            <a:ext cx="2483296" cy="476250"/>
          </a:xfrm>
          <a:prstGeom prst="rect">
            <a:avLst/>
          </a:prstGeom>
          <a:ln/>
        </p:spPr>
        <p:txBody>
          <a:bodyPr/>
          <a:lstStyle>
            <a:lvl1pPr>
              <a:defRPr/>
            </a:lvl1pPr>
          </a:lstStyle>
          <a:p>
            <a:pPr>
              <a:defRPr/>
            </a:pPr>
            <a:fld id="{C139ACBB-2001-499B-A6C8-FFA8C43C7B36}"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51586" name="Rectangle 2"/>
          <p:cNvSpPr>
            <a:spLocks noGrp="1" noRot="1" noChangeArrowheads="1"/>
          </p:cNvSpPr>
          <p:nvPr>
            <p:ph type="ctrTitle"/>
          </p:nvPr>
        </p:nvSpPr>
        <p:spPr>
          <a:xfrm>
            <a:off x="685800" y="2286000"/>
            <a:ext cx="7772400" cy="1143000"/>
          </a:xfrm>
        </p:spPr>
        <p:txBody>
          <a:bodyPr/>
          <a:lstStyle>
            <a:lvl1pPr>
              <a:defRPr/>
            </a:lvl1pPr>
          </a:lstStyle>
          <a:p>
            <a:r>
              <a:rPr lang="zh-CN" altLang="en-US"/>
              <a:t>单击此处编辑母版标题样式</a:t>
            </a:r>
          </a:p>
        </p:txBody>
      </p:sp>
      <p:sp>
        <p:nvSpPr>
          <p:cNvPr id="451587" name="Rectangle 3"/>
          <p:cNvSpPr>
            <a:spLocks noGrp="1" noRot="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451588" name="Rectangle 4"/>
          <p:cNvSpPr>
            <a:spLocks noGrp="1" noChangeArrowheads="1"/>
          </p:cNvSpPr>
          <p:nvPr>
            <p:ph type="dt" sz="half" idx="2"/>
          </p:nvPr>
        </p:nvSpPr>
        <p:spPr/>
        <p:txBody>
          <a:bodyPr/>
          <a:lstStyle>
            <a:lvl1pPr>
              <a:defRPr/>
            </a:lvl1pPr>
          </a:lstStyle>
          <a:p>
            <a:endParaRPr lang="en-US" altLang="zh-CN"/>
          </a:p>
        </p:txBody>
      </p:sp>
      <p:sp>
        <p:nvSpPr>
          <p:cNvPr id="451589" name="Rectangle 5"/>
          <p:cNvSpPr>
            <a:spLocks noGrp="1" noChangeArrowheads="1"/>
          </p:cNvSpPr>
          <p:nvPr>
            <p:ph type="ftr" sz="quarter" idx="3"/>
          </p:nvPr>
        </p:nvSpPr>
        <p:spPr>
          <a:xfrm>
            <a:off x="7956550" y="6092825"/>
            <a:ext cx="1187450" cy="549275"/>
          </a:xfrm>
        </p:spPr>
        <p:txBody>
          <a:bodyPr/>
          <a:lstStyle>
            <a:lvl1pPr>
              <a:defRPr sz="1800"/>
            </a:lvl1pPr>
          </a:lstStyle>
          <a:p>
            <a:endParaRPr lang="en-US" altLang="zh-CN"/>
          </a:p>
        </p:txBody>
      </p:sp>
      <p:sp>
        <p:nvSpPr>
          <p:cNvPr id="451590" name="Rectangle 6"/>
          <p:cNvSpPr>
            <a:spLocks noGrp="1" noChangeArrowheads="1"/>
          </p:cNvSpPr>
          <p:nvPr>
            <p:ph type="sldNum" sz="quarter" idx="4"/>
          </p:nvPr>
        </p:nvSpPr>
        <p:spPr>
          <a:xfrm>
            <a:off x="3492500" y="6381750"/>
            <a:ext cx="2289175" cy="476250"/>
          </a:xfrm>
          <a:prstGeom prst="rect">
            <a:avLst/>
          </a:prstGeom>
        </p:spPr>
        <p:txBody>
          <a:bodyPr/>
          <a:lstStyle>
            <a:lvl1pPr>
              <a:defRPr/>
            </a:lvl1pPr>
          </a:lstStyle>
          <a:p>
            <a:fld id="{EF21ED46-5BDC-4E46-A853-AAD6301A3B17}" type="slidenum">
              <a:rPr lang="en-US" altLang="zh-CN"/>
              <a:pPr/>
              <a:t>‹#›</a:t>
            </a:fld>
            <a:endParaRPr lang="en-US" altLang="zh-CN"/>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77317"/>
            <a:ext cx="8892480" cy="687387"/>
          </a:xfrm>
        </p:spPr>
        <p:txBody>
          <a:bodyPr lIns="72000" rIns="72000"/>
          <a:lstStyle>
            <a:lvl1pPr algn="r">
              <a:defRPr sz="3200">
                <a:solidFill>
                  <a:srgbClr val="002060"/>
                </a:solidFill>
                <a:effectLst>
                  <a:outerShdw blurRad="38100" dist="38100" dir="2700000" algn="tl">
                    <a:srgbClr val="000000">
                      <a:alpha val="43137"/>
                    </a:srgbClr>
                  </a:outerShdw>
                </a:effectLst>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solidFill>
                  <a:srgbClr val="002060"/>
                </a:solidFill>
                <a:effectLst>
                  <a:outerShdw blurRad="38100" dist="38100" dir="2700000" algn="tl">
                    <a:srgbClr val="000000">
                      <a:alpha val="43137"/>
                    </a:srgbClr>
                  </a:outerShdw>
                </a:effectLst>
                <a:latin typeface="Times New Roman" pitchFamily="18" charset="0"/>
                <a:cs typeface="Times New Roman" pitchFamily="18" charset="0"/>
              </a:defRPr>
            </a:lvl1pPr>
            <a:lvl2pPr>
              <a:defRPr>
                <a:solidFill>
                  <a:srgbClr val="002060"/>
                </a:solidFill>
                <a:effectLst>
                  <a:outerShdw blurRad="38100" dist="38100" dir="2700000" algn="tl">
                    <a:srgbClr val="000000">
                      <a:alpha val="43137"/>
                    </a:srgbClr>
                  </a:outerShdw>
                </a:effectLst>
                <a:latin typeface="Times New Roman" pitchFamily="18" charset="0"/>
                <a:cs typeface="Times New Roman" pitchFamily="18" charset="0"/>
              </a:defRPr>
            </a:lvl2pPr>
            <a:lvl3pPr>
              <a:defRPr>
                <a:solidFill>
                  <a:srgbClr val="002060"/>
                </a:solidFill>
                <a:effectLst>
                  <a:outerShdw blurRad="38100" dist="38100" dir="2700000" algn="tl">
                    <a:srgbClr val="000000">
                      <a:alpha val="43137"/>
                    </a:srgbClr>
                  </a:outerShdw>
                </a:effectLst>
                <a:latin typeface="Times New Roman" pitchFamily="18" charset="0"/>
                <a:cs typeface="Times New Roman" pitchFamily="18" charset="0"/>
              </a:defRPr>
            </a:lvl3pPr>
            <a:lvl4pPr>
              <a:defRPr>
                <a:solidFill>
                  <a:srgbClr val="002060"/>
                </a:solidFill>
                <a:effectLst>
                  <a:outerShdw blurRad="38100" dist="38100" dir="2700000" algn="tl">
                    <a:srgbClr val="000000">
                      <a:alpha val="43137"/>
                    </a:srgbClr>
                  </a:outerShdw>
                </a:effectLst>
                <a:latin typeface="Times New Roman" pitchFamily="18" charset="0"/>
                <a:cs typeface="Times New Roman" pitchFamily="18" charset="0"/>
              </a:defRPr>
            </a:lvl4pPr>
            <a:lvl5pPr>
              <a:defRPr>
                <a:solidFill>
                  <a:srgbClr val="002060"/>
                </a:solidFill>
                <a:effectLst>
                  <a:outerShdw blurRad="38100" dist="38100" dir="2700000" algn="tl">
                    <a:srgbClr val="000000">
                      <a:alpha val="43137"/>
                    </a:srgbClr>
                  </a:outerShdw>
                </a:effectLst>
                <a:latin typeface="Times New Roman" pitchFamily="18" charset="0"/>
                <a:cs typeface="Times New Roman" pitchFamily="18"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7" name="蓝色系校徽标准版.png" descr="蓝色系校徽标准版.png"/>
          <p:cNvPicPr/>
          <p:nvPr/>
        </p:nvPicPr>
        <p:blipFill>
          <a:blip r:embed="rId2">
            <a:extLst/>
          </a:blip>
          <a:stretch>
            <a:fillRect/>
          </a:stretch>
        </p:blipFill>
        <p:spPr>
          <a:xfrm>
            <a:off x="2139950" y="1279525"/>
            <a:ext cx="4864100" cy="4872038"/>
          </a:xfrm>
          <a:prstGeom prst="rect">
            <a:avLst/>
          </a:prstGeom>
          <a:ln w="12700">
            <a:miter lim="400000"/>
          </a:ln>
        </p:spPr>
      </p:pic>
      <p:pic>
        <p:nvPicPr>
          <p:cNvPr id="8" name="红色系校徽展开式.png" descr="红色系校徽展开式.png"/>
          <p:cNvPicPr/>
          <p:nvPr/>
        </p:nvPicPr>
        <p:blipFill>
          <a:blip r:embed="rId3">
            <a:extLst/>
          </a:blip>
          <a:stretch>
            <a:fillRect/>
          </a:stretch>
        </p:blipFill>
        <p:spPr>
          <a:xfrm>
            <a:off x="1017587" y="166290"/>
            <a:ext cx="2025880" cy="740664"/>
          </a:xfrm>
          <a:prstGeom prst="rect">
            <a:avLst/>
          </a:prstGeom>
          <a:ln w="12700">
            <a:miter lim="400000"/>
          </a:ln>
        </p:spPr>
      </p:pic>
      <p:grpSp>
        <p:nvGrpSpPr>
          <p:cNvPr id="24" name="Group 24"/>
          <p:cNvGrpSpPr/>
          <p:nvPr/>
        </p:nvGrpSpPr>
        <p:grpSpPr>
          <a:xfrm>
            <a:off x="6042097" y="219075"/>
            <a:ext cx="2933250" cy="633873"/>
            <a:chOff x="0" y="0"/>
            <a:chExt cx="2933249" cy="633872"/>
          </a:xfrm>
        </p:grpSpPr>
        <p:pic>
          <p:nvPicPr>
            <p:cNvPr id="9" name="image.jpg"/>
            <p:cNvPicPr/>
            <p:nvPr/>
          </p:nvPicPr>
          <p:blipFill>
            <a:blip r:embed="rId4">
              <a:extLst/>
            </a:blip>
            <a:stretch>
              <a:fillRect/>
            </a:stretch>
          </p:blipFill>
          <p:spPr>
            <a:xfrm>
              <a:off x="0" y="0"/>
              <a:ext cx="1461790" cy="494785"/>
            </a:xfrm>
            <a:prstGeom prst="rect">
              <a:avLst/>
            </a:prstGeom>
            <a:ln w="12700" cap="flat">
              <a:noFill/>
              <a:miter lim="400000"/>
            </a:ln>
            <a:effectLst>
              <a:outerShdw blurRad="63500" dist="35921" dir="2700000" rotWithShape="0">
                <a:srgbClr val="FFFFFF"/>
              </a:outerShdw>
            </a:effectLst>
          </p:spPr>
        </p:pic>
        <p:pic>
          <p:nvPicPr>
            <p:cNvPr id="10" name="image.jpg"/>
            <p:cNvPicPr/>
            <p:nvPr/>
          </p:nvPicPr>
          <p:blipFill>
            <a:blip r:embed="rId5">
              <a:extLst/>
            </a:blip>
            <a:stretch>
              <a:fillRect/>
            </a:stretch>
          </p:blipFill>
          <p:spPr>
            <a:xfrm>
              <a:off x="1471460" y="1612"/>
              <a:ext cx="1461790" cy="486727"/>
            </a:xfrm>
            <a:prstGeom prst="rect">
              <a:avLst/>
            </a:prstGeom>
            <a:ln w="12700" cap="flat">
              <a:noFill/>
              <a:miter lim="400000"/>
            </a:ln>
            <a:effectLst>
              <a:outerShdw blurRad="63500" dist="35921" dir="2700000" rotWithShape="0">
                <a:srgbClr val="FFFFFF"/>
              </a:outerShdw>
            </a:effectLst>
          </p:spPr>
        </p:pic>
        <p:grpSp>
          <p:nvGrpSpPr>
            <p:cNvPr id="23" name="Group 23"/>
            <p:cNvGrpSpPr/>
            <p:nvPr/>
          </p:nvGrpSpPr>
          <p:grpSpPr>
            <a:xfrm>
              <a:off x="4113" y="488338"/>
              <a:ext cx="2925099" cy="145535"/>
              <a:chOff x="0" y="0"/>
              <a:chExt cx="2925097" cy="145534"/>
            </a:xfrm>
          </p:grpSpPr>
          <p:grpSp>
            <p:nvGrpSpPr>
              <p:cNvPr id="13" name="Group 13"/>
              <p:cNvGrpSpPr/>
              <p:nvPr/>
            </p:nvGrpSpPr>
            <p:grpSpPr>
              <a:xfrm>
                <a:off x="-1" y="0"/>
                <a:ext cx="732476" cy="145535"/>
                <a:chOff x="0" y="0"/>
                <a:chExt cx="732474" cy="145534"/>
              </a:xfrm>
            </p:grpSpPr>
            <p:sp>
              <p:nvSpPr>
                <p:cNvPr id="11" name="Shape 11"/>
                <p:cNvSpPr/>
                <p:nvPr/>
              </p:nvSpPr>
              <p:spPr>
                <a:xfrm>
                  <a:off x="0" y="0"/>
                  <a:ext cx="732475" cy="145535"/>
                </a:xfrm>
                <a:prstGeom prst="rect">
                  <a:avLst/>
                </a:prstGeom>
                <a:solidFill>
                  <a:srgbClr val="8F1120"/>
                </a:solidFill>
                <a:ln w="12700" cap="flat">
                  <a:noFill/>
                  <a:miter lim="400000"/>
                </a:ln>
                <a:effectLst/>
              </p:spPr>
              <p:txBody>
                <a:bodyPr wrap="square" lIns="0" tIns="0" rIns="0" bIns="0" numCol="1" anchor="ctr">
                  <a:noAutofit/>
                </a:bodyPr>
                <a:lstStyle/>
                <a:p>
                  <a:pPr lvl="0">
                    <a:defRPr sz="900">
                      <a:solidFill>
                        <a:srgbClr val="FFFFFF"/>
                      </a:solidFill>
                      <a:latin typeface="Arial"/>
                      <a:ea typeface="Arial"/>
                      <a:cs typeface="Arial"/>
                      <a:sym typeface="Arial"/>
                    </a:defRPr>
                  </a:pPr>
                  <a:endParaRPr dirty="0"/>
                </a:p>
              </p:txBody>
            </p:sp>
            <p:sp>
              <p:nvSpPr>
                <p:cNvPr id="12" name="Shape 12"/>
                <p:cNvSpPr/>
                <p:nvPr/>
              </p:nvSpPr>
              <p:spPr>
                <a:xfrm>
                  <a:off x="0" y="8795"/>
                  <a:ext cx="732475" cy="12794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900">
                      <a:solidFill>
                        <a:srgbClr val="FFFFFF"/>
                      </a:solidFill>
                      <a:latin typeface="Arial"/>
                      <a:ea typeface="Arial"/>
                      <a:cs typeface="Arial"/>
                      <a:sym typeface="Arial"/>
                    </a:defRPr>
                  </a:lvl1pPr>
                </a:lstStyle>
                <a:p>
                  <a:pPr lvl="0">
                    <a:defRPr sz="1800">
                      <a:solidFill>
                        <a:srgbClr val="000000"/>
                      </a:solidFill>
                    </a:defRPr>
                  </a:pPr>
                  <a:r>
                    <a:rPr sz="900" dirty="0">
                      <a:solidFill>
                        <a:srgbClr val="FFFFFF"/>
                      </a:solidFill>
                    </a:rPr>
                    <a:t>1896</a:t>
                  </a:r>
                </a:p>
              </p:txBody>
            </p:sp>
          </p:grpSp>
          <p:grpSp>
            <p:nvGrpSpPr>
              <p:cNvPr id="16" name="Group 16"/>
              <p:cNvGrpSpPr/>
              <p:nvPr/>
            </p:nvGrpSpPr>
            <p:grpSpPr>
              <a:xfrm>
                <a:off x="727675" y="0"/>
                <a:ext cx="732476" cy="145535"/>
                <a:chOff x="0" y="0"/>
                <a:chExt cx="732474" cy="145534"/>
              </a:xfrm>
            </p:grpSpPr>
            <p:sp>
              <p:nvSpPr>
                <p:cNvPr id="14" name="Shape 14"/>
                <p:cNvSpPr/>
                <p:nvPr/>
              </p:nvSpPr>
              <p:spPr>
                <a:xfrm>
                  <a:off x="0" y="0"/>
                  <a:ext cx="732475" cy="145535"/>
                </a:xfrm>
                <a:prstGeom prst="rect">
                  <a:avLst/>
                </a:prstGeom>
                <a:solidFill>
                  <a:srgbClr val="8F1120"/>
                </a:solidFill>
                <a:ln w="12700" cap="flat">
                  <a:noFill/>
                  <a:miter lim="400000"/>
                </a:ln>
                <a:effectLst/>
              </p:spPr>
              <p:txBody>
                <a:bodyPr wrap="square" lIns="0" tIns="0" rIns="0" bIns="0" numCol="1" anchor="ctr">
                  <a:noAutofit/>
                </a:bodyPr>
                <a:lstStyle/>
                <a:p>
                  <a:pPr lvl="0">
                    <a:defRPr sz="900">
                      <a:solidFill>
                        <a:srgbClr val="FFFFFF"/>
                      </a:solidFill>
                      <a:latin typeface="Arial"/>
                      <a:ea typeface="Arial"/>
                      <a:cs typeface="Arial"/>
                      <a:sym typeface="Arial"/>
                    </a:defRPr>
                  </a:pPr>
                  <a:endParaRPr dirty="0"/>
                </a:p>
              </p:txBody>
            </p:sp>
            <p:sp>
              <p:nvSpPr>
                <p:cNvPr id="15" name="Shape 15"/>
                <p:cNvSpPr/>
                <p:nvPr/>
              </p:nvSpPr>
              <p:spPr>
                <a:xfrm>
                  <a:off x="0" y="8795"/>
                  <a:ext cx="732475" cy="12794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900">
                      <a:solidFill>
                        <a:srgbClr val="FFFFFF"/>
                      </a:solidFill>
                      <a:latin typeface="Arial"/>
                      <a:ea typeface="Arial"/>
                      <a:cs typeface="Arial"/>
                      <a:sym typeface="Arial"/>
                    </a:defRPr>
                  </a:lvl1pPr>
                </a:lstStyle>
                <a:p>
                  <a:pPr lvl="0">
                    <a:defRPr sz="1800">
                      <a:solidFill>
                        <a:srgbClr val="000000"/>
                      </a:solidFill>
                    </a:defRPr>
                  </a:pPr>
                  <a:r>
                    <a:rPr sz="900" dirty="0">
                      <a:solidFill>
                        <a:srgbClr val="FFFFFF"/>
                      </a:solidFill>
                    </a:rPr>
                    <a:t>1920</a:t>
                  </a:r>
                </a:p>
              </p:txBody>
            </p:sp>
          </p:grpSp>
          <p:grpSp>
            <p:nvGrpSpPr>
              <p:cNvPr id="19" name="Group 19"/>
              <p:cNvGrpSpPr/>
              <p:nvPr/>
            </p:nvGrpSpPr>
            <p:grpSpPr>
              <a:xfrm>
                <a:off x="1460149" y="0"/>
                <a:ext cx="732475" cy="145535"/>
                <a:chOff x="0" y="0"/>
                <a:chExt cx="732474" cy="145534"/>
              </a:xfrm>
            </p:grpSpPr>
            <p:sp>
              <p:nvSpPr>
                <p:cNvPr id="17" name="Shape 17"/>
                <p:cNvSpPr/>
                <p:nvPr/>
              </p:nvSpPr>
              <p:spPr>
                <a:xfrm>
                  <a:off x="0" y="0"/>
                  <a:ext cx="732475" cy="145535"/>
                </a:xfrm>
                <a:prstGeom prst="rect">
                  <a:avLst/>
                </a:prstGeom>
                <a:solidFill>
                  <a:srgbClr val="8F1120"/>
                </a:solidFill>
                <a:ln w="12700" cap="flat">
                  <a:noFill/>
                  <a:miter lim="400000"/>
                </a:ln>
                <a:effectLst/>
              </p:spPr>
              <p:txBody>
                <a:bodyPr wrap="square" lIns="0" tIns="0" rIns="0" bIns="0" numCol="1" anchor="ctr">
                  <a:noAutofit/>
                </a:bodyPr>
                <a:lstStyle/>
                <a:p>
                  <a:pPr lvl="0">
                    <a:defRPr sz="900">
                      <a:solidFill>
                        <a:srgbClr val="FFFFFF"/>
                      </a:solidFill>
                      <a:latin typeface="Arial"/>
                      <a:ea typeface="Arial"/>
                      <a:cs typeface="Arial"/>
                      <a:sym typeface="Arial"/>
                    </a:defRPr>
                  </a:pPr>
                  <a:endParaRPr dirty="0"/>
                </a:p>
              </p:txBody>
            </p:sp>
            <p:sp>
              <p:nvSpPr>
                <p:cNvPr id="18" name="Shape 18"/>
                <p:cNvSpPr/>
                <p:nvPr/>
              </p:nvSpPr>
              <p:spPr>
                <a:xfrm>
                  <a:off x="0" y="8795"/>
                  <a:ext cx="732475" cy="12794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900">
                      <a:solidFill>
                        <a:srgbClr val="FFFFFF"/>
                      </a:solidFill>
                      <a:latin typeface="Arial"/>
                      <a:ea typeface="Arial"/>
                      <a:cs typeface="Arial"/>
                      <a:sym typeface="Arial"/>
                    </a:defRPr>
                  </a:lvl1pPr>
                </a:lstStyle>
                <a:p>
                  <a:pPr lvl="0">
                    <a:defRPr sz="1800">
                      <a:solidFill>
                        <a:srgbClr val="000000"/>
                      </a:solidFill>
                    </a:defRPr>
                  </a:pPr>
                  <a:r>
                    <a:rPr sz="900" dirty="0">
                      <a:solidFill>
                        <a:srgbClr val="FFFFFF"/>
                      </a:solidFill>
                    </a:rPr>
                    <a:t>1987</a:t>
                  </a:r>
                </a:p>
              </p:txBody>
            </p:sp>
          </p:grpSp>
          <p:grpSp>
            <p:nvGrpSpPr>
              <p:cNvPr id="22" name="Group 22"/>
              <p:cNvGrpSpPr/>
              <p:nvPr/>
            </p:nvGrpSpPr>
            <p:grpSpPr>
              <a:xfrm>
                <a:off x="2192623" y="0"/>
                <a:ext cx="732475" cy="145535"/>
                <a:chOff x="0" y="0"/>
                <a:chExt cx="732474" cy="145534"/>
              </a:xfrm>
            </p:grpSpPr>
            <p:sp>
              <p:nvSpPr>
                <p:cNvPr id="20" name="Shape 20"/>
                <p:cNvSpPr/>
                <p:nvPr/>
              </p:nvSpPr>
              <p:spPr>
                <a:xfrm>
                  <a:off x="0" y="0"/>
                  <a:ext cx="732475" cy="145535"/>
                </a:xfrm>
                <a:prstGeom prst="rect">
                  <a:avLst/>
                </a:prstGeom>
                <a:solidFill>
                  <a:srgbClr val="8F1120"/>
                </a:solidFill>
                <a:ln w="12700" cap="flat">
                  <a:noFill/>
                  <a:miter lim="400000"/>
                </a:ln>
                <a:effectLst/>
              </p:spPr>
              <p:txBody>
                <a:bodyPr wrap="square" lIns="0" tIns="0" rIns="0" bIns="0" numCol="1" anchor="ctr">
                  <a:noAutofit/>
                </a:bodyPr>
                <a:lstStyle/>
                <a:p>
                  <a:pPr lvl="0">
                    <a:defRPr sz="900">
                      <a:solidFill>
                        <a:srgbClr val="FFFFFF"/>
                      </a:solidFill>
                      <a:latin typeface="Arial"/>
                      <a:ea typeface="Arial"/>
                      <a:cs typeface="Arial"/>
                      <a:sym typeface="Arial"/>
                    </a:defRPr>
                  </a:pPr>
                  <a:endParaRPr dirty="0"/>
                </a:p>
              </p:txBody>
            </p:sp>
            <p:sp>
              <p:nvSpPr>
                <p:cNvPr id="21" name="Shape 21"/>
                <p:cNvSpPr/>
                <p:nvPr/>
              </p:nvSpPr>
              <p:spPr>
                <a:xfrm>
                  <a:off x="0" y="8795"/>
                  <a:ext cx="732475" cy="12794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900">
                      <a:solidFill>
                        <a:srgbClr val="FFFFFF"/>
                      </a:solidFill>
                      <a:latin typeface="Arial"/>
                      <a:ea typeface="Arial"/>
                      <a:cs typeface="Arial"/>
                      <a:sym typeface="Arial"/>
                    </a:defRPr>
                  </a:lvl1pPr>
                </a:lstStyle>
                <a:p>
                  <a:pPr lvl="0">
                    <a:defRPr sz="1800">
                      <a:solidFill>
                        <a:srgbClr val="000000"/>
                      </a:solidFill>
                    </a:defRPr>
                  </a:pPr>
                  <a:r>
                    <a:rPr sz="900" dirty="0">
                      <a:solidFill>
                        <a:srgbClr val="FFFFFF"/>
                      </a:solidFill>
                    </a:rPr>
                    <a:t>2006</a:t>
                  </a:r>
                </a:p>
              </p:txBody>
            </p:sp>
          </p:grpSp>
        </p:grpSp>
      </p:grpSp>
      <p:pic>
        <p:nvPicPr>
          <p:cNvPr id="25" name="红色系校徽标准版.png" descr="红色系校徽标准版"/>
          <p:cNvPicPr/>
          <p:nvPr/>
        </p:nvPicPr>
        <p:blipFill>
          <a:blip r:embed="rId6">
            <a:extLst/>
          </a:blip>
          <a:stretch>
            <a:fillRect/>
          </a:stretch>
        </p:blipFill>
        <p:spPr>
          <a:xfrm>
            <a:off x="179387" y="158750"/>
            <a:ext cx="755651" cy="755650"/>
          </a:xfrm>
          <a:prstGeom prst="rect">
            <a:avLst/>
          </a:prstGeom>
          <a:ln w="12700">
            <a:miter lim="400000"/>
          </a:ln>
        </p:spPr>
      </p:pic>
      <p:sp>
        <p:nvSpPr>
          <p:cNvPr id="26" name="Shape 26"/>
          <p:cNvSpPr>
            <a:spLocks noGrp="1"/>
          </p:cNvSpPr>
          <p:nvPr>
            <p:ph type="title"/>
          </p:nvPr>
        </p:nvSpPr>
        <p:spPr>
          <a:xfrm>
            <a:off x="457200" y="1374775"/>
            <a:ext cx="8229600" cy="1508125"/>
          </a:xfrm>
          <a:prstGeom prst="rect">
            <a:avLst/>
          </a:prstGeom>
        </p:spPr>
        <p:txBody>
          <a:bodyPr/>
          <a:lstStyle>
            <a:lvl1pPr>
              <a:defRPr sz="3800"/>
            </a:lvl1pPr>
          </a:lstStyle>
          <a:p>
            <a:pPr lvl="0">
              <a:defRPr sz="1800">
                <a:solidFill>
                  <a:srgbClr val="000000"/>
                </a:solidFill>
              </a:defRPr>
            </a:pPr>
            <a:r>
              <a:rPr sz="3800">
                <a:solidFill>
                  <a:srgbClr val="002060"/>
                </a:solidFill>
              </a:rPr>
              <a:t>标题文本</a:t>
            </a:r>
          </a:p>
        </p:txBody>
      </p:sp>
    </p:spTree>
    <p:extLst>
      <p:ext uri="{BB962C8B-B14F-4D97-AF65-F5344CB8AC3E}">
        <p14:creationId xmlns:p14="http://schemas.microsoft.com/office/powerpoint/2010/main" val="182629781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77724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3716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38100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685800" y="6477000"/>
            <a:ext cx="3598863" cy="381000"/>
          </a:xfrm>
        </p:spPr>
        <p:txBody>
          <a:bodyPr/>
          <a:lstStyle>
            <a:lvl1pPr>
              <a:defRPr/>
            </a:lvl1pPr>
          </a:lstStyle>
          <a:p>
            <a:endParaRPr lang="en-US" altLang="zh-CN"/>
          </a:p>
        </p:txBody>
      </p:sp>
    </p:spTree>
    <p:extLst>
      <p:ext uri="{BB962C8B-B14F-4D97-AF65-F5344CB8AC3E}">
        <p14:creationId xmlns:p14="http://schemas.microsoft.com/office/powerpoint/2010/main" val="1411749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effectLst>
                  <a:outerShdw blurRad="38100" dist="38100" dir="2700000" algn="tl">
                    <a:srgbClr val="000000">
                      <a:alpha val="43137"/>
                    </a:srgbClr>
                  </a:outerShdw>
                </a:effectLst>
                <a:latin typeface="+mn-ea"/>
                <a:ea typeface="+mn-ea"/>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052513"/>
            <a:ext cx="4038600"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52513"/>
            <a:ext cx="4038600"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a:xfrm>
            <a:off x="6625208" y="6553150"/>
            <a:ext cx="2483296" cy="476250"/>
          </a:xfrm>
          <a:prstGeom prst="rect">
            <a:avLst/>
          </a:prstGeom>
          <a:ln/>
        </p:spPr>
        <p:txBody>
          <a:bodyPr/>
          <a:lstStyle>
            <a:lvl1pPr>
              <a:defRPr/>
            </a:lvl1pPr>
          </a:lstStyle>
          <a:p>
            <a:pPr>
              <a:defRPr/>
            </a:pPr>
            <a:fld id="{9647EF95-0621-4B5C-9074-D8D0686AD71D}"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9"/>
          <p:cNvSpPr>
            <a:spLocks noGrp="1" noChangeArrowheads="1"/>
          </p:cNvSpPr>
          <p:nvPr>
            <p:ph type="sldNum" sz="quarter" idx="12"/>
          </p:nvPr>
        </p:nvSpPr>
        <p:spPr>
          <a:xfrm>
            <a:off x="6625208" y="6553150"/>
            <a:ext cx="2483296" cy="476250"/>
          </a:xfrm>
          <a:prstGeom prst="rect">
            <a:avLst/>
          </a:prstGeom>
          <a:ln/>
        </p:spPr>
        <p:txBody>
          <a:bodyPr/>
          <a:lstStyle>
            <a:lvl1pPr>
              <a:defRPr/>
            </a:lvl1pPr>
          </a:lstStyle>
          <a:p>
            <a:pPr>
              <a:defRPr/>
            </a:pPr>
            <a:fld id="{D60BA7F4-07B7-40FD-B8D8-57482903A281}"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r">
              <a:defRPr/>
            </a:lvl1pPr>
          </a:lstStyle>
          <a:p>
            <a:r>
              <a:rPr lang="zh-CN" altLang="en-US" dirty="0" smtClean="0"/>
              <a:t>单击此处编辑母版标题样式</a:t>
            </a:r>
            <a:endParaRPr lang="zh-CN" altLang="en-US" dirty="0"/>
          </a:p>
        </p:txBody>
      </p:sp>
      <p:sp>
        <p:nvSpPr>
          <p:cNvPr id="3"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8"/>
          <p:cNvSpPr>
            <a:spLocks noGrp="1" noChangeArrowheads="1"/>
          </p:cNvSpPr>
          <p:nvPr>
            <p:ph type="ftr" sz="quarter" idx="11"/>
          </p:nvPr>
        </p:nvSpPr>
        <p:spPr>
          <a:ln/>
        </p:spPr>
        <p:txBody>
          <a:bodyPr/>
          <a:lstStyle>
            <a:lvl1pPr>
              <a:defRPr/>
            </a:lvl1pPr>
          </a:lstStyle>
          <a:p>
            <a:pPr>
              <a:defRPr/>
            </a:pPr>
            <a:endParaRPr lang="en-US" altLang="zh-CN" dirty="0"/>
          </a:p>
        </p:txBody>
      </p:sp>
      <p:sp>
        <p:nvSpPr>
          <p:cNvPr id="5" name="Rectangle 9"/>
          <p:cNvSpPr>
            <a:spLocks noGrp="1" noChangeArrowheads="1"/>
          </p:cNvSpPr>
          <p:nvPr>
            <p:ph type="sldNum" sz="quarter" idx="12"/>
          </p:nvPr>
        </p:nvSpPr>
        <p:spPr>
          <a:xfrm>
            <a:off x="6625208" y="6553150"/>
            <a:ext cx="2483296" cy="476250"/>
          </a:xfrm>
          <a:prstGeom prst="rect">
            <a:avLst/>
          </a:prstGeom>
          <a:ln/>
        </p:spPr>
        <p:txBody>
          <a:bodyPr/>
          <a:lstStyle>
            <a:lvl1pPr>
              <a:defRPr/>
            </a:lvl1pPr>
          </a:lstStyle>
          <a:p>
            <a:pPr>
              <a:defRPr/>
            </a:pPr>
            <a:fld id="{5C606DC6-AB3B-4577-8E56-B93508B40AF3}" type="slidenum">
              <a:rPr lang="en-US" altLang="zh-CN" smtClean="0"/>
              <a:pPr>
                <a:defRPr/>
              </a:pPr>
              <a:t>‹#›</a:t>
            </a:fld>
            <a:endParaRPr lang="en-US" altLang="zh-CN"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9"/>
          <p:cNvSpPr>
            <a:spLocks noGrp="1" noChangeArrowheads="1"/>
          </p:cNvSpPr>
          <p:nvPr>
            <p:ph type="sldNum" sz="quarter" idx="12"/>
          </p:nvPr>
        </p:nvSpPr>
        <p:spPr>
          <a:xfrm>
            <a:off x="6625208" y="6553150"/>
            <a:ext cx="2483296" cy="476250"/>
          </a:xfrm>
          <a:prstGeom prst="rect">
            <a:avLst/>
          </a:prstGeom>
          <a:ln/>
        </p:spPr>
        <p:txBody>
          <a:bodyPr/>
          <a:lstStyle>
            <a:lvl1pPr>
              <a:defRPr/>
            </a:lvl1pPr>
          </a:lstStyle>
          <a:p>
            <a:pPr>
              <a:defRPr/>
            </a:pPr>
            <a:fld id="{E794BB23-6F2A-40DC-8AEF-71516BEBE6A7}" type="slidenum">
              <a:rPr lang="en-US" altLang="zh-CN" smtClean="0"/>
              <a:pPr>
                <a:defRPr/>
              </a:pPr>
              <a:t>‹#›</a:t>
            </a:fld>
            <a:endParaRPr lang="en-US" altLang="zh-CN"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a:xfrm>
            <a:off x="6625208" y="6553150"/>
            <a:ext cx="2483296" cy="476250"/>
          </a:xfrm>
          <a:prstGeom prst="rect">
            <a:avLst/>
          </a:prstGeom>
          <a:ln/>
        </p:spPr>
        <p:txBody>
          <a:bodyPr/>
          <a:lstStyle>
            <a:lvl1pPr>
              <a:defRPr/>
            </a:lvl1pPr>
          </a:lstStyle>
          <a:p>
            <a:pPr>
              <a:defRPr/>
            </a:pPr>
            <a:fld id="{C3BAB61C-917D-4DA5-9DA6-CD49D9D03A24}"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a:xfrm>
            <a:off x="6625208" y="6553150"/>
            <a:ext cx="2483296" cy="476250"/>
          </a:xfrm>
          <a:prstGeom prst="rect">
            <a:avLst/>
          </a:prstGeom>
          <a:ln/>
        </p:spPr>
        <p:txBody>
          <a:bodyPr/>
          <a:lstStyle>
            <a:lvl1pPr>
              <a:defRPr/>
            </a:lvl1pPr>
          </a:lstStyle>
          <a:p>
            <a:pPr>
              <a:defRPr/>
            </a:pPr>
            <a:fld id="{4CD90448-9677-4281-A4D7-334A2D6E14C1}"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ppt底板白-新校徽红(10mm)"/>
          <p:cNvPicPr>
            <a:picLocks noChangeAspect="1" noChangeArrowheads="1"/>
          </p:cNvPicPr>
          <p:nvPr userDrawn="1"/>
        </p:nvPicPr>
        <p:blipFill>
          <a:blip r:embed="rId23" cstate="print"/>
          <a:srcRect/>
          <a:stretch>
            <a:fillRect/>
          </a:stretch>
        </p:blipFill>
        <p:spPr bwMode="auto">
          <a:xfrm>
            <a:off x="0" y="0"/>
            <a:ext cx="9144000" cy="6859588"/>
          </a:xfrm>
          <a:prstGeom prst="rect">
            <a:avLst/>
          </a:prstGeom>
          <a:noFill/>
          <a:ln w="9525">
            <a:noFill/>
            <a:miter lim="800000"/>
            <a:headEnd/>
            <a:tailEnd/>
          </a:ln>
        </p:spPr>
      </p:pic>
      <p:sp>
        <p:nvSpPr>
          <p:cNvPr id="1027" name="Rectangle 5"/>
          <p:cNvSpPr>
            <a:spLocks noGrp="1" noChangeArrowheads="1"/>
          </p:cNvSpPr>
          <p:nvPr>
            <p:ph type="title"/>
          </p:nvPr>
        </p:nvSpPr>
        <p:spPr bwMode="auto">
          <a:xfrm>
            <a:off x="0" y="116632"/>
            <a:ext cx="9144000" cy="687387"/>
          </a:xfrm>
          <a:prstGeom prst="rect">
            <a:avLst/>
          </a:prstGeom>
          <a:noFill/>
          <a:ln w="9525" algn="ctr">
            <a:noFill/>
            <a:miter lim="800000"/>
            <a:headEnd/>
            <a:tailEnd/>
          </a:ln>
        </p:spPr>
        <p:txBody>
          <a:bodyPr vert="horz" wrap="square" lIns="1800000" tIns="36000" rIns="360000" bIns="45720" numCol="1" anchor="t" anchorCtr="0" compatLnSpc="1">
            <a:prstTxWarp prst="textNoShape">
              <a:avLst/>
            </a:prstTxWarp>
          </a:bodyPr>
          <a:lstStyle/>
          <a:p>
            <a:pPr lvl="0"/>
            <a:r>
              <a:rPr lang="zh-CN" altLang="en-US" dirty="0" smtClean="0"/>
              <a:t>单击此处编辑母版标题样式</a:t>
            </a:r>
          </a:p>
        </p:txBody>
      </p:sp>
      <p:sp>
        <p:nvSpPr>
          <p:cNvPr id="1028" name="Rectangle 6"/>
          <p:cNvSpPr>
            <a:spLocks noGrp="1" noChangeArrowheads="1"/>
          </p:cNvSpPr>
          <p:nvPr>
            <p:ph type="body" idx="1"/>
          </p:nvPr>
        </p:nvSpPr>
        <p:spPr bwMode="auto">
          <a:xfrm>
            <a:off x="457200" y="1052513"/>
            <a:ext cx="8229600" cy="5400675"/>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4343" name="Rectangle 7"/>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ea typeface="宋体" pitchFamily="2" charset="-122"/>
              </a:defRPr>
            </a:lvl1pPr>
          </a:lstStyle>
          <a:p>
            <a:pPr>
              <a:defRPr/>
            </a:pPr>
            <a:endParaRPr lang="en-US" altLang="zh-CN"/>
          </a:p>
        </p:txBody>
      </p:sp>
      <p:sp>
        <p:nvSpPr>
          <p:cNvPr id="14344" name="Rectangle 8"/>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a:defRPr/>
            </a:pPr>
            <a:endParaRPr lang="en-US" altLang="zh-CN"/>
          </a:p>
        </p:txBody>
      </p:sp>
      <p:sp>
        <p:nvSpPr>
          <p:cNvPr id="56322" name="Rectangle 2"/>
          <p:cNvSpPr>
            <a:spLocks noChangeArrowheads="1"/>
          </p:cNvSpPr>
          <p:nvPr userDrawn="1"/>
        </p:nvSpPr>
        <p:spPr bwMode="auto">
          <a:xfrm rot="10800000">
            <a:off x="2608263" y="682625"/>
            <a:ext cx="2879725" cy="90488"/>
          </a:xfrm>
          <a:prstGeom prst="rect">
            <a:avLst/>
          </a:prstGeom>
          <a:gradFill rotWithShape="1">
            <a:gsLst>
              <a:gs pos="0">
                <a:srgbClr val="FFFFFF"/>
              </a:gs>
              <a:gs pos="100000">
                <a:srgbClr val="A41E31">
                  <a:alpha val="60001"/>
                </a:srgbClr>
              </a:gs>
            </a:gsLst>
            <a:lin ang="0" scaled="1"/>
          </a:gradFill>
          <a:ln w="19050" algn="ctr">
            <a:noFill/>
            <a:miter lim="800000"/>
            <a:headEnd/>
            <a:tailEnd/>
          </a:ln>
        </p:spPr>
        <p:txBody>
          <a:bodyPr rot="10800000" wrap="none" anchor="ctr"/>
          <a:lstStyle/>
          <a:p>
            <a:pPr>
              <a:defRPr/>
            </a:pPr>
            <a:endParaRPr lang="zh-CN" altLang="en-US" sz="2400">
              <a:ea typeface="黑体" pitchFamily="2" charset="-122"/>
            </a:endParaRPr>
          </a:p>
        </p:txBody>
      </p:sp>
      <p:sp>
        <p:nvSpPr>
          <p:cNvPr id="56323" name="Rectangle 3"/>
          <p:cNvSpPr>
            <a:spLocks noChangeArrowheads="1"/>
          </p:cNvSpPr>
          <p:nvPr userDrawn="1"/>
        </p:nvSpPr>
        <p:spPr bwMode="auto">
          <a:xfrm>
            <a:off x="6265863" y="6542088"/>
            <a:ext cx="2879725" cy="90487"/>
          </a:xfrm>
          <a:prstGeom prst="rect">
            <a:avLst/>
          </a:prstGeom>
          <a:gradFill rotWithShape="1">
            <a:gsLst>
              <a:gs pos="0">
                <a:srgbClr val="FFFFFF"/>
              </a:gs>
              <a:gs pos="100000">
                <a:srgbClr val="A41E31"/>
              </a:gs>
            </a:gsLst>
            <a:lin ang="0" scaled="1"/>
          </a:gradFill>
          <a:ln w="19050" algn="ctr">
            <a:noFill/>
            <a:miter lim="800000"/>
            <a:headEnd/>
            <a:tailEnd/>
          </a:ln>
        </p:spPr>
        <p:txBody>
          <a:bodyPr wrap="none" anchor="ctr"/>
          <a:lstStyle/>
          <a:p>
            <a:pPr>
              <a:defRPr/>
            </a:pPr>
            <a:endParaRPr lang="zh-CN" altLang="en-US" sz="2400">
              <a:ea typeface="黑体" pitchFamily="2" charset="-122"/>
            </a:endParaRPr>
          </a:p>
        </p:txBody>
      </p:sp>
    </p:spTree>
  </p:cSld>
  <p:clrMap bg1="lt1" tx1="dk1" bg2="lt2" tx2="dk2" accent1="accent1" accent2="accent2" accent3="accent3" accent4="accent4" accent5="accent5" accent6="accent6" hlink="hlink" folHlink="folHlink"/>
  <p:sldLayoutIdLst>
    <p:sldLayoutId id="2147483829"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54" r:id="rId17"/>
    <p:sldLayoutId id="2147483755" r:id="rId18"/>
    <p:sldLayoutId id="2147483756" r:id="rId19"/>
    <p:sldLayoutId id="2147483835" r:id="rId20"/>
    <p:sldLayoutId id="2147483836" r:id="rId21"/>
  </p:sldLayoutIdLst>
  <p:timing>
    <p:tnLst>
      <p:par>
        <p:cTn id="1" dur="indefinite" restart="never" nodeType="tmRoot"/>
      </p:par>
    </p:tnLst>
  </p:timing>
  <p:hf hdr="0" ftr="0" dt="0"/>
  <p:txStyles>
    <p:titleStyle>
      <a:lvl1pPr algn="ctr" rtl="0" eaLnBrk="0" fontAlgn="base" hangingPunct="0">
        <a:spcBef>
          <a:spcPct val="0"/>
        </a:spcBef>
        <a:spcAft>
          <a:spcPct val="0"/>
        </a:spcAft>
        <a:defRPr sz="3000" b="1">
          <a:solidFill>
            <a:srgbClr val="133984"/>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p:titleStyle>
    <p:bodyStyle>
      <a:lvl1pPr marL="449263" indent="-449263" algn="l" rtl="0" eaLnBrk="0" fontAlgn="base" hangingPunct="0">
        <a:lnSpc>
          <a:spcPct val="120000"/>
        </a:lnSpc>
        <a:spcBef>
          <a:spcPct val="20000"/>
        </a:spcBef>
        <a:spcAft>
          <a:spcPct val="0"/>
        </a:spcAft>
        <a:buSzPct val="120000"/>
        <a:buBlip>
          <a:blip r:embed="rId24"/>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52.emf"/><Relationship Id="rId5" Type="http://schemas.openxmlformats.org/officeDocument/2006/relationships/oleObject" Target="../embeddings/oleObject7.bin"/><Relationship Id="rId4" Type="http://schemas.openxmlformats.org/officeDocument/2006/relationships/image" Target="../media/image2.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2.emf"/><Relationship Id="rId5" Type="http://schemas.openxmlformats.org/officeDocument/2006/relationships/oleObject" Target="../embeddings/oleObject8.bin"/><Relationship Id="rId4" Type="http://schemas.openxmlformats.org/officeDocument/2006/relationships/image" Target="../media/image2.pn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hyperlink" Target="file:///C:\Documents%20and%20Settings\Administrator.68B13A9387EC4D4\%25E6%25A1%258C%25E9%259D%25A2\%25E6%259E%25B6%25E6%259E%2584\yy.JPG"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2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1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1.bin"/><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2.png"/><Relationship Id="rId5" Type="http://schemas.openxmlformats.org/officeDocument/2006/relationships/oleObject" Target="../embeddings/oleObject2.bin"/><Relationship Id="rId4" Type="http://schemas.openxmlformats.org/officeDocument/2006/relationships/image" Target="../media/image21.png"/><Relationship Id="rId9" Type="http://schemas.openxmlformats.org/officeDocument/2006/relationships/image" Target="../media/image25.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1.png"/><Relationship Id="rId4" Type="http://schemas.openxmlformats.org/officeDocument/2006/relationships/oleObject" Target="../embeddings/oleObject3.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wmf"/><Relationship Id="rId7" Type="http://schemas.openxmlformats.org/officeDocument/2006/relationships/image" Target="../media/image49.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wmf"/></Relationships>
</file>

<file path=ppt/slides/_rels/slide9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9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1.emf"/><Relationship Id="rId5" Type="http://schemas.openxmlformats.org/officeDocument/2006/relationships/oleObject" Target="../embeddings/oleObject4.bin"/><Relationship Id="rId4" Type="http://schemas.openxmlformats.org/officeDocument/2006/relationships/image" Target="../media/image2.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1.emf"/><Relationship Id="rId5" Type="http://schemas.openxmlformats.org/officeDocument/2006/relationships/oleObject" Target="../embeddings/oleObject5.bin"/><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1.emf"/><Relationship Id="rId4" Type="http://schemas.openxmlformats.org/officeDocument/2006/relationships/oleObject" Target="../embeddings/oleObject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525487" y="5229200"/>
            <a:ext cx="8078961" cy="1080120"/>
          </a:xfrm>
        </p:spPr>
        <p:txBody>
          <a:bodyPr/>
          <a:lstStyle/>
          <a:p>
            <a:pPr marL="449263" indent="-449263" algn="r">
              <a:lnSpc>
                <a:spcPct val="100000"/>
              </a:lnSpc>
              <a:defRPr/>
            </a:pPr>
            <a:r>
              <a:rPr lang="zh-CN" altLang="en-US" sz="2800" b="0" dirty="0" smtClean="0">
                <a:solidFill>
                  <a:schemeClr val="bg2">
                    <a:lumMod val="50000"/>
                  </a:schemeClr>
                </a:solidFill>
                <a:effectLst/>
                <a:latin typeface="新宋体" panose="02010609030101010101" pitchFamily="49" charset="-122"/>
                <a:ea typeface="新宋体" panose="02010609030101010101" pitchFamily="49" charset="-122"/>
              </a:rPr>
              <a:t>智能</a:t>
            </a:r>
            <a:r>
              <a:rPr lang="zh-CN" altLang="en-US" sz="2800" b="0" dirty="0">
                <a:solidFill>
                  <a:schemeClr val="bg2">
                    <a:lumMod val="50000"/>
                  </a:schemeClr>
                </a:solidFill>
                <a:effectLst/>
                <a:latin typeface="新宋体" panose="02010609030101010101" pitchFamily="49" charset="-122"/>
                <a:ea typeface="新宋体" panose="02010609030101010101" pitchFamily="49" charset="-122"/>
              </a:rPr>
              <a:t>制造与信息工程研究所</a:t>
            </a:r>
            <a:endParaRPr lang="en-US" altLang="zh-CN" sz="2800" b="0" dirty="0">
              <a:solidFill>
                <a:schemeClr val="bg2">
                  <a:lumMod val="50000"/>
                </a:schemeClr>
              </a:solidFill>
              <a:effectLst/>
              <a:latin typeface="新宋体" panose="02010609030101010101" pitchFamily="49" charset="-122"/>
              <a:ea typeface="新宋体" panose="02010609030101010101" pitchFamily="49" charset="-122"/>
            </a:endParaRPr>
          </a:p>
          <a:p>
            <a:pPr marL="449263" indent="-449263" algn="r">
              <a:lnSpc>
                <a:spcPct val="100000"/>
              </a:lnSpc>
              <a:defRPr/>
            </a:pPr>
            <a:r>
              <a:rPr lang="zh-CN" altLang="en-US" sz="2800" b="0" dirty="0">
                <a:solidFill>
                  <a:schemeClr val="bg2">
                    <a:lumMod val="50000"/>
                  </a:schemeClr>
                </a:solidFill>
                <a:effectLst/>
                <a:latin typeface="新宋体" panose="02010609030101010101" pitchFamily="49" charset="-122"/>
                <a:ea typeface="新宋体" panose="02010609030101010101" pitchFamily="49" charset="-122"/>
              </a:rPr>
              <a:t>上海交通大学机械与动力工程学院</a:t>
            </a:r>
            <a:endParaRPr lang="en-US" altLang="zh-CN" sz="2800" b="0" dirty="0">
              <a:solidFill>
                <a:schemeClr val="bg2">
                  <a:lumMod val="50000"/>
                </a:schemeClr>
              </a:solidFill>
              <a:effectLst/>
              <a:latin typeface="新宋体" panose="02010609030101010101" pitchFamily="49" charset="-122"/>
              <a:ea typeface="新宋体" panose="02010609030101010101" pitchFamily="49" charset="-122"/>
            </a:endParaRPr>
          </a:p>
        </p:txBody>
      </p:sp>
      <p:sp>
        <p:nvSpPr>
          <p:cNvPr id="5" name="标题 1"/>
          <p:cNvSpPr txBox="1">
            <a:spLocks/>
          </p:cNvSpPr>
          <p:nvPr/>
        </p:nvSpPr>
        <p:spPr bwMode="auto">
          <a:xfrm>
            <a:off x="396000" y="1268760"/>
            <a:ext cx="8352928" cy="1470025"/>
          </a:xfrm>
          <a:prstGeom prst="rect">
            <a:avLst/>
          </a:prstGeom>
          <a:noFill/>
          <a:ln w="9525" algn="ctr">
            <a:noFill/>
            <a:miter lim="800000"/>
            <a:headEnd/>
            <a:tailEnd/>
          </a:ln>
        </p:spPr>
        <p:txBody>
          <a:bodyPr vert="horz" wrap="square" lIns="360000" tIns="36000" rIns="360000" bIns="45720" numCol="1" anchor="t" anchorCtr="0" compatLnSpc="1">
            <a:prstTxWarp prst="textNoShape">
              <a:avLst/>
            </a:prstTxWarp>
          </a:bodyPr>
          <a:lstStyle>
            <a:lvl1pPr algn="ctr" rtl="0" eaLnBrk="0" fontAlgn="base" hangingPunct="0">
              <a:spcBef>
                <a:spcPct val="0"/>
              </a:spcBef>
              <a:spcAft>
                <a:spcPct val="0"/>
              </a:spcAft>
              <a:defRPr sz="3000" b="1">
                <a:solidFill>
                  <a:srgbClr val="133984"/>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zh-CN" altLang="en-US" sz="5400" kern="0" dirty="0" smtClean="0">
                <a:solidFill>
                  <a:srgbClr val="C00000"/>
                </a:solidFill>
                <a:latin typeface="黑体" panose="02010609060101010101" pitchFamily="49" charset="-122"/>
                <a:ea typeface="黑体" panose="02010609060101010101" pitchFamily="49" charset="-122"/>
              </a:rPr>
              <a:t>软件工程 </a:t>
            </a:r>
            <a:r>
              <a:rPr lang="en-US" altLang="zh-CN" sz="5400" kern="0" dirty="0" smtClean="0">
                <a:solidFill>
                  <a:srgbClr val="C00000"/>
                </a:solidFill>
                <a:ea typeface="黑体" panose="02010609060101010101" pitchFamily="49" charset="-122"/>
              </a:rPr>
              <a:t>II</a:t>
            </a:r>
          </a:p>
          <a:p>
            <a:pPr algn="r"/>
            <a:endParaRPr lang="en-US" altLang="zh-CN" sz="1200" dirty="0" smtClean="0">
              <a:solidFill>
                <a:srgbClr val="002060"/>
              </a:solidFill>
            </a:endParaRPr>
          </a:p>
          <a:p>
            <a:pPr algn="r"/>
            <a:r>
              <a:rPr lang="en-US" altLang="zh-CN" sz="3200" dirty="0" smtClean="0">
                <a:solidFill>
                  <a:srgbClr val="002060"/>
                </a:solidFill>
              </a:rPr>
              <a:t>—— </a:t>
            </a:r>
            <a:r>
              <a:rPr lang="zh-CN" altLang="en-US" sz="3200" dirty="0" smtClean="0">
                <a:solidFill>
                  <a:srgbClr val="002060"/>
                </a:solidFill>
              </a:rPr>
              <a:t>软件</a:t>
            </a:r>
            <a:r>
              <a:rPr lang="zh-CN" altLang="en-US" sz="3200" dirty="0">
                <a:solidFill>
                  <a:srgbClr val="002060"/>
                </a:solidFill>
              </a:rPr>
              <a:t>系统分析与</a:t>
            </a:r>
            <a:r>
              <a:rPr lang="zh-CN" altLang="en-US" sz="3200" dirty="0" smtClean="0">
                <a:solidFill>
                  <a:srgbClr val="002060"/>
                </a:solidFill>
              </a:rPr>
              <a:t>设计</a:t>
            </a:r>
            <a:endParaRPr lang="zh-CN" altLang="en-US" sz="3200" kern="0" dirty="0">
              <a:solidFill>
                <a:srgbClr val="002060"/>
              </a:solidFill>
              <a:ea typeface="黑体" panose="02010609060101010101" pitchFamily="49"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7152" y="3140968"/>
            <a:ext cx="2577296" cy="158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2" name="Picture 2" descr="http://smartinspection.cn/wp-content/themes/Superfocus_free/images/index/banner4/pic1.png"/>
          <p:cNvPicPr>
            <a:picLocks noChangeAspect="1" noChangeArrowheads="1"/>
          </p:cNvPicPr>
          <p:nvPr/>
        </p:nvPicPr>
        <p:blipFill rotWithShape="1">
          <a:blip r:embed="rId4">
            <a:extLst>
              <a:ext uri="{28A0092B-C50C-407E-A947-70E740481C1C}">
                <a14:useLocalDpi xmlns:a14="http://schemas.microsoft.com/office/drawing/2010/main" val="0"/>
              </a:ext>
            </a:extLst>
          </a:blip>
          <a:srcRect l="3427" r="11449" b="26386"/>
          <a:stretch/>
        </p:blipFill>
        <p:spPr bwMode="auto">
          <a:xfrm>
            <a:off x="3286320" y="3140968"/>
            <a:ext cx="2572287" cy="158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5126" name="Picture 6" descr="https://timgsa.baidu.com/timg?image&amp;quality=80&amp;size=b9999_10000&amp;sec=1487831377513&amp;di=82dc92256410602c7dfd4cec3941f168&amp;imgtype=0&amp;src=http%3A%2F%2Fwww.hitongxue.net%2FupLoad%2Fnews%2Fmonth_1510%2F20151030154151473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179" r="2913"/>
          <a:stretch/>
        </p:blipFill>
        <p:spPr bwMode="auto">
          <a:xfrm>
            <a:off x="525487" y="3140968"/>
            <a:ext cx="2592288" cy="158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6123539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body" idx="1"/>
          </p:nvPr>
        </p:nvSpPr>
        <p:spPr>
          <a:xfrm>
            <a:off x="971922" y="1124744"/>
            <a:ext cx="6768430" cy="4248894"/>
          </a:xfrm>
        </p:spPr>
        <p:txBody>
          <a:bodyPr/>
          <a:lstStyle/>
          <a:p>
            <a:pPr algn="just"/>
            <a:r>
              <a:rPr lang="zh-CN" altLang="en-US" sz="2800" dirty="0" smtClean="0">
                <a:solidFill>
                  <a:srgbClr val="FF0000"/>
                </a:solidFill>
                <a:ea typeface="黑体" pitchFamily="49" charset="-122"/>
              </a:rPr>
              <a:t>任务</a:t>
            </a:r>
            <a:endParaRPr lang="en-US" altLang="zh-CN" sz="2800" dirty="0" smtClean="0">
              <a:solidFill>
                <a:srgbClr val="FF0000"/>
              </a:solidFill>
              <a:ea typeface="黑体" pitchFamily="49" charset="-122"/>
            </a:endParaRPr>
          </a:p>
          <a:p>
            <a:pPr lvl="1" eaLnBrk="1" hangingPunct="1"/>
            <a:r>
              <a:rPr lang="zh-CN" altLang="en-US" sz="2400" dirty="0"/>
              <a:t>主要</a:t>
            </a:r>
            <a:r>
              <a:rPr lang="zh-CN" altLang="en-US" sz="2400" dirty="0"/>
              <a:t>包括系统架构设计</a:t>
            </a:r>
            <a:r>
              <a:rPr lang="zh-CN" altLang="en-US" sz="2400" dirty="0" smtClean="0"/>
              <a:t>、输入</a:t>
            </a:r>
            <a:r>
              <a:rPr lang="en-US" altLang="zh-CN" sz="2400" dirty="0"/>
              <a:t>/</a:t>
            </a:r>
            <a:r>
              <a:rPr lang="zh-CN" altLang="en-US" sz="2400" dirty="0"/>
              <a:t>输出设计、人机交互设计、数据</a:t>
            </a:r>
            <a:r>
              <a:rPr lang="zh-CN" altLang="en-US" sz="2400" dirty="0" smtClean="0"/>
              <a:t>设计等</a:t>
            </a:r>
            <a:endParaRPr lang="en-US" altLang="zh-CN" sz="2400" dirty="0"/>
          </a:p>
          <a:p>
            <a:pPr algn="just"/>
            <a:endParaRPr lang="en-US" altLang="zh-CN" sz="2800" dirty="0" smtClean="0">
              <a:ea typeface="黑体" pitchFamily="49" charset="-122"/>
            </a:endParaRPr>
          </a:p>
          <a:p>
            <a:pPr algn="just"/>
            <a:r>
              <a:rPr lang="zh-CN" altLang="en-US" sz="2800" dirty="0" smtClean="0">
                <a:solidFill>
                  <a:srgbClr val="FF0000"/>
                </a:solidFill>
                <a:ea typeface="黑体" pitchFamily="49" charset="-122"/>
              </a:rPr>
              <a:t>前提</a:t>
            </a:r>
            <a:endParaRPr lang="en-US" altLang="zh-CN" sz="2800" dirty="0" smtClean="0">
              <a:solidFill>
                <a:srgbClr val="FF0000"/>
              </a:solidFill>
              <a:ea typeface="黑体" pitchFamily="49" charset="-122"/>
            </a:endParaRPr>
          </a:p>
          <a:p>
            <a:pPr lvl="1" eaLnBrk="1" hangingPunct="1"/>
            <a:r>
              <a:rPr lang="zh-CN" altLang="en-US" sz="2400" dirty="0" smtClean="0">
                <a:solidFill>
                  <a:srgbClr val="0000FF"/>
                </a:solidFill>
              </a:rPr>
              <a:t>理解</a:t>
            </a:r>
            <a:r>
              <a:rPr lang="zh-CN" altLang="en-US" sz="2400" dirty="0">
                <a:solidFill>
                  <a:srgbClr val="0000FF"/>
                </a:solidFill>
              </a:rPr>
              <a:t>设计要素</a:t>
            </a:r>
            <a:r>
              <a:rPr lang="zh-CN" altLang="en-US" sz="2400" dirty="0"/>
              <a:t>，然后运用适当的方法和工具，完成系统物理模型的设计</a:t>
            </a:r>
            <a:endParaRPr lang="en-US" altLang="zh-CN" sz="2400" dirty="0"/>
          </a:p>
          <a:p>
            <a:pPr algn="just"/>
            <a:endParaRPr lang="en-US" altLang="zh-CN" sz="2800" dirty="0">
              <a:ea typeface="黑体" pitchFamily="49" charset="-122"/>
            </a:endParaRPr>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一</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、系统设计方法</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Tree>
    <p:extLst>
      <p:ext uri="{BB962C8B-B14F-4D97-AF65-F5344CB8AC3E}">
        <p14:creationId xmlns:p14="http://schemas.microsoft.com/office/powerpoint/2010/main" val="304656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2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42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2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835696" y="5517232"/>
            <a:ext cx="6264696" cy="978729"/>
          </a:xfrm>
          <a:prstGeom prst="rect">
            <a:avLst/>
          </a:prstGeom>
        </p:spPr>
        <p:txBody>
          <a:bodyPr wrap="square">
            <a:spAutoFit/>
          </a:bodyPr>
          <a:lstStyle/>
          <a:p>
            <a:pPr marL="449263" indent="-449263" algn="l" eaLnBrk="0" hangingPunct="0">
              <a:lnSpc>
                <a:spcPct val="120000"/>
              </a:lnSpc>
              <a:spcBef>
                <a:spcPct val="20000"/>
              </a:spcBef>
              <a:buSzPct val="120000"/>
              <a:buBlip>
                <a:blip r:embed="rId4"/>
              </a:buBlip>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在客户端与数据库之间加入了一个</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中间层</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，负责应用业务处理</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aphicFrame>
        <p:nvGraphicFramePr>
          <p:cNvPr id="99331" name="Object 3"/>
          <p:cNvGraphicFramePr>
            <a:graphicFrameLocks noChangeAspect="1"/>
          </p:cNvGraphicFramePr>
          <p:nvPr>
            <p:extLst/>
          </p:nvPr>
        </p:nvGraphicFramePr>
        <p:xfrm>
          <a:off x="1979712" y="1700808"/>
          <a:ext cx="5727700" cy="3473450"/>
        </p:xfrm>
        <a:graphic>
          <a:graphicData uri="http://schemas.openxmlformats.org/presentationml/2006/ole">
            <mc:AlternateContent xmlns:mc="http://schemas.openxmlformats.org/markup-compatibility/2006">
              <mc:Choice xmlns:v="urn:schemas-microsoft-com:vml" Requires="v">
                <p:oleObj spid="_x0000_s99338" name="Visio" r:id="rId5" imgW="4078367" imgH="2836640" progId="Visio.Drawing.11">
                  <p:embed/>
                </p:oleObj>
              </mc:Choice>
              <mc:Fallback>
                <p:oleObj name="Visio" r:id="rId5" imgW="4078367" imgH="2836640" progId="Visio.Drawing.11">
                  <p:embed/>
                  <p:pic>
                    <p:nvPicPr>
                      <p:cNvPr id="9933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712" y="1700808"/>
                        <a:ext cx="5727700" cy="347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bwMode="auto">
          <a:xfrm>
            <a:off x="2627784" y="44624"/>
            <a:ext cx="6291874" cy="584775"/>
          </a:xfrm>
          <a:prstGeom prst="rect">
            <a:avLst/>
          </a:prstGeom>
          <a:noFill/>
          <a:ln w="9525" cap="flat" cmpd="sng">
            <a:noFill/>
            <a:prstDash val="solid"/>
            <a:miter lim="800000"/>
            <a:headEnd/>
            <a:tailEnd/>
          </a:ln>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solidFill>
                  <a:srgbClr val="002060"/>
                </a:solidFill>
              </a:rPr>
              <a:t>2</a:t>
            </a:r>
            <a:r>
              <a:rPr lang="zh-CN" altLang="en-US" dirty="0" smtClean="0">
                <a:solidFill>
                  <a:srgbClr val="002060"/>
                </a:solidFill>
              </a:rPr>
              <a:t>、系统架构层次</a:t>
            </a:r>
            <a:endParaRPr lang="zh-CN" altLang="en-US" dirty="0">
              <a:solidFill>
                <a:srgbClr val="002060"/>
              </a:solidFill>
            </a:endParaRPr>
          </a:p>
        </p:txBody>
      </p:sp>
      <p:sp>
        <p:nvSpPr>
          <p:cNvPr id="10" name="Text Box 3"/>
          <p:cNvSpPr txBox="1">
            <a:spLocks noChangeArrowheads="1"/>
          </p:cNvSpPr>
          <p:nvPr/>
        </p:nvSpPr>
        <p:spPr bwMode="auto">
          <a:xfrm>
            <a:off x="2627784" y="836712"/>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）三层架构</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307503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9331"/>
                                        </p:tgtEl>
                                        <p:attrNameLst>
                                          <p:attrName>style.visibility</p:attrName>
                                        </p:attrNameLst>
                                      </p:cBhvr>
                                      <p:to>
                                        <p:strVal val="visible"/>
                                      </p:to>
                                    </p:set>
                                    <p:animEffect transition="in" filter="fade">
                                      <p:cBhvr>
                                        <p:cTn id="7" dur="1000"/>
                                        <p:tgtEl>
                                          <p:spTgt spid="9933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9512" y="5085184"/>
            <a:ext cx="8820472" cy="1569660"/>
          </a:xfrm>
          <a:prstGeom prst="rect">
            <a:avLst/>
          </a:prstGeom>
        </p:spPr>
        <p:txBody>
          <a:bodyPr wrap="square">
            <a:spAutoFit/>
          </a:bodyPr>
          <a:lstStyle/>
          <a:p>
            <a:pPr marL="449263" indent="-449263" algn="l" eaLnBrk="0" hangingPunct="0">
              <a:lnSpc>
                <a:spcPct val="120000"/>
              </a:lnSpc>
              <a:spcBef>
                <a:spcPct val="20000"/>
              </a:spcBef>
              <a:buSzPct val="120000"/>
              <a:buBlip>
                <a:blip r:embed="rId4"/>
              </a:buBlip>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客户端接受用户的输入并向应用服务提出请求，应用服务从数据库服务中获得数据，进行计算并将结果提交给客户端，客户端将结果呈现给用户。</a:t>
            </a:r>
            <a:endPar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449263" indent="-449263" algn="l" eaLnBrk="0" hangingPunct="0">
              <a:lnSpc>
                <a:spcPct val="120000"/>
              </a:lnSpc>
              <a:spcBef>
                <a:spcPct val="20000"/>
              </a:spcBef>
              <a:buSzPct val="120000"/>
              <a:buBlip>
                <a:blip r:embed="rId4"/>
              </a:buBlip>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体现了“</a:t>
            </a:r>
            <a:r>
              <a:rPr lang="zh-CN" altLang="en-US" sz="20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任务职责分解</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”的思想</a:t>
            </a:r>
            <a:endPar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800100" lvl="1" indent="-342900" algn="l">
              <a:buFont typeface="Arial" pitchFamily="34" charset="0"/>
              <a:buChar char="•"/>
            </a:pPr>
            <a:r>
              <a:rPr lang="zh-CN" altLang="en-US" b="1" dirty="0" smtClean="0">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rPr>
              <a:t>让专业的人和设备来做专业的事</a:t>
            </a:r>
            <a:endParaRPr lang="en-US" altLang="zh-CN" sz="2000" b="1" dirty="0" smtClean="0">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endParaRPr>
          </a:p>
        </p:txBody>
      </p:sp>
      <p:graphicFrame>
        <p:nvGraphicFramePr>
          <p:cNvPr id="99331" name="Object 3"/>
          <p:cNvGraphicFramePr>
            <a:graphicFrameLocks noChangeAspect="1"/>
          </p:cNvGraphicFramePr>
          <p:nvPr>
            <p:extLst/>
          </p:nvPr>
        </p:nvGraphicFramePr>
        <p:xfrm>
          <a:off x="1907704" y="1556792"/>
          <a:ext cx="5727700" cy="3473450"/>
        </p:xfrm>
        <a:graphic>
          <a:graphicData uri="http://schemas.openxmlformats.org/presentationml/2006/ole">
            <mc:AlternateContent xmlns:mc="http://schemas.openxmlformats.org/markup-compatibility/2006">
              <mc:Choice xmlns:v="urn:schemas-microsoft-com:vml" Requires="v">
                <p:oleObj spid="_x0000_s100362" name="Visio" r:id="rId5" imgW="4078367" imgH="2836640" progId="Visio.Drawing.11">
                  <p:embed/>
                </p:oleObj>
              </mc:Choice>
              <mc:Fallback>
                <p:oleObj name="Visio" r:id="rId5" imgW="4078367" imgH="2836640" progId="Visio.Drawing.11">
                  <p:embed/>
                  <p:pic>
                    <p:nvPicPr>
                      <p:cNvPr id="9933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704" y="1556792"/>
                        <a:ext cx="5727700" cy="347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bwMode="auto">
          <a:xfrm>
            <a:off x="2627784" y="44624"/>
            <a:ext cx="6291874" cy="584775"/>
          </a:xfrm>
          <a:prstGeom prst="rect">
            <a:avLst/>
          </a:prstGeom>
          <a:noFill/>
          <a:ln w="9525" cap="flat" cmpd="sng">
            <a:noFill/>
            <a:prstDash val="solid"/>
            <a:miter lim="800000"/>
            <a:headEnd/>
            <a:tailEnd/>
          </a:ln>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solidFill>
                  <a:srgbClr val="002060"/>
                </a:solidFill>
              </a:rPr>
              <a:t>2</a:t>
            </a:r>
            <a:r>
              <a:rPr lang="zh-CN" altLang="en-US" dirty="0" smtClean="0">
                <a:solidFill>
                  <a:srgbClr val="002060"/>
                </a:solidFill>
              </a:rPr>
              <a:t>、系统架构层次</a:t>
            </a:r>
            <a:endParaRPr lang="zh-CN" altLang="en-US" dirty="0">
              <a:solidFill>
                <a:srgbClr val="002060"/>
              </a:solidFill>
            </a:endParaRPr>
          </a:p>
        </p:txBody>
      </p:sp>
      <p:sp>
        <p:nvSpPr>
          <p:cNvPr id="10" name="Text Box 3"/>
          <p:cNvSpPr txBox="1">
            <a:spLocks noChangeArrowheads="1"/>
          </p:cNvSpPr>
          <p:nvPr/>
        </p:nvSpPr>
        <p:spPr bwMode="auto">
          <a:xfrm>
            <a:off x="2627784" y="836712"/>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）三层架构</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318181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9331"/>
                                        </p:tgtEl>
                                        <p:attrNameLst>
                                          <p:attrName>style.visibility</p:attrName>
                                        </p:attrNameLst>
                                      </p:cBhvr>
                                      <p:to>
                                        <p:strVal val="visible"/>
                                      </p:to>
                                    </p:set>
                                    <p:animEffect transition="in" filter="fade">
                                      <p:cBhvr>
                                        <p:cTn id="7" dur="1000"/>
                                        <p:tgtEl>
                                          <p:spTgt spid="993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1000"/>
                                        <p:tgtEl>
                                          <p:spTgt spid="6">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1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571472" y="1747859"/>
            <a:ext cx="8229600" cy="50323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marL="449263" marR="0" lvl="0" indent="-449263" algn="l" defTabSz="914400" rtl="0" eaLnBrk="0" fontAlgn="base" latinLnBrk="0" hangingPunct="0">
              <a:lnSpc>
                <a:spcPct val="90000"/>
              </a:lnSpc>
              <a:spcBef>
                <a:spcPct val="20000"/>
              </a:spcBef>
              <a:spcAft>
                <a:spcPct val="0"/>
              </a:spcAft>
              <a:buClrTx/>
              <a:buSzPct val="120000"/>
              <a:buFontTx/>
              <a:buBlip>
                <a:blip r:embed="rId3"/>
              </a:buBlip>
              <a:tabLst/>
              <a:defRPr/>
            </a:pPr>
            <a:r>
              <a:rPr kumimoji="0" lang="zh-CN" altLang="en-US" sz="2400" b="1" i="0" u="none" strike="noStrike" kern="0" cap="none" spc="0" normalizeH="0" baseline="0" noProof="0" dirty="0" smtClean="0">
                <a:ln>
                  <a:noFill/>
                </a:ln>
                <a:solidFill>
                  <a:srgbClr val="133984"/>
                </a:solidFill>
                <a:effectLst>
                  <a:outerShdw blurRad="38100" dist="38100" dir="2700000" algn="tl">
                    <a:srgbClr val="000000">
                      <a:alpha val="43137"/>
                    </a:srgbClr>
                  </a:outerShdw>
                </a:effectLst>
                <a:uLnTx/>
                <a:uFillTx/>
                <a:latin typeface="+mn-lt"/>
                <a:ea typeface="+mn-ea"/>
                <a:cs typeface="+mn-cs"/>
              </a:rPr>
              <a:t>两层结构：</a:t>
            </a:r>
            <a:endParaRPr kumimoji="0" lang="zh-CN" altLang="en-US" sz="2400" b="1" i="0" u="none" strike="noStrike" kern="0" cap="none" spc="0" normalizeH="0" baseline="0" noProof="0" dirty="0">
              <a:ln>
                <a:noFill/>
              </a:ln>
              <a:solidFill>
                <a:srgbClr val="133984"/>
              </a:solidFill>
              <a:effectLst>
                <a:outerShdw blurRad="38100" dist="38100" dir="2700000" algn="tl">
                  <a:srgbClr val="000000">
                    <a:alpha val="43137"/>
                  </a:srgbClr>
                </a:outerShdw>
              </a:effectLst>
              <a:uLnTx/>
              <a:uFillTx/>
              <a:latin typeface="+mn-lt"/>
              <a:ea typeface="+mn-ea"/>
              <a:cs typeface="+mn-cs"/>
            </a:endParaRPr>
          </a:p>
        </p:txBody>
      </p:sp>
      <p:sp>
        <p:nvSpPr>
          <p:cNvPr id="7" name="Rectangle 4"/>
          <p:cNvSpPr>
            <a:spLocks noChangeArrowheads="1"/>
          </p:cNvSpPr>
          <p:nvPr/>
        </p:nvSpPr>
        <p:spPr bwMode="auto">
          <a:xfrm>
            <a:off x="571472" y="4140209"/>
            <a:ext cx="8229600" cy="503237"/>
          </a:xfrm>
          <a:prstGeom prst="rect">
            <a:avLst/>
          </a:prstGeom>
          <a:noFill/>
          <a:ln w="9525">
            <a:noFill/>
            <a:miter lim="800000"/>
            <a:headEnd/>
            <a:tailEnd/>
          </a:ln>
          <a:effectLst/>
        </p:spPr>
        <p:txBody>
          <a:bodyPr/>
          <a:lstStyle/>
          <a:p>
            <a:pPr marL="449263" indent="-449263" algn="l" eaLnBrk="0" hangingPunct="0">
              <a:lnSpc>
                <a:spcPct val="90000"/>
              </a:lnSpc>
              <a:spcBef>
                <a:spcPct val="20000"/>
              </a:spcBef>
              <a:buSzPct val="120000"/>
              <a:buBlip>
                <a:blip r:embed="rId3"/>
              </a:buBlip>
            </a:pPr>
            <a:r>
              <a:rPr lang="zh-CN" altLang="en-US" sz="2400" b="1" kern="0" dirty="0" smtClean="0">
                <a:solidFill>
                  <a:srgbClr val="133984"/>
                </a:solidFill>
                <a:effectLst>
                  <a:outerShdw blurRad="38100" dist="38100" dir="2700000" algn="tl">
                    <a:srgbClr val="000000">
                      <a:alpha val="43137"/>
                    </a:srgbClr>
                  </a:outerShdw>
                </a:effectLst>
                <a:latin typeface="+mn-lt"/>
                <a:ea typeface="+mn-ea"/>
              </a:rPr>
              <a:t>三层结构：</a:t>
            </a:r>
          </a:p>
        </p:txBody>
      </p:sp>
      <p:grpSp>
        <p:nvGrpSpPr>
          <p:cNvPr id="8" name="Group 5"/>
          <p:cNvGrpSpPr>
            <a:grpSpLocks/>
          </p:cNvGrpSpPr>
          <p:nvPr/>
        </p:nvGrpSpPr>
        <p:grpSpPr bwMode="auto">
          <a:xfrm>
            <a:off x="714347" y="2179659"/>
            <a:ext cx="5113337" cy="1800225"/>
            <a:chOff x="521" y="1026"/>
            <a:chExt cx="3221" cy="1134"/>
          </a:xfrm>
        </p:grpSpPr>
        <p:sp>
          <p:nvSpPr>
            <p:cNvPr id="9" name="AutoShape 6"/>
            <p:cNvSpPr>
              <a:spLocks noChangeArrowheads="1"/>
            </p:cNvSpPr>
            <p:nvPr/>
          </p:nvSpPr>
          <p:spPr bwMode="auto">
            <a:xfrm>
              <a:off x="521" y="1026"/>
              <a:ext cx="3221" cy="1134"/>
            </a:xfrm>
            <a:prstGeom prst="roundRect">
              <a:avLst>
                <a:gd name="adj" fmla="val 16667"/>
              </a:avLst>
            </a:prstGeom>
            <a:noFill/>
            <a:ln w="9525" algn="ctr">
              <a:solidFill>
                <a:schemeClr val="tx1"/>
              </a:solidFill>
              <a:round/>
              <a:headEnd/>
              <a:tailEnd/>
            </a:ln>
            <a:effectLst/>
          </p:spPr>
          <p:txBody>
            <a:bodyPr wrap="none" anchor="ctr"/>
            <a:lstStyle/>
            <a:p>
              <a:endParaRPr lang="zh-CN" altLang="en-US" b="1">
                <a:effectLst>
                  <a:outerShdw blurRad="38100" dist="38100" dir="2700000" algn="tl">
                    <a:srgbClr val="000000">
                      <a:alpha val="43137"/>
                    </a:srgbClr>
                  </a:outerShdw>
                </a:effectLst>
              </a:endParaRPr>
            </a:p>
          </p:txBody>
        </p:sp>
        <p:sp>
          <p:nvSpPr>
            <p:cNvPr id="10" name="AutoShape 7"/>
            <p:cNvSpPr>
              <a:spLocks noChangeArrowheads="1"/>
            </p:cNvSpPr>
            <p:nvPr/>
          </p:nvSpPr>
          <p:spPr bwMode="auto">
            <a:xfrm>
              <a:off x="2880" y="1071"/>
              <a:ext cx="635" cy="771"/>
            </a:xfrm>
            <a:prstGeom prst="flowChartMagneticDisk">
              <a:avLst/>
            </a:prstGeom>
            <a:gradFill rotWithShape="0">
              <a:gsLst>
                <a:gs pos="0">
                  <a:schemeClr val="tx2"/>
                </a:gs>
                <a:gs pos="50000">
                  <a:srgbClr val="0066FF"/>
                </a:gs>
                <a:gs pos="100000">
                  <a:schemeClr val="tx2"/>
                </a:gs>
              </a:gsLst>
              <a:lin ang="0" scaled="1"/>
            </a:gradFill>
            <a:ln w="19050" cap="rnd">
              <a:solidFill>
                <a:srgbClr val="33CCCC"/>
              </a:solidFill>
              <a:round/>
              <a:headEnd/>
              <a:tailEnd/>
            </a:ln>
            <a:effectLst>
              <a:outerShdw dist="71842" dir="2700000" algn="ctr" rotWithShape="0">
                <a:schemeClr val="bg2">
                  <a:alpha val="50000"/>
                </a:schemeClr>
              </a:outerShdw>
            </a:effectLst>
          </p:spPr>
          <p:txBody>
            <a:bodyPr/>
            <a:lstStyle/>
            <a:p>
              <a:pPr algn="ctr" eaLnBrk="0" hangingPunct="0"/>
              <a:r>
                <a:rPr lang="zh-CN" altLang="en-US" sz="2000" b="1">
                  <a:solidFill>
                    <a:schemeClr val="bg1"/>
                  </a:solidFill>
                  <a:effectLst>
                    <a:outerShdw blurRad="38100" dist="38100" dir="2700000" algn="tl">
                      <a:srgbClr val="000000">
                        <a:alpha val="43137"/>
                      </a:srgbClr>
                    </a:outerShdw>
                  </a:effectLst>
                  <a:latin typeface="黑体" pitchFamily="2" charset="-122"/>
                  <a:ea typeface="黑体" pitchFamily="2" charset="-122"/>
                </a:rPr>
                <a:t>数据库</a:t>
              </a:r>
            </a:p>
          </p:txBody>
        </p:sp>
        <p:sp>
          <p:nvSpPr>
            <p:cNvPr id="11" name="AutoShape 8"/>
            <p:cNvSpPr>
              <a:spLocks noChangeArrowheads="1"/>
            </p:cNvSpPr>
            <p:nvPr/>
          </p:nvSpPr>
          <p:spPr bwMode="auto">
            <a:xfrm>
              <a:off x="584" y="1141"/>
              <a:ext cx="1689" cy="639"/>
            </a:xfrm>
            <a:prstGeom prst="roundRect">
              <a:avLst>
                <a:gd name="adj" fmla="val 16667"/>
              </a:avLst>
            </a:prstGeom>
            <a:gradFill rotWithShape="1">
              <a:gsLst>
                <a:gs pos="0">
                  <a:srgbClr val="FFFF99"/>
                </a:gs>
                <a:gs pos="100000">
                  <a:srgbClr val="FFFF99">
                    <a:gamma/>
                    <a:tint val="0"/>
                    <a:invGamma/>
                  </a:srgbClr>
                </a:gs>
              </a:gsLst>
              <a:lin ang="5400000" scaled="1"/>
            </a:gradFill>
            <a:ln w="9525" algn="ctr">
              <a:solidFill>
                <a:srgbClr val="FF9900"/>
              </a:solidFill>
              <a:round/>
              <a:headEnd/>
              <a:tailEnd/>
            </a:ln>
            <a:effectLst>
              <a:outerShdw dist="53882" dir="2700000" algn="ctr" rotWithShape="0">
                <a:schemeClr val="bg2">
                  <a:alpha val="50000"/>
                </a:schemeClr>
              </a:outerShdw>
            </a:effectLst>
          </p:spPr>
          <p:txBody>
            <a:bodyPr anchorCtr="1">
              <a:spAutoFit/>
            </a:bodyPr>
            <a:lstStyle/>
            <a:p>
              <a:pPr algn="ctr"/>
              <a:r>
                <a:rPr lang="zh-CN" altLang="en-US" b="1">
                  <a:effectLst>
                    <a:outerShdw blurRad="38100" dist="38100" dir="2700000" algn="tl">
                      <a:srgbClr val="000000">
                        <a:alpha val="43137"/>
                      </a:srgbClr>
                    </a:outerShdw>
                  </a:effectLst>
                  <a:ea typeface="黑体" pitchFamily="2" charset="-122"/>
                </a:rPr>
                <a:t>用户界面</a:t>
              </a:r>
            </a:p>
            <a:p>
              <a:pPr algn="ctr"/>
              <a:r>
                <a:rPr lang="zh-CN" altLang="en-US" b="1">
                  <a:effectLst>
                    <a:outerShdw blurRad="38100" dist="38100" dir="2700000" algn="tl">
                      <a:srgbClr val="000000">
                        <a:alpha val="43137"/>
                      </a:srgbClr>
                    </a:outerShdw>
                  </a:effectLst>
                  <a:ea typeface="黑体" pitchFamily="2" charset="-122"/>
                </a:rPr>
                <a:t>业务逻辑</a:t>
              </a:r>
            </a:p>
            <a:p>
              <a:pPr algn="ctr"/>
              <a:r>
                <a:rPr lang="zh-CN" altLang="en-US" b="1">
                  <a:effectLst>
                    <a:outerShdw blurRad="38100" dist="38100" dir="2700000" algn="tl">
                      <a:srgbClr val="000000">
                        <a:alpha val="43137"/>
                      </a:srgbClr>
                    </a:outerShdw>
                  </a:effectLst>
                  <a:ea typeface="黑体" pitchFamily="2" charset="-122"/>
                </a:rPr>
                <a:t>数据访问</a:t>
              </a:r>
            </a:p>
          </p:txBody>
        </p:sp>
        <p:sp>
          <p:nvSpPr>
            <p:cNvPr id="12" name="AutoShape 9"/>
            <p:cNvSpPr>
              <a:spLocks noChangeArrowheads="1"/>
            </p:cNvSpPr>
            <p:nvPr/>
          </p:nvSpPr>
          <p:spPr bwMode="auto">
            <a:xfrm>
              <a:off x="2245" y="1434"/>
              <a:ext cx="635" cy="136"/>
            </a:xfrm>
            <a:prstGeom prst="leftRightArrow">
              <a:avLst>
                <a:gd name="adj1" fmla="val 50000"/>
                <a:gd name="adj2" fmla="val 93382"/>
              </a:avLst>
            </a:prstGeom>
            <a:gradFill rotWithShape="1">
              <a:gsLst>
                <a:gs pos="0">
                  <a:srgbClr val="CC99FF"/>
                </a:gs>
                <a:gs pos="100000">
                  <a:srgbClr val="CC99FF">
                    <a:gamma/>
                    <a:tint val="0"/>
                    <a:invGamma/>
                  </a:srgbClr>
                </a:gs>
              </a:gsLst>
              <a:lin ang="5400000" scaled="1"/>
            </a:gradFill>
            <a:ln w="9525" algn="ctr">
              <a:solidFill>
                <a:srgbClr val="800080"/>
              </a:solidFill>
              <a:miter lim="800000"/>
              <a:headEnd/>
              <a:tailEnd/>
            </a:ln>
            <a:effectLst>
              <a:outerShdw dist="53882" dir="2700000" algn="ctr" rotWithShape="0">
                <a:schemeClr val="bg2">
                  <a:alpha val="50000"/>
                </a:schemeClr>
              </a:outerShdw>
            </a:effectLst>
          </p:spPr>
          <p:txBody>
            <a:bodyPr anchor="ctr"/>
            <a:lstStyle/>
            <a:p>
              <a:endParaRPr lang="zh-CN" altLang="en-US" b="1">
                <a:effectLst>
                  <a:outerShdw blurRad="38100" dist="38100" dir="2700000" algn="tl">
                    <a:srgbClr val="000000">
                      <a:alpha val="43137"/>
                    </a:srgbClr>
                  </a:outerShdw>
                </a:effectLst>
              </a:endParaRPr>
            </a:p>
          </p:txBody>
        </p:sp>
        <p:sp>
          <p:nvSpPr>
            <p:cNvPr id="13" name="Rectangle 10"/>
            <p:cNvSpPr>
              <a:spLocks noChangeArrowheads="1"/>
            </p:cNvSpPr>
            <p:nvPr/>
          </p:nvSpPr>
          <p:spPr bwMode="auto">
            <a:xfrm>
              <a:off x="1383" y="1888"/>
              <a:ext cx="1542" cy="181"/>
            </a:xfrm>
            <a:prstGeom prst="rect">
              <a:avLst/>
            </a:prstGeom>
            <a:noFill/>
            <a:ln w="3175" algn="ctr">
              <a:noFill/>
              <a:miter lim="800000"/>
              <a:headEnd/>
              <a:tailEnd/>
            </a:ln>
            <a:effectLst/>
          </p:spPr>
          <p:txBody>
            <a:bodyPr wrap="none" anchor="ctr"/>
            <a:lstStyle/>
            <a:p>
              <a:pPr algn="ctr"/>
              <a:r>
                <a:rPr lang="zh-CN" altLang="en-US" b="1">
                  <a:effectLst>
                    <a:outerShdw blurRad="38100" dist="38100" dir="2700000" algn="tl">
                      <a:srgbClr val="000000">
                        <a:alpha val="43137"/>
                      </a:srgbClr>
                    </a:outerShdw>
                  </a:effectLst>
                  <a:ea typeface="黑体" pitchFamily="2" charset="-122"/>
                </a:rPr>
                <a:t>两层结构软件模型</a:t>
              </a:r>
            </a:p>
          </p:txBody>
        </p:sp>
      </p:grpSp>
      <p:grpSp>
        <p:nvGrpSpPr>
          <p:cNvPr id="14" name="Group 11"/>
          <p:cNvGrpSpPr>
            <a:grpSpLocks/>
          </p:cNvGrpSpPr>
          <p:nvPr/>
        </p:nvGrpSpPr>
        <p:grpSpPr bwMode="auto">
          <a:xfrm>
            <a:off x="642909" y="4556147"/>
            <a:ext cx="6192838" cy="2016125"/>
            <a:chOff x="476" y="2523"/>
            <a:chExt cx="3901" cy="1270"/>
          </a:xfrm>
        </p:grpSpPr>
        <p:sp>
          <p:nvSpPr>
            <p:cNvPr id="15" name="AutoShape 12"/>
            <p:cNvSpPr>
              <a:spLocks noChangeArrowheads="1"/>
            </p:cNvSpPr>
            <p:nvPr/>
          </p:nvSpPr>
          <p:spPr bwMode="auto">
            <a:xfrm>
              <a:off x="476" y="2523"/>
              <a:ext cx="3901" cy="1270"/>
            </a:xfrm>
            <a:prstGeom prst="roundRect">
              <a:avLst>
                <a:gd name="adj" fmla="val 16667"/>
              </a:avLst>
            </a:prstGeom>
            <a:noFill/>
            <a:ln w="9525" algn="ctr">
              <a:solidFill>
                <a:schemeClr val="tx1"/>
              </a:solidFill>
              <a:round/>
              <a:headEnd/>
              <a:tailEnd/>
            </a:ln>
            <a:effectLst/>
          </p:spPr>
          <p:txBody>
            <a:bodyPr wrap="none" anchor="ctr"/>
            <a:lstStyle/>
            <a:p>
              <a:endParaRPr lang="zh-CN" altLang="en-US" b="1">
                <a:effectLst>
                  <a:outerShdw blurRad="38100" dist="38100" dir="2700000" algn="tl">
                    <a:srgbClr val="000000">
                      <a:alpha val="43137"/>
                    </a:srgbClr>
                  </a:outerShdw>
                </a:effectLst>
              </a:endParaRPr>
            </a:p>
          </p:txBody>
        </p:sp>
        <p:sp>
          <p:nvSpPr>
            <p:cNvPr id="16" name="AutoShape 13"/>
            <p:cNvSpPr>
              <a:spLocks noChangeArrowheads="1"/>
            </p:cNvSpPr>
            <p:nvPr/>
          </p:nvSpPr>
          <p:spPr bwMode="auto">
            <a:xfrm>
              <a:off x="3788" y="2659"/>
              <a:ext cx="454" cy="726"/>
            </a:xfrm>
            <a:prstGeom prst="flowChartMagneticDisk">
              <a:avLst/>
            </a:prstGeom>
            <a:gradFill rotWithShape="0">
              <a:gsLst>
                <a:gs pos="0">
                  <a:schemeClr val="tx2"/>
                </a:gs>
                <a:gs pos="50000">
                  <a:srgbClr val="0066FF"/>
                </a:gs>
                <a:gs pos="100000">
                  <a:schemeClr val="tx2"/>
                </a:gs>
              </a:gsLst>
              <a:lin ang="0" scaled="1"/>
            </a:gradFill>
            <a:ln w="19050" cap="rnd">
              <a:solidFill>
                <a:srgbClr val="33CCCC"/>
              </a:solidFill>
              <a:round/>
              <a:headEnd/>
              <a:tailEnd/>
            </a:ln>
            <a:effectLst>
              <a:outerShdw dist="71842" dir="2700000" algn="ctr" rotWithShape="0">
                <a:schemeClr val="bg2">
                  <a:alpha val="50000"/>
                </a:schemeClr>
              </a:outerShdw>
            </a:effectLst>
          </p:spPr>
          <p:txBody>
            <a:bodyPr/>
            <a:lstStyle/>
            <a:p>
              <a:pPr algn="ctr" eaLnBrk="0" hangingPunct="0"/>
              <a:r>
                <a:rPr lang="zh-CN" altLang="en-US" sz="2000" b="1">
                  <a:solidFill>
                    <a:schemeClr val="bg1"/>
                  </a:solidFill>
                  <a:effectLst>
                    <a:outerShdw blurRad="38100" dist="38100" dir="2700000" algn="tl">
                      <a:srgbClr val="000000">
                        <a:alpha val="43137"/>
                      </a:srgbClr>
                    </a:outerShdw>
                  </a:effectLst>
                  <a:latin typeface="黑体" pitchFamily="2" charset="-122"/>
                  <a:ea typeface="黑体" pitchFamily="2" charset="-122"/>
                </a:rPr>
                <a:t>数据库</a:t>
              </a:r>
            </a:p>
          </p:txBody>
        </p:sp>
        <p:sp>
          <p:nvSpPr>
            <p:cNvPr id="17" name="AutoShape 14"/>
            <p:cNvSpPr>
              <a:spLocks noChangeArrowheads="1"/>
            </p:cNvSpPr>
            <p:nvPr/>
          </p:nvSpPr>
          <p:spPr bwMode="auto">
            <a:xfrm>
              <a:off x="2725" y="2820"/>
              <a:ext cx="672" cy="447"/>
            </a:xfrm>
            <a:prstGeom prst="roundRect">
              <a:avLst>
                <a:gd name="adj" fmla="val 16667"/>
              </a:avLst>
            </a:prstGeom>
            <a:gradFill rotWithShape="1">
              <a:gsLst>
                <a:gs pos="0">
                  <a:srgbClr val="FFFF99"/>
                </a:gs>
                <a:gs pos="100000">
                  <a:srgbClr val="FFFF99">
                    <a:gamma/>
                    <a:tint val="0"/>
                    <a:invGamma/>
                  </a:srgbClr>
                </a:gs>
              </a:gsLst>
              <a:lin ang="5400000" scaled="1"/>
            </a:gradFill>
            <a:ln w="9525" algn="ctr">
              <a:solidFill>
                <a:srgbClr val="FF9900"/>
              </a:solidFill>
              <a:round/>
              <a:headEnd/>
              <a:tailEnd/>
            </a:ln>
            <a:effectLst>
              <a:outerShdw dist="53882" dir="2700000" algn="ctr" rotWithShape="0">
                <a:schemeClr val="bg2">
                  <a:alpha val="50000"/>
                </a:schemeClr>
              </a:outerShdw>
            </a:effectLst>
          </p:spPr>
          <p:txBody>
            <a:bodyPr anchorCtr="1">
              <a:spAutoFit/>
            </a:bodyPr>
            <a:lstStyle/>
            <a:p>
              <a:pPr algn="ctr"/>
              <a:r>
                <a:rPr lang="zh-CN" altLang="en-US" b="1">
                  <a:effectLst>
                    <a:outerShdw blurRad="38100" dist="38100" dir="2700000" algn="tl">
                      <a:srgbClr val="000000">
                        <a:alpha val="43137"/>
                      </a:srgbClr>
                    </a:outerShdw>
                  </a:effectLst>
                  <a:ea typeface="黑体" pitchFamily="2" charset="-122"/>
                </a:rPr>
                <a:t>数据</a:t>
              </a:r>
            </a:p>
            <a:p>
              <a:pPr algn="ctr"/>
              <a:r>
                <a:rPr lang="zh-CN" altLang="en-US" b="1">
                  <a:effectLst>
                    <a:outerShdw blurRad="38100" dist="38100" dir="2700000" algn="tl">
                      <a:srgbClr val="000000">
                        <a:alpha val="43137"/>
                      </a:srgbClr>
                    </a:outerShdw>
                  </a:effectLst>
                  <a:ea typeface="黑体" pitchFamily="2" charset="-122"/>
                </a:rPr>
                <a:t>访问</a:t>
              </a:r>
            </a:p>
          </p:txBody>
        </p:sp>
        <p:sp>
          <p:nvSpPr>
            <p:cNvPr id="18" name="AutoShape 15"/>
            <p:cNvSpPr>
              <a:spLocks noChangeArrowheads="1"/>
            </p:cNvSpPr>
            <p:nvPr/>
          </p:nvSpPr>
          <p:spPr bwMode="auto">
            <a:xfrm>
              <a:off x="1637" y="2821"/>
              <a:ext cx="717" cy="447"/>
            </a:xfrm>
            <a:prstGeom prst="roundRect">
              <a:avLst>
                <a:gd name="adj" fmla="val 16667"/>
              </a:avLst>
            </a:prstGeom>
            <a:gradFill rotWithShape="1">
              <a:gsLst>
                <a:gs pos="0">
                  <a:srgbClr val="FFFF99"/>
                </a:gs>
                <a:gs pos="100000">
                  <a:srgbClr val="FFFF99">
                    <a:gamma/>
                    <a:tint val="0"/>
                    <a:invGamma/>
                  </a:srgbClr>
                </a:gs>
              </a:gsLst>
              <a:lin ang="5400000" scaled="1"/>
            </a:gradFill>
            <a:ln w="9525" algn="ctr">
              <a:solidFill>
                <a:srgbClr val="FF9900"/>
              </a:solidFill>
              <a:round/>
              <a:headEnd/>
              <a:tailEnd/>
            </a:ln>
            <a:effectLst>
              <a:outerShdw dist="53882" dir="2700000" algn="ctr" rotWithShape="0">
                <a:schemeClr val="bg2">
                  <a:alpha val="50000"/>
                </a:schemeClr>
              </a:outerShdw>
            </a:effectLst>
          </p:spPr>
          <p:txBody>
            <a:bodyPr anchorCtr="1">
              <a:spAutoFit/>
            </a:bodyPr>
            <a:lstStyle/>
            <a:p>
              <a:pPr algn="ctr"/>
              <a:r>
                <a:rPr lang="zh-CN" altLang="en-US" b="1">
                  <a:effectLst>
                    <a:outerShdw blurRad="38100" dist="38100" dir="2700000" algn="tl">
                      <a:srgbClr val="000000">
                        <a:alpha val="43137"/>
                      </a:srgbClr>
                    </a:outerShdw>
                  </a:effectLst>
                  <a:ea typeface="黑体" pitchFamily="2" charset="-122"/>
                </a:rPr>
                <a:t>业务</a:t>
              </a:r>
            </a:p>
            <a:p>
              <a:pPr algn="ctr"/>
              <a:r>
                <a:rPr lang="zh-CN" altLang="en-US" b="1">
                  <a:effectLst>
                    <a:outerShdw blurRad="38100" dist="38100" dir="2700000" algn="tl">
                      <a:srgbClr val="000000">
                        <a:alpha val="43137"/>
                      </a:srgbClr>
                    </a:outerShdw>
                  </a:effectLst>
                  <a:ea typeface="黑体" pitchFamily="2" charset="-122"/>
                </a:rPr>
                <a:t>逻辑</a:t>
              </a:r>
            </a:p>
          </p:txBody>
        </p:sp>
        <p:sp>
          <p:nvSpPr>
            <p:cNvPr id="19" name="AutoShape 16"/>
            <p:cNvSpPr>
              <a:spLocks noChangeArrowheads="1"/>
            </p:cNvSpPr>
            <p:nvPr/>
          </p:nvSpPr>
          <p:spPr bwMode="auto">
            <a:xfrm>
              <a:off x="548" y="2821"/>
              <a:ext cx="717" cy="447"/>
            </a:xfrm>
            <a:prstGeom prst="roundRect">
              <a:avLst>
                <a:gd name="adj" fmla="val 16667"/>
              </a:avLst>
            </a:prstGeom>
            <a:gradFill rotWithShape="1">
              <a:gsLst>
                <a:gs pos="0">
                  <a:srgbClr val="FFFF99"/>
                </a:gs>
                <a:gs pos="100000">
                  <a:srgbClr val="FFFF99">
                    <a:gamma/>
                    <a:tint val="0"/>
                    <a:invGamma/>
                  </a:srgbClr>
                </a:gs>
              </a:gsLst>
              <a:lin ang="5400000" scaled="1"/>
            </a:gradFill>
            <a:ln w="9525" algn="ctr">
              <a:solidFill>
                <a:srgbClr val="FF9900"/>
              </a:solidFill>
              <a:round/>
              <a:headEnd/>
              <a:tailEnd/>
            </a:ln>
            <a:effectLst>
              <a:outerShdw dist="53882" dir="2700000" algn="ctr" rotWithShape="0">
                <a:schemeClr val="bg2">
                  <a:alpha val="50000"/>
                </a:schemeClr>
              </a:outerShdw>
            </a:effectLst>
          </p:spPr>
          <p:txBody>
            <a:bodyPr anchorCtr="1">
              <a:spAutoFit/>
            </a:bodyPr>
            <a:lstStyle/>
            <a:p>
              <a:pPr algn="ctr"/>
              <a:r>
                <a:rPr lang="zh-CN" altLang="en-US" b="1">
                  <a:effectLst>
                    <a:outerShdw blurRad="38100" dist="38100" dir="2700000" algn="tl">
                      <a:srgbClr val="000000">
                        <a:alpha val="43137"/>
                      </a:srgbClr>
                    </a:outerShdw>
                  </a:effectLst>
                  <a:ea typeface="黑体" pitchFamily="2" charset="-122"/>
                </a:rPr>
                <a:t>用户</a:t>
              </a:r>
            </a:p>
            <a:p>
              <a:pPr algn="ctr"/>
              <a:r>
                <a:rPr lang="zh-CN" altLang="en-US" b="1">
                  <a:effectLst>
                    <a:outerShdw blurRad="38100" dist="38100" dir="2700000" algn="tl">
                      <a:srgbClr val="000000">
                        <a:alpha val="43137"/>
                      </a:srgbClr>
                    </a:outerShdw>
                  </a:effectLst>
                  <a:ea typeface="黑体" pitchFamily="2" charset="-122"/>
                </a:rPr>
                <a:t>界面</a:t>
              </a:r>
            </a:p>
          </p:txBody>
        </p:sp>
        <p:sp>
          <p:nvSpPr>
            <p:cNvPr id="20" name="AutoShape 17"/>
            <p:cNvSpPr>
              <a:spLocks noChangeArrowheads="1"/>
            </p:cNvSpPr>
            <p:nvPr/>
          </p:nvSpPr>
          <p:spPr bwMode="auto">
            <a:xfrm>
              <a:off x="1247" y="2931"/>
              <a:ext cx="408" cy="181"/>
            </a:xfrm>
            <a:prstGeom prst="leftRightArrow">
              <a:avLst>
                <a:gd name="adj1" fmla="val 50000"/>
                <a:gd name="adj2" fmla="val 45083"/>
              </a:avLst>
            </a:prstGeom>
            <a:gradFill rotWithShape="1">
              <a:gsLst>
                <a:gs pos="0">
                  <a:srgbClr val="CC99FF"/>
                </a:gs>
                <a:gs pos="100000">
                  <a:srgbClr val="CC99FF">
                    <a:gamma/>
                    <a:tint val="0"/>
                    <a:invGamma/>
                  </a:srgbClr>
                </a:gs>
              </a:gsLst>
              <a:lin ang="5400000" scaled="1"/>
            </a:gradFill>
            <a:ln w="9525" algn="ctr">
              <a:solidFill>
                <a:srgbClr val="800080"/>
              </a:solidFill>
              <a:miter lim="800000"/>
              <a:headEnd/>
              <a:tailEnd/>
            </a:ln>
            <a:effectLst>
              <a:outerShdw dist="53882" dir="2700000" algn="ctr" rotWithShape="0">
                <a:schemeClr val="bg2">
                  <a:alpha val="50000"/>
                </a:schemeClr>
              </a:outerShdw>
            </a:effectLst>
          </p:spPr>
          <p:txBody>
            <a:bodyPr anchor="ctr"/>
            <a:lstStyle/>
            <a:p>
              <a:endParaRPr lang="zh-CN" altLang="en-US" b="1">
                <a:effectLst>
                  <a:outerShdw blurRad="38100" dist="38100" dir="2700000" algn="tl">
                    <a:srgbClr val="000000">
                      <a:alpha val="43137"/>
                    </a:srgbClr>
                  </a:outerShdw>
                </a:effectLst>
              </a:endParaRPr>
            </a:p>
          </p:txBody>
        </p:sp>
        <p:sp>
          <p:nvSpPr>
            <p:cNvPr id="21" name="AutoShape 18"/>
            <p:cNvSpPr>
              <a:spLocks noChangeArrowheads="1"/>
            </p:cNvSpPr>
            <p:nvPr/>
          </p:nvSpPr>
          <p:spPr bwMode="auto">
            <a:xfrm>
              <a:off x="3379" y="2931"/>
              <a:ext cx="408" cy="181"/>
            </a:xfrm>
            <a:prstGeom prst="leftRightArrow">
              <a:avLst>
                <a:gd name="adj1" fmla="val 50000"/>
                <a:gd name="adj2" fmla="val 45083"/>
              </a:avLst>
            </a:prstGeom>
            <a:gradFill rotWithShape="1">
              <a:gsLst>
                <a:gs pos="0">
                  <a:srgbClr val="CC99FF"/>
                </a:gs>
                <a:gs pos="100000">
                  <a:srgbClr val="CC99FF">
                    <a:gamma/>
                    <a:tint val="0"/>
                    <a:invGamma/>
                  </a:srgbClr>
                </a:gs>
              </a:gsLst>
              <a:lin ang="5400000" scaled="1"/>
            </a:gradFill>
            <a:ln w="9525" algn="ctr">
              <a:solidFill>
                <a:srgbClr val="800080"/>
              </a:solidFill>
              <a:miter lim="800000"/>
              <a:headEnd/>
              <a:tailEnd/>
            </a:ln>
            <a:effectLst>
              <a:outerShdw dist="53882" dir="2700000" algn="ctr" rotWithShape="0">
                <a:schemeClr val="bg2">
                  <a:alpha val="50000"/>
                </a:schemeClr>
              </a:outerShdw>
            </a:effectLst>
          </p:spPr>
          <p:txBody>
            <a:bodyPr anchor="ctr"/>
            <a:lstStyle/>
            <a:p>
              <a:endParaRPr lang="zh-CN" altLang="en-US" b="1">
                <a:effectLst>
                  <a:outerShdw blurRad="38100" dist="38100" dir="2700000" algn="tl">
                    <a:srgbClr val="000000">
                      <a:alpha val="43137"/>
                    </a:srgbClr>
                  </a:outerShdw>
                </a:effectLst>
              </a:endParaRPr>
            </a:p>
          </p:txBody>
        </p:sp>
        <p:sp>
          <p:nvSpPr>
            <p:cNvPr id="22" name="AutoShape 19"/>
            <p:cNvSpPr>
              <a:spLocks noChangeArrowheads="1"/>
            </p:cNvSpPr>
            <p:nvPr/>
          </p:nvSpPr>
          <p:spPr bwMode="auto">
            <a:xfrm>
              <a:off x="2336" y="2931"/>
              <a:ext cx="408" cy="181"/>
            </a:xfrm>
            <a:prstGeom prst="leftRightArrow">
              <a:avLst>
                <a:gd name="adj1" fmla="val 50000"/>
                <a:gd name="adj2" fmla="val 45083"/>
              </a:avLst>
            </a:prstGeom>
            <a:gradFill rotWithShape="1">
              <a:gsLst>
                <a:gs pos="0">
                  <a:srgbClr val="CC99FF"/>
                </a:gs>
                <a:gs pos="100000">
                  <a:srgbClr val="CC99FF">
                    <a:gamma/>
                    <a:tint val="0"/>
                    <a:invGamma/>
                  </a:srgbClr>
                </a:gs>
              </a:gsLst>
              <a:lin ang="5400000" scaled="1"/>
            </a:gradFill>
            <a:ln w="9525" algn="ctr">
              <a:solidFill>
                <a:srgbClr val="800080"/>
              </a:solidFill>
              <a:miter lim="800000"/>
              <a:headEnd/>
              <a:tailEnd/>
            </a:ln>
            <a:effectLst>
              <a:outerShdw dist="53882" dir="2700000" algn="ctr" rotWithShape="0">
                <a:schemeClr val="bg2">
                  <a:alpha val="50000"/>
                </a:schemeClr>
              </a:outerShdw>
            </a:effectLst>
          </p:spPr>
          <p:txBody>
            <a:bodyPr anchor="ctr"/>
            <a:lstStyle/>
            <a:p>
              <a:endParaRPr lang="zh-CN" altLang="en-US" b="1">
                <a:effectLst>
                  <a:outerShdw blurRad="38100" dist="38100" dir="2700000" algn="tl">
                    <a:srgbClr val="000000">
                      <a:alpha val="43137"/>
                    </a:srgbClr>
                  </a:outerShdw>
                </a:effectLst>
              </a:endParaRPr>
            </a:p>
          </p:txBody>
        </p:sp>
        <p:sp>
          <p:nvSpPr>
            <p:cNvPr id="23" name="Rectangle 20"/>
            <p:cNvSpPr>
              <a:spLocks noChangeArrowheads="1"/>
            </p:cNvSpPr>
            <p:nvPr/>
          </p:nvSpPr>
          <p:spPr bwMode="auto">
            <a:xfrm>
              <a:off x="1520" y="3475"/>
              <a:ext cx="1769" cy="226"/>
            </a:xfrm>
            <a:prstGeom prst="rect">
              <a:avLst/>
            </a:prstGeom>
            <a:noFill/>
            <a:ln w="9525" algn="ctr">
              <a:noFill/>
              <a:miter lim="800000"/>
              <a:headEnd/>
              <a:tailEnd/>
            </a:ln>
            <a:effectLst/>
          </p:spPr>
          <p:txBody>
            <a:bodyPr wrap="none" anchor="ctr"/>
            <a:lstStyle/>
            <a:p>
              <a:pPr algn="ctr"/>
              <a:r>
                <a:rPr lang="zh-CN" altLang="en-US" b="1">
                  <a:effectLst>
                    <a:outerShdw blurRad="38100" dist="38100" dir="2700000" algn="tl">
                      <a:srgbClr val="000000">
                        <a:alpha val="43137"/>
                      </a:srgbClr>
                    </a:outerShdw>
                  </a:effectLst>
                  <a:ea typeface="黑体" pitchFamily="2" charset="-122"/>
                </a:rPr>
                <a:t>三层结构软件模型</a:t>
              </a:r>
            </a:p>
          </p:txBody>
        </p:sp>
      </p:grpSp>
      <p:sp>
        <p:nvSpPr>
          <p:cNvPr id="24" name="AutoShape 21"/>
          <p:cNvSpPr>
            <a:spLocks noChangeArrowheads="1"/>
          </p:cNvSpPr>
          <p:nvPr/>
        </p:nvSpPr>
        <p:spPr bwMode="auto">
          <a:xfrm>
            <a:off x="6546822" y="1963759"/>
            <a:ext cx="1728787" cy="1634490"/>
          </a:xfrm>
          <a:prstGeom prst="wedgeRoundRectCallout">
            <a:avLst>
              <a:gd name="adj1" fmla="val -92514"/>
              <a:gd name="adj2" fmla="val 47792"/>
              <a:gd name="adj3" fmla="val 16667"/>
            </a:avLst>
          </a:prstGeom>
          <a:gradFill rotWithShape="1">
            <a:gsLst>
              <a:gs pos="0">
                <a:srgbClr val="FFFF99"/>
              </a:gs>
              <a:gs pos="100000">
                <a:srgbClr val="FFFF99">
                  <a:gamma/>
                  <a:tint val="0"/>
                  <a:invGamma/>
                </a:srgbClr>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p>
            <a:pPr algn="ctr"/>
            <a:r>
              <a:rPr lang="zh-CN" altLang="en-US" b="1">
                <a:effectLst>
                  <a:outerShdw blurRad="38100" dist="38100" dir="2700000" algn="tl">
                    <a:srgbClr val="000000">
                      <a:alpha val="43137"/>
                    </a:srgbClr>
                  </a:outerShdw>
                </a:effectLst>
                <a:ea typeface="黑体" pitchFamily="2" charset="-122"/>
              </a:rPr>
              <a:t>当数据库或</a:t>
            </a:r>
          </a:p>
          <a:p>
            <a:pPr algn="ctr"/>
            <a:r>
              <a:rPr lang="zh-CN" altLang="en-US" b="1">
                <a:effectLst>
                  <a:outerShdw blurRad="38100" dist="38100" dir="2700000" algn="tl">
                    <a:srgbClr val="000000">
                      <a:alpha val="43137"/>
                    </a:srgbClr>
                  </a:outerShdw>
                </a:effectLst>
                <a:ea typeface="黑体" pitchFamily="2" charset="-122"/>
              </a:rPr>
              <a:t>用户界面发</a:t>
            </a:r>
          </a:p>
          <a:p>
            <a:pPr algn="ctr"/>
            <a:r>
              <a:rPr lang="zh-CN" altLang="en-US" b="1">
                <a:effectLst>
                  <a:outerShdw blurRad="38100" dist="38100" dir="2700000" algn="tl">
                    <a:srgbClr val="000000">
                      <a:alpha val="43137"/>
                    </a:srgbClr>
                  </a:outerShdw>
                </a:effectLst>
                <a:ea typeface="黑体" pitchFamily="2" charset="-122"/>
              </a:rPr>
              <a:t>生改变时需</a:t>
            </a:r>
          </a:p>
          <a:p>
            <a:pPr algn="ctr"/>
            <a:r>
              <a:rPr lang="zh-CN" altLang="en-US" b="1">
                <a:effectLst>
                  <a:outerShdw blurRad="38100" dist="38100" dir="2700000" algn="tl">
                    <a:srgbClr val="000000">
                      <a:alpha val="43137"/>
                    </a:srgbClr>
                  </a:outerShdw>
                </a:effectLst>
                <a:ea typeface="黑体" pitchFamily="2" charset="-122"/>
              </a:rPr>
              <a:t>要重新开发</a:t>
            </a:r>
          </a:p>
          <a:p>
            <a:pPr algn="ctr"/>
            <a:r>
              <a:rPr lang="zh-CN" altLang="en-US" b="1">
                <a:effectLst>
                  <a:outerShdw blurRad="38100" dist="38100" dir="2700000" algn="tl">
                    <a:srgbClr val="000000">
                      <a:alpha val="43137"/>
                    </a:srgbClr>
                  </a:outerShdw>
                </a:effectLst>
                <a:ea typeface="黑体" pitchFamily="2" charset="-122"/>
              </a:rPr>
              <a:t>整个系统</a:t>
            </a:r>
          </a:p>
        </p:txBody>
      </p:sp>
      <p:sp>
        <p:nvSpPr>
          <p:cNvPr id="25" name="AutoShape 22"/>
          <p:cNvSpPr>
            <a:spLocks noChangeArrowheads="1"/>
          </p:cNvSpPr>
          <p:nvPr/>
        </p:nvSpPr>
        <p:spPr bwMode="auto">
          <a:xfrm>
            <a:off x="7123084" y="4051322"/>
            <a:ext cx="1836738" cy="1923990"/>
          </a:xfrm>
          <a:prstGeom prst="wedgeRoundRectCallout">
            <a:avLst>
              <a:gd name="adj1" fmla="val -65556"/>
              <a:gd name="adj2" fmla="val 56778"/>
              <a:gd name="adj3" fmla="val 16667"/>
            </a:avLst>
          </a:prstGeom>
          <a:gradFill rotWithShape="1">
            <a:gsLst>
              <a:gs pos="0">
                <a:srgbClr val="FFFF99"/>
              </a:gs>
              <a:gs pos="100000">
                <a:srgbClr val="FFFF99">
                  <a:gamma/>
                  <a:tint val="0"/>
                  <a:invGamma/>
                </a:srgbClr>
              </a:gs>
            </a:gsLst>
            <a:lin ang="5400000" scaled="1"/>
          </a:gradFill>
          <a:ln w="9525" algn="ctr">
            <a:solidFill>
              <a:srgbClr val="FF9900"/>
            </a:solidFill>
            <a:miter lim="800000"/>
            <a:headEnd/>
            <a:tailEnd/>
          </a:ln>
          <a:effectLst>
            <a:outerShdw dist="53882" dir="2700000" algn="ctr" rotWithShape="0">
              <a:schemeClr val="bg2">
                <a:alpha val="50000"/>
              </a:schemeClr>
            </a:outerShdw>
          </a:effectLst>
        </p:spPr>
        <p:txBody>
          <a:bodyPr anchorCtr="1">
            <a:spAutoFit/>
          </a:bodyPr>
          <a:lstStyle/>
          <a:p>
            <a:pPr algn="ctr"/>
            <a:r>
              <a:rPr lang="zh-CN" altLang="en-US" b="1">
                <a:effectLst>
                  <a:outerShdw blurRad="38100" dist="38100" dir="2700000" algn="tl">
                    <a:srgbClr val="000000">
                      <a:alpha val="43137"/>
                    </a:srgbClr>
                  </a:outerShdw>
                </a:effectLst>
                <a:ea typeface="黑体" pitchFamily="2" charset="-122"/>
              </a:rPr>
              <a:t>当数据库或</a:t>
            </a:r>
          </a:p>
          <a:p>
            <a:pPr algn="ctr"/>
            <a:r>
              <a:rPr lang="zh-CN" altLang="en-US" b="1">
                <a:effectLst>
                  <a:outerShdw blurRad="38100" dist="38100" dir="2700000" algn="tl">
                    <a:srgbClr val="000000">
                      <a:alpha val="43137"/>
                    </a:srgbClr>
                  </a:outerShdw>
                </a:effectLst>
                <a:ea typeface="黑体" pitchFamily="2" charset="-122"/>
              </a:rPr>
              <a:t>用户界面发</a:t>
            </a:r>
          </a:p>
          <a:p>
            <a:pPr algn="ctr"/>
            <a:r>
              <a:rPr lang="zh-CN" altLang="en-US" b="1">
                <a:effectLst>
                  <a:outerShdw blurRad="38100" dist="38100" dir="2700000" algn="tl">
                    <a:srgbClr val="000000">
                      <a:alpha val="43137"/>
                    </a:srgbClr>
                  </a:outerShdw>
                </a:effectLst>
                <a:ea typeface="黑体" pitchFamily="2" charset="-122"/>
              </a:rPr>
              <a:t>生改变时不</a:t>
            </a:r>
          </a:p>
          <a:p>
            <a:pPr algn="ctr"/>
            <a:r>
              <a:rPr lang="zh-CN" altLang="en-US" b="1">
                <a:effectLst>
                  <a:outerShdw blurRad="38100" dist="38100" dir="2700000" algn="tl">
                    <a:srgbClr val="000000">
                      <a:alpha val="43137"/>
                    </a:srgbClr>
                  </a:outerShdw>
                </a:effectLst>
                <a:ea typeface="黑体" pitchFamily="2" charset="-122"/>
              </a:rPr>
              <a:t>需要重新开</a:t>
            </a:r>
          </a:p>
          <a:p>
            <a:pPr algn="ctr"/>
            <a:r>
              <a:rPr lang="zh-CN" altLang="en-US" b="1">
                <a:effectLst>
                  <a:outerShdw blurRad="38100" dist="38100" dir="2700000" algn="tl">
                    <a:srgbClr val="000000">
                      <a:alpha val="43137"/>
                    </a:srgbClr>
                  </a:outerShdw>
                </a:effectLst>
                <a:ea typeface="黑体" pitchFamily="2" charset="-122"/>
              </a:rPr>
              <a:t>发，只做简</a:t>
            </a:r>
          </a:p>
          <a:p>
            <a:pPr algn="ctr"/>
            <a:r>
              <a:rPr lang="zh-CN" altLang="en-US" b="1">
                <a:effectLst>
                  <a:outerShdw blurRad="38100" dist="38100" dir="2700000" algn="tl">
                    <a:srgbClr val="000000">
                      <a:alpha val="43137"/>
                    </a:srgbClr>
                  </a:outerShdw>
                </a:effectLst>
                <a:ea typeface="黑体" pitchFamily="2" charset="-122"/>
              </a:rPr>
              <a:t>单调整即可</a:t>
            </a:r>
          </a:p>
        </p:txBody>
      </p:sp>
      <p:sp>
        <p:nvSpPr>
          <p:cNvPr id="26" name="TextBox 25"/>
          <p:cNvSpPr txBox="1"/>
          <p:nvPr/>
        </p:nvSpPr>
        <p:spPr bwMode="auto">
          <a:xfrm>
            <a:off x="2627784" y="44624"/>
            <a:ext cx="6291874" cy="584775"/>
          </a:xfrm>
          <a:prstGeom prst="rect">
            <a:avLst/>
          </a:prstGeom>
          <a:noFill/>
          <a:ln w="9525" cap="flat" cmpd="sng">
            <a:noFill/>
            <a:prstDash val="solid"/>
            <a:miter lim="800000"/>
            <a:headEnd/>
            <a:tailEnd/>
          </a:ln>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solidFill>
                  <a:srgbClr val="002060"/>
                </a:solidFill>
              </a:rPr>
              <a:t>2</a:t>
            </a:r>
            <a:r>
              <a:rPr lang="zh-CN" altLang="en-US" dirty="0" smtClean="0">
                <a:solidFill>
                  <a:srgbClr val="002060"/>
                </a:solidFill>
              </a:rPr>
              <a:t>、系统架构层次</a:t>
            </a:r>
            <a:endParaRPr lang="zh-CN" altLang="en-US" dirty="0">
              <a:solidFill>
                <a:srgbClr val="002060"/>
              </a:solidFill>
            </a:endParaRPr>
          </a:p>
        </p:txBody>
      </p:sp>
      <p:sp>
        <p:nvSpPr>
          <p:cNvPr id="27" name="Text Box 3"/>
          <p:cNvSpPr txBox="1">
            <a:spLocks noChangeArrowheads="1"/>
          </p:cNvSpPr>
          <p:nvPr/>
        </p:nvSpPr>
        <p:spPr bwMode="auto">
          <a:xfrm>
            <a:off x="2627784" y="836712"/>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）两与三层架构比较</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696247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checkerboard(across)">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par>
                          <p:cTn id="22" fill="hold">
                            <p:stCondLst>
                              <p:cond delay="500"/>
                            </p:stCondLst>
                            <p:childTnLst>
                              <p:par>
                                <p:cTn id="23" presetID="5" presetClass="entr" presetSubtype="1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checkerboard(across)">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24" grpId="0" animBg="1"/>
      <p:bldP spid="25"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utoShape 3"/>
          <p:cNvSpPr>
            <a:spLocks noChangeArrowheads="1"/>
          </p:cNvSpPr>
          <p:nvPr/>
        </p:nvSpPr>
        <p:spPr bwMode="gray">
          <a:xfrm>
            <a:off x="1797021" y="2219313"/>
            <a:ext cx="4537075" cy="865187"/>
          </a:xfrm>
          <a:prstGeom prst="roundRect">
            <a:avLst>
              <a:gd name="adj" fmla="val 16667"/>
            </a:avLst>
          </a:prstGeom>
          <a:gradFill rotWithShape="1">
            <a:gsLst>
              <a:gs pos="0">
                <a:srgbClr val="CC99FF"/>
              </a:gs>
              <a:gs pos="100000">
                <a:srgbClr val="CC99FF">
                  <a:gamma/>
                  <a:tint val="0"/>
                  <a:invGamma/>
                </a:srgbClr>
              </a:gs>
            </a:gsLst>
            <a:lin ang="5400000" scaled="1"/>
          </a:gradFill>
          <a:ln w="9525" algn="ctr">
            <a:solidFill>
              <a:srgbClr val="800080"/>
            </a:solidFill>
            <a:round/>
            <a:headEnd/>
            <a:tailEnd/>
          </a:ln>
          <a:effectLst>
            <a:outerShdw dist="107763" dir="8100000" algn="ctr" rotWithShape="0">
              <a:schemeClr val="bg2">
                <a:alpha val="50000"/>
              </a:schemeClr>
            </a:outerShdw>
          </a:effectLst>
        </p:spPr>
        <p:txBody>
          <a:bodyPr wrap="none" anchor="ctr"/>
          <a:lstStyle/>
          <a:p>
            <a:pPr algn="ctr" eaLnBrk="0" hangingPunct="0"/>
            <a:r>
              <a:rPr lang="zh-CN" altLang="en-US" b="1">
                <a:effectLst>
                  <a:outerShdw blurRad="38100" dist="38100" dir="2700000" algn="tl">
                    <a:srgbClr val="000000">
                      <a:alpha val="43137"/>
                    </a:srgbClr>
                  </a:outerShdw>
                </a:effectLst>
                <a:ea typeface="黑体" pitchFamily="2" charset="-122"/>
              </a:rPr>
              <a:t>表示层  </a:t>
            </a:r>
          </a:p>
        </p:txBody>
      </p:sp>
      <p:sp>
        <p:nvSpPr>
          <p:cNvPr id="27" name="AutoShape 4"/>
          <p:cNvSpPr>
            <a:spLocks noChangeArrowheads="1"/>
          </p:cNvSpPr>
          <p:nvPr/>
        </p:nvSpPr>
        <p:spPr bwMode="gray">
          <a:xfrm>
            <a:off x="1797021" y="3443275"/>
            <a:ext cx="4537075" cy="865188"/>
          </a:xfrm>
          <a:prstGeom prst="roundRect">
            <a:avLst>
              <a:gd name="adj" fmla="val 16667"/>
            </a:avLst>
          </a:prstGeom>
          <a:gradFill rotWithShape="1">
            <a:gsLst>
              <a:gs pos="0">
                <a:srgbClr val="CC99FF"/>
              </a:gs>
              <a:gs pos="100000">
                <a:srgbClr val="CC99FF">
                  <a:gamma/>
                  <a:tint val="0"/>
                  <a:invGamma/>
                </a:srgbClr>
              </a:gs>
            </a:gsLst>
            <a:lin ang="5400000" scaled="1"/>
          </a:gradFill>
          <a:ln w="9525" algn="ctr">
            <a:solidFill>
              <a:srgbClr val="800080"/>
            </a:solidFill>
            <a:round/>
            <a:headEnd/>
            <a:tailEnd/>
          </a:ln>
          <a:effectLst>
            <a:outerShdw dist="107763" dir="8100000" algn="ctr" rotWithShape="0">
              <a:schemeClr val="bg2">
                <a:alpha val="50000"/>
              </a:schemeClr>
            </a:outerShdw>
          </a:effectLst>
        </p:spPr>
        <p:txBody>
          <a:bodyPr wrap="none" anchor="ctr"/>
          <a:lstStyle/>
          <a:p>
            <a:pPr algn="ctr" eaLnBrk="0" hangingPunct="0"/>
            <a:r>
              <a:rPr lang="zh-CN" altLang="en-US" b="1">
                <a:effectLst>
                  <a:outerShdw blurRad="38100" dist="38100" dir="2700000" algn="tl">
                    <a:srgbClr val="000000">
                      <a:alpha val="43137"/>
                    </a:srgbClr>
                  </a:outerShdw>
                </a:effectLst>
                <a:ea typeface="黑体" pitchFamily="2" charset="-122"/>
              </a:rPr>
              <a:t>业务逻辑层  </a:t>
            </a:r>
          </a:p>
        </p:txBody>
      </p:sp>
      <p:sp>
        <p:nvSpPr>
          <p:cNvPr id="28" name="AutoShape 5"/>
          <p:cNvSpPr>
            <a:spLocks noChangeArrowheads="1"/>
          </p:cNvSpPr>
          <p:nvPr/>
        </p:nvSpPr>
        <p:spPr bwMode="gray">
          <a:xfrm>
            <a:off x="1797021" y="4667238"/>
            <a:ext cx="4537075" cy="865187"/>
          </a:xfrm>
          <a:prstGeom prst="roundRect">
            <a:avLst>
              <a:gd name="adj" fmla="val 16667"/>
            </a:avLst>
          </a:prstGeom>
          <a:gradFill rotWithShape="1">
            <a:gsLst>
              <a:gs pos="0">
                <a:srgbClr val="CC99FF"/>
              </a:gs>
              <a:gs pos="100000">
                <a:srgbClr val="CC99FF">
                  <a:gamma/>
                  <a:tint val="0"/>
                  <a:invGamma/>
                </a:srgbClr>
              </a:gs>
            </a:gsLst>
            <a:lin ang="5400000" scaled="1"/>
          </a:gradFill>
          <a:ln w="9525" algn="ctr">
            <a:solidFill>
              <a:srgbClr val="800080"/>
            </a:solidFill>
            <a:round/>
            <a:headEnd/>
            <a:tailEnd/>
          </a:ln>
          <a:effectLst>
            <a:outerShdw dist="107763" dir="8100000" algn="ctr" rotWithShape="0">
              <a:schemeClr val="bg2">
                <a:alpha val="50000"/>
              </a:schemeClr>
            </a:outerShdw>
          </a:effectLst>
        </p:spPr>
        <p:txBody>
          <a:bodyPr wrap="none" anchor="ctr"/>
          <a:lstStyle/>
          <a:p>
            <a:pPr algn="ctr" eaLnBrk="0" hangingPunct="0"/>
            <a:r>
              <a:rPr lang="zh-CN" altLang="en-US" b="1">
                <a:effectLst>
                  <a:outerShdw blurRad="38100" dist="38100" dir="2700000" algn="tl">
                    <a:srgbClr val="000000">
                      <a:alpha val="43137"/>
                    </a:srgbClr>
                  </a:outerShdw>
                </a:effectLst>
                <a:ea typeface="黑体" pitchFamily="2" charset="-122"/>
              </a:rPr>
              <a:t>数据访问层  </a:t>
            </a:r>
          </a:p>
        </p:txBody>
      </p:sp>
      <p:sp>
        <p:nvSpPr>
          <p:cNvPr id="29" name="AutoShape 6"/>
          <p:cNvSpPr>
            <a:spLocks noChangeArrowheads="1"/>
          </p:cNvSpPr>
          <p:nvPr/>
        </p:nvSpPr>
        <p:spPr bwMode="auto">
          <a:xfrm>
            <a:off x="3163859" y="5715016"/>
            <a:ext cx="1728787" cy="1008062"/>
          </a:xfrm>
          <a:prstGeom prst="can">
            <a:avLst>
              <a:gd name="adj" fmla="val 31102"/>
            </a:avLst>
          </a:prstGeom>
          <a:gradFill rotWithShape="0">
            <a:gsLst>
              <a:gs pos="0">
                <a:schemeClr val="tx2"/>
              </a:gs>
              <a:gs pos="50000">
                <a:srgbClr val="0066FF"/>
              </a:gs>
              <a:gs pos="100000">
                <a:schemeClr val="tx2"/>
              </a:gs>
            </a:gsLst>
            <a:lin ang="0" scaled="1"/>
          </a:gradFill>
          <a:ln w="19050" cap="rnd">
            <a:solidFill>
              <a:srgbClr val="33CCCC"/>
            </a:solidFill>
            <a:round/>
            <a:headEnd/>
            <a:tailEnd/>
          </a:ln>
          <a:effectLst>
            <a:outerShdw dist="71842" dir="2700000" algn="ctr" rotWithShape="0">
              <a:schemeClr val="bg2">
                <a:alpha val="50000"/>
              </a:schemeClr>
            </a:outerShdw>
          </a:effectLst>
        </p:spPr>
        <p:txBody>
          <a:bodyPr/>
          <a:lstStyle/>
          <a:p>
            <a:pPr algn="ctr" eaLnBrk="0" hangingPunct="0"/>
            <a:r>
              <a:rPr lang="zh-CN" altLang="en-US" sz="2000" b="1">
                <a:solidFill>
                  <a:schemeClr val="bg1"/>
                </a:solidFill>
                <a:effectLst>
                  <a:outerShdw blurRad="38100" dist="38100" dir="2700000" algn="tl">
                    <a:srgbClr val="000000">
                      <a:alpha val="43137"/>
                    </a:srgbClr>
                  </a:outerShdw>
                </a:effectLst>
                <a:latin typeface="黑体" pitchFamily="2" charset="-122"/>
                <a:ea typeface="黑体" pitchFamily="2" charset="-122"/>
              </a:rPr>
              <a:t>数 据 库</a:t>
            </a:r>
          </a:p>
        </p:txBody>
      </p:sp>
      <p:sp>
        <p:nvSpPr>
          <p:cNvPr id="30" name="AutoShape 7"/>
          <p:cNvSpPr>
            <a:spLocks noChangeArrowheads="1"/>
          </p:cNvSpPr>
          <p:nvPr/>
        </p:nvSpPr>
        <p:spPr bwMode="auto">
          <a:xfrm>
            <a:off x="3740121" y="3105842"/>
            <a:ext cx="576263" cy="314504"/>
          </a:xfrm>
          <a:prstGeom prst="downArrow">
            <a:avLst>
              <a:gd name="adj1" fmla="val 50000"/>
              <a:gd name="adj2" fmla="val 25000"/>
            </a:avLst>
          </a:prstGeom>
          <a:gradFill rotWithShape="1">
            <a:gsLst>
              <a:gs pos="0">
                <a:srgbClr val="B563CF"/>
              </a:gs>
              <a:gs pos="100000">
                <a:srgbClr val="B563CF">
                  <a:gamma/>
                  <a:tint val="0"/>
                  <a:invGamma/>
                </a:srgbClr>
              </a:gs>
            </a:gsLst>
            <a:lin ang="5400000" scaled="1"/>
          </a:gradFill>
          <a:ln w="6350" algn="ctr">
            <a:solidFill>
              <a:srgbClr val="800080"/>
            </a:solidFill>
            <a:miter lim="800000"/>
            <a:headEnd/>
            <a:tailEnd/>
          </a:ln>
          <a:effectLst/>
        </p:spPr>
        <p:txBody>
          <a:bodyPr lIns="0" tIns="0" rIns="0" bIns="0" anchor="ctr">
            <a:spAutoFit/>
          </a:bodyPr>
          <a:lstStyle/>
          <a:p>
            <a:endParaRPr lang="zh-CN" altLang="en-US" b="1">
              <a:effectLst>
                <a:outerShdw blurRad="38100" dist="38100" dir="2700000" algn="tl">
                  <a:srgbClr val="000000">
                    <a:alpha val="43137"/>
                  </a:srgbClr>
                </a:outerShdw>
              </a:effectLst>
            </a:endParaRPr>
          </a:p>
        </p:txBody>
      </p:sp>
      <p:sp>
        <p:nvSpPr>
          <p:cNvPr id="31" name="AutoShape 8"/>
          <p:cNvSpPr>
            <a:spLocks noChangeArrowheads="1"/>
          </p:cNvSpPr>
          <p:nvPr/>
        </p:nvSpPr>
        <p:spPr bwMode="auto">
          <a:xfrm>
            <a:off x="3740121" y="5553767"/>
            <a:ext cx="576263" cy="314504"/>
          </a:xfrm>
          <a:prstGeom prst="downArrow">
            <a:avLst>
              <a:gd name="adj1" fmla="val 50000"/>
              <a:gd name="adj2" fmla="val 25000"/>
            </a:avLst>
          </a:prstGeom>
          <a:gradFill rotWithShape="1">
            <a:gsLst>
              <a:gs pos="0">
                <a:srgbClr val="B563CF"/>
              </a:gs>
              <a:gs pos="100000">
                <a:srgbClr val="B563CF">
                  <a:gamma/>
                  <a:tint val="0"/>
                  <a:invGamma/>
                </a:srgbClr>
              </a:gs>
            </a:gsLst>
            <a:lin ang="5400000" scaled="1"/>
          </a:gradFill>
          <a:ln w="6350" algn="ctr">
            <a:solidFill>
              <a:srgbClr val="800080"/>
            </a:solidFill>
            <a:miter lim="800000"/>
            <a:headEnd/>
            <a:tailEnd/>
          </a:ln>
          <a:effectLst/>
        </p:spPr>
        <p:txBody>
          <a:bodyPr lIns="0" tIns="0" rIns="0" bIns="0" anchor="ctr">
            <a:spAutoFit/>
          </a:bodyPr>
          <a:lstStyle/>
          <a:p>
            <a:endParaRPr lang="zh-CN" altLang="en-US" b="1">
              <a:effectLst>
                <a:outerShdw blurRad="38100" dist="38100" dir="2700000" algn="tl">
                  <a:srgbClr val="000000">
                    <a:alpha val="43137"/>
                  </a:srgbClr>
                </a:outerShdw>
              </a:effectLst>
            </a:endParaRPr>
          </a:p>
        </p:txBody>
      </p:sp>
      <p:sp>
        <p:nvSpPr>
          <p:cNvPr id="32" name="AutoShape 9"/>
          <p:cNvSpPr>
            <a:spLocks noChangeArrowheads="1"/>
          </p:cNvSpPr>
          <p:nvPr/>
        </p:nvSpPr>
        <p:spPr bwMode="auto">
          <a:xfrm>
            <a:off x="3741709" y="4329804"/>
            <a:ext cx="576262" cy="314504"/>
          </a:xfrm>
          <a:prstGeom prst="downArrow">
            <a:avLst>
              <a:gd name="adj1" fmla="val 50000"/>
              <a:gd name="adj2" fmla="val 25000"/>
            </a:avLst>
          </a:prstGeom>
          <a:gradFill rotWithShape="1">
            <a:gsLst>
              <a:gs pos="0">
                <a:srgbClr val="B563CF"/>
              </a:gs>
              <a:gs pos="100000">
                <a:srgbClr val="B563CF">
                  <a:gamma/>
                  <a:tint val="0"/>
                  <a:invGamma/>
                </a:srgbClr>
              </a:gs>
            </a:gsLst>
            <a:lin ang="5400000" scaled="1"/>
          </a:gradFill>
          <a:ln w="6350" algn="ctr">
            <a:solidFill>
              <a:srgbClr val="800080"/>
            </a:solidFill>
            <a:miter lim="800000"/>
            <a:headEnd/>
            <a:tailEnd/>
          </a:ln>
          <a:effectLst/>
        </p:spPr>
        <p:txBody>
          <a:bodyPr lIns="0" tIns="0" rIns="0" bIns="0" anchor="ctr">
            <a:spAutoFit/>
          </a:bodyPr>
          <a:lstStyle/>
          <a:p>
            <a:endParaRPr lang="zh-CN" altLang="en-US" b="1">
              <a:effectLst>
                <a:outerShdw blurRad="38100" dist="38100" dir="2700000" algn="tl">
                  <a:srgbClr val="000000">
                    <a:alpha val="43137"/>
                  </a:srgbClr>
                </a:outerShdw>
              </a:effectLst>
            </a:endParaRPr>
          </a:p>
        </p:txBody>
      </p:sp>
      <p:sp>
        <p:nvSpPr>
          <p:cNvPr id="33" name="AutoShape 10"/>
          <p:cNvSpPr>
            <a:spLocks noChangeArrowheads="1"/>
          </p:cNvSpPr>
          <p:nvPr/>
        </p:nvSpPr>
        <p:spPr bwMode="gray">
          <a:xfrm>
            <a:off x="6908771" y="2003413"/>
            <a:ext cx="1655763" cy="935037"/>
          </a:xfrm>
          <a:prstGeom prst="wedgeRoundRectCallout">
            <a:avLst>
              <a:gd name="adj1" fmla="val -81449"/>
              <a:gd name="adj2" fmla="val 48472"/>
              <a:gd name="adj3" fmla="val 16667"/>
            </a:avLst>
          </a:prstGeom>
          <a:gradFill rotWithShape="1">
            <a:gsLst>
              <a:gs pos="0">
                <a:srgbClr val="FFFF99"/>
              </a:gs>
              <a:gs pos="100000">
                <a:srgbClr val="FFFF99">
                  <a:gamma/>
                  <a:tint val="0"/>
                  <a:invGamma/>
                </a:srgbClr>
              </a:gs>
            </a:gsLst>
            <a:lin ang="5400000" scaled="1"/>
          </a:gradFill>
          <a:ln w="9525" algn="ctr">
            <a:solidFill>
              <a:srgbClr val="FF9900"/>
            </a:solidFill>
            <a:miter lim="800000"/>
            <a:headEnd/>
            <a:tailEnd/>
          </a:ln>
          <a:effectLst>
            <a:outerShdw dist="117088" dir="8363922" algn="ctr" rotWithShape="0">
              <a:schemeClr val="bg2">
                <a:alpha val="50000"/>
              </a:schemeClr>
            </a:outerShdw>
          </a:effectLst>
        </p:spPr>
        <p:txBody>
          <a:bodyPr wrap="none" anchor="ctr"/>
          <a:lstStyle/>
          <a:p>
            <a:pPr algn="ctr" eaLnBrk="0" hangingPunct="0"/>
            <a:r>
              <a:rPr lang="zh-CN" altLang="en-US" b="1">
                <a:effectLst>
                  <a:outerShdw blurRad="38100" dist="38100" dir="2700000" algn="tl">
                    <a:srgbClr val="000000">
                      <a:alpha val="43137"/>
                    </a:srgbClr>
                  </a:outerShdw>
                </a:effectLst>
                <a:ea typeface="黑体" pitchFamily="2" charset="-122"/>
              </a:rPr>
              <a:t>为用户提供</a:t>
            </a:r>
          </a:p>
          <a:p>
            <a:pPr algn="ctr" eaLnBrk="0" hangingPunct="0"/>
            <a:r>
              <a:rPr lang="zh-CN" altLang="en-US" b="1">
                <a:effectLst>
                  <a:outerShdw blurRad="38100" dist="38100" dir="2700000" algn="tl">
                    <a:srgbClr val="000000">
                      <a:alpha val="43137"/>
                    </a:srgbClr>
                  </a:outerShdw>
                </a:effectLst>
                <a:ea typeface="黑体" pitchFamily="2" charset="-122"/>
              </a:rPr>
              <a:t>交互操作界面 </a:t>
            </a:r>
          </a:p>
        </p:txBody>
      </p:sp>
      <p:sp>
        <p:nvSpPr>
          <p:cNvPr id="34" name="AutoShape 11"/>
          <p:cNvSpPr>
            <a:spLocks noChangeArrowheads="1"/>
          </p:cNvSpPr>
          <p:nvPr/>
        </p:nvSpPr>
        <p:spPr bwMode="gray">
          <a:xfrm>
            <a:off x="6908771" y="3227375"/>
            <a:ext cx="1728788" cy="935038"/>
          </a:xfrm>
          <a:prstGeom prst="wedgeRoundRectCallout">
            <a:avLst>
              <a:gd name="adj1" fmla="val -79384"/>
              <a:gd name="adj2" fmla="val 46097"/>
              <a:gd name="adj3" fmla="val 16667"/>
            </a:avLst>
          </a:prstGeom>
          <a:gradFill rotWithShape="1">
            <a:gsLst>
              <a:gs pos="0">
                <a:srgbClr val="FFFF99"/>
              </a:gs>
              <a:gs pos="100000">
                <a:srgbClr val="FFFF99">
                  <a:gamma/>
                  <a:tint val="0"/>
                  <a:invGamma/>
                </a:srgbClr>
              </a:gs>
            </a:gsLst>
            <a:lin ang="5400000" scaled="1"/>
          </a:gradFill>
          <a:ln w="9525" algn="ctr">
            <a:solidFill>
              <a:srgbClr val="FF9900"/>
            </a:solidFill>
            <a:miter lim="800000"/>
            <a:headEnd/>
            <a:tailEnd/>
          </a:ln>
          <a:effectLst>
            <a:outerShdw dist="117088" dir="8363922" algn="ctr" rotWithShape="0">
              <a:schemeClr val="bg2">
                <a:alpha val="50000"/>
              </a:schemeClr>
            </a:outerShdw>
          </a:effectLst>
        </p:spPr>
        <p:txBody>
          <a:bodyPr wrap="none" anchor="ctr"/>
          <a:lstStyle/>
          <a:p>
            <a:pPr algn="ctr" eaLnBrk="0" hangingPunct="0"/>
            <a:r>
              <a:rPr lang="zh-CN" altLang="en-US" b="1">
                <a:effectLst>
                  <a:outerShdw blurRad="38100" dist="38100" dir="2700000" algn="tl">
                    <a:srgbClr val="000000">
                      <a:alpha val="43137"/>
                    </a:srgbClr>
                  </a:outerShdw>
                </a:effectLst>
                <a:ea typeface="黑体" pitchFamily="2" charset="-122"/>
              </a:rPr>
              <a:t>负责关键业务的</a:t>
            </a:r>
          </a:p>
          <a:p>
            <a:pPr algn="ctr" eaLnBrk="0" hangingPunct="0"/>
            <a:r>
              <a:rPr lang="zh-CN" altLang="en-US" b="1">
                <a:effectLst>
                  <a:outerShdw blurRad="38100" dist="38100" dir="2700000" algn="tl">
                    <a:srgbClr val="000000">
                      <a:alpha val="43137"/>
                    </a:srgbClr>
                  </a:outerShdw>
                </a:effectLst>
                <a:ea typeface="黑体" pitchFamily="2" charset="-122"/>
              </a:rPr>
              <a:t>处理和数据传递 </a:t>
            </a:r>
          </a:p>
        </p:txBody>
      </p:sp>
      <p:sp>
        <p:nvSpPr>
          <p:cNvPr id="35" name="AutoShape 12"/>
          <p:cNvSpPr>
            <a:spLocks noChangeArrowheads="1"/>
          </p:cNvSpPr>
          <p:nvPr/>
        </p:nvSpPr>
        <p:spPr bwMode="gray">
          <a:xfrm>
            <a:off x="6981796" y="4379900"/>
            <a:ext cx="1655763" cy="935038"/>
          </a:xfrm>
          <a:prstGeom prst="wedgeRoundRectCallout">
            <a:avLst>
              <a:gd name="adj1" fmla="val -86722"/>
              <a:gd name="adj2" fmla="val 45245"/>
              <a:gd name="adj3" fmla="val 16667"/>
            </a:avLst>
          </a:prstGeom>
          <a:gradFill rotWithShape="1">
            <a:gsLst>
              <a:gs pos="0">
                <a:srgbClr val="FFFF99"/>
              </a:gs>
              <a:gs pos="100000">
                <a:srgbClr val="FFFF99">
                  <a:gamma/>
                  <a:tint val="0"/>
                  <a:invGamma/>
                </a:srgbClr>
              </a:gs>
            </a:gsLst>
            <a:lin ang="5400000" scaled="1"/>
          </a:gradFill>
          <a:ln w="9525" algn="ctr">
            <a:solidFill>
              <a:srgbClr val="FF9900"/>
            </a:solidFill>
            <a:miter lim="800000"/>
            <a:headEnd/>
            <a:tailEnd/>
          </a:ln>
          <a:effectLst>
            <a:outerShdw dist="117088" dir="8363922" algn="ctr" rotWithShape="0">
              <a:schemeClr val="bg2">
                <a:alpha val="50000"/>
              </a:schemeClr>
            </a:outerShdw>
          </a:effectLst>
        </p:spPr>
        <p:txBody>
          <a:bodyPr wrap="none" anchor="ctr"/>
          <a:lstStyle/>
          <a:p>
            <a:pPr algn="ctr" eaLnBrk="0" hangingPunct="0"/>
            <a:r>
              <a:rPr lang="zh-CN" altLang="en-US" b="1">
                <a:effectLst>
                  <a:outerShdw blurRad="38100" dist="38100" dir="2700000" algn="tl">
                    <a:srgbClr val="000000">
                      <a:alpha val="43137"/>
                    </a:srgbClr>
                  </a:outerShdw>
                </a:effectLst>
                <a:ea typeface="黑体" pitchFamily="2" charset="-122"/>
              </a:rPr>
              <a:t>实现数</a:t>
            </a:r>
          </a:p>
          <a:p>
            <a:pPr algn="ctr" eaLnBrk="0" hangingPunct="0"/>
            <a:r>
              <a:rPr lang="zh-CN" altLang="en-US" b="1">
                <a:effectLst>
                  <a:outerShdw blurRad="38100" dist="38100" dir="2700000" algn="tl">
                    <a:srgbClr val="000000">
                      <a:alpha val="43137"/>
                    </a:srgbClr>
                  </a:outerShdw>
                </a:effectLst>
                <a:ea typeface="黑体" pitchFamily="2" charset="-122"/>
              </a:rPr>
              <a:t>据库访问 </a:t>
            </a:r>
          </a:p>
        </p:txBody>
      </p:sp>
      <p:sp>
        <p:nvSpPr>
          <p:cNvPr id="36" name="AutoShape 13"/>
          <p:cNvSpPr>
            <a:spLocks noChangeArrowheads="1"/>
          </p:cNvSpPr>
          <p:nvPr/>
        </p:nvSpPr>
        <p:spPr bwMode="gray">
          <a:xfrm>
            <a:off x="500034" y="1714488"/>
            <a:ext cx="1081087" cy="865187"/>
          </a:xfrm>
          <a:prstGeom prst="wedgeRoundRectCallout">
            <a:avLst>
              <a:gd name="adj1" fmla="val 73347"/>
              <a:gd name="adj2" fmla="val 44861"/>
              <a:gd name="adj3" fmla="val 16667"/>
            </a:avLst>
          </a:prstGeom>
          <a:gradFill rotWithShape="1">
            <a:gsLst>
              <a:gs pos="0">
                <a:srgbClr val="FFFF99"/>
              </a:gs>
              <a:gs pos="100000">
                <a:srgbClr val="FFFF99">
                  <a:gamma/>
                  <a:tint val="0"/>
                  <a:invGamma/>
                </a:srgbClr>
              </a:gs>
            </a:gsLst>
            <a:lin ang="5400000" scaled="1"/>
          </a:gradFill>
          <a:ln w="9525">
            <a:solidFill>
              <a:srgbClr val="FF9900"/>
            </a:solidFill>
            <a:miter lim="800000"/>
            <a:headEnd/>
            <a:tailEnd/>
          </a:ln>
          <a:effectLst>
            <a:outerShdw dist="117088" dir="8363922" algn="ctr" rotWithShape="0">
              <a:schemeClr val="bg2">
                <a:alpha val="50000"/>
              </a:schemeClr>
            </a:outerShdw>
          </a:effectLst>
        </p:spPr>
        <p:txBody>
          <a:bodyPr wrap="none" anchor="ctr"/>
          <a:lstStyle/>
          <a:p>
            <a:pPr algn="ctr" eaLnBrk="0" hangingPunct="0"/>
            <a:r>
              <a:rPr lang="zh-CN" altLang="en-US" b="1">
                <a:effectLst>
                  <a:outerShdw blurRad="38100" dist="38100" dir="2700000" algn="tl">
                    <a:srgbClr val="000000">
                      <a:alpha val="43137"/>
                    </a:srgbClr>
                  </a:outerShdw>
                </a:effectLst>
                <a:ea typeface="黑体" pitchFamily="2" charset="-122"/>
              </a:rPr>
              <a:t>服务员 </a:t>
            </a:r>
          </a:p>
        </p:txBody>
      </p:sp>
      <p:sp>
        <p:nvSpPr>
          <p:cNvPr id="37" name="AutoShape 14"/>
          <p:cNvSpPr>
            <a:spLocks noChangeArrowheads="1"/>
          </p:cNvSpPr>
          <p:nvPr/>
        </p:nvSpPr>
        <p:spPr bwMode="gray">
          <a:xfrm>
            <a:off x="500034" y="3154350"/>
            <a:ext cx="1081087" cy="865188"/>
          </a:xfrm>
          <a:prstGeom prst="wedgeRoundRectCallout">
            <a:avLst>
              <a:gd name="adj1" fmla="val 73347"/>
              <a:gd name="adj2" fmla="val 44861"/>
              <a:gd name="adj3" fmla="val 16667"/>
            </a:avLst>
          </a:prstGeom>
          <a:gradFill rotWithShape="1">
            <a:gsLst>
              <a:gs pos="0">
                <a:srgbClr val="FFFF99"/>
              </a:gs>
              <a:gs pos="100000">
                <a:srgbClr val="FFFF99">
                  <a:gamma/>
                  <a:tint val="0"/>
                  <a:invGamma/>
                </a:srgbClr>
              </a:gs>
            </a:gsLst>
            <a:lin ang="5400000" scaled="1"/>
          </a:gradFill>
          <a:ln w="9525">
            <a:solidFill>
              <a:srgbClr val="FF9900"/>
            </a:solidFill>
            <a:miter lim="800000"/>
            <a:headEnd/>
            <a:tailEnd/>
          </a:ln>
          <a:effectLst>
            <a:outerShdw dist="117088" dir="8363922" algn="ctr" rotWithShape="0">
              <a:schemeClr val="bg2">
                <a:alpha val="50000"/>
              </a:schemeClr>
            </a:outerShdw>
          </a:effectLst>
        </p:spPr>
        <p:txBody>
          <a:bodyPr wrap="none" anchor="ctr"/>
          <a:lstStyle/>
          <a:p>
            <a:pPr algn="ctr" eaLnBrk="0" hangingPunct="0"/>
            <a:r>
              <a:rPr lang="zh-CN" altLang="en-US" b="1">
                <a:effectLst>
                  <a:outerShdw blurRad="38100" dist="38100" dir="2700000" algn="tl">
                    <a:srgbClr val="000000">
                      <a:alpha val="43137"/>
                    </a:srgbClr>
                  </a:outerShdw>
                </a:effectLst>
                <a:ea typeface="黑体" pitchFamily="2" charset="-122"/>
              </a:rPr>
              <a:t>厨师 </a:t>
            </a:r>
          </a:p>
        </p:txBody>
      </p:sp>
      <p:sp>
        <p:nvSpPr>
          <p:cNvPr id="38" name="AutoShape 15"/>
          <p:cNvSpPr>
            <a:spLocks noChangeArrowheads="1"/>
          </p:cNvSpPr>
          <p:nvPr/>
        </p:nvSpPr>
        <p:spPr bwMode="gray">
          <a:xfrm>
            <a:off x="573059" y="4378313"/>
            <a:ext cx="1081087" cy="865187"/>
          </a:xfrm>
          <a:prstGeom prst="wedgeRoundRectCallout">
            <a:avLst>
              <a:gd name="adj1" fmla="val 68796"/>
              <a:gd name="adj2" fmla="val 41745"/>
              <a:gd name="adj3" fmla="val 16667"/>
            </a:avLst>
          </a:prstGeom>
          <a:gradFill rotWithShape="1">
            <a:gsLst>
              <a:gs pos="0">
                <a:srgbClr val="FFFF99"/>
              </a:gs>
              <a:gs pos="100000">
                <a:srgbClr val="FFFF99">
                  <a:gamma/>
                  <a:tint val="0"/>
                  <a:invGamma/>
                </a:srgbClr>
              </a:gs>
            </a:gsLst>
            <a:lin ang="5400000" scaled="1"/>
          </a:gradFill>
          <a:ln w="9525">
            <a:solidFill>
              <a:srgbClr val="FF9900"/>
            </a:solidFill>
            <a:miter lim="800000"/>
            <a:headEnd/>
            <a:tailEnd/>
          </a:ln>
          <a:effectLst>
            <a:outerShdw dist="117088" dir="8363922" algn="ctr" rotWithShape="0">
              <a:schemeClr val="bg2">
                <a:alpha val="50000"/>
              </a:schemeClr>
            </a:outerShdw>
          </a:effectLst>
        </p:spPr>
        <p:txBody>
          <a:bodyPr wrap="none" anchor="ctr"/>
          <a:lstStyle/>
          <a:p>
            <a:pPr algn="ctr" eaLnBrk="0" hangingPunct="0"/>
            <a:r>
              <a:rPr lang="zh-CN" altLang="en-US" b="1">
                <a:effectLst>
                  <a:outerShdw blurRad="38100" dist="38100" dir="2700000" algn="tl">
                    <a:srgbClr val="000000">
                      <a:alpha val="43137"/>
                    </a:srgbClr>
                  </a:outerShdw>
                </a:effectLst>
                <a:ea typeface="黑体" pitchFamily="2" charset="-122"/>
              </a:rPr>
              <a:t>采购员 </a:t>
            </a:r>
          </a:p>
        </p:txBody>
      </p:sp>
      <p:sp>
        <p:nvSpPr>
          <p:cNvPr id="19" name="TextBox 18"/>
          <p:cNvSpPr txBox="1"/>
          <p:nvPr/>
        </p:nvSpPr>
        <p:spPr bwMode="auto">
          <a:xfrm>
            <a:off x="2627784" y="44624"/>
            <a:ext cx="6291874" cy="584775"/>
          </a:xfrm>
          <a:prstGeom prst="rect">
            <a:avLst/>
          </a:prstGeom>
          <a:noFill/>
          <a:ln w="9525" cap="flat" cmpd="sng">
            <a:noFill/>
            <a:prstDash val="solid"/>
            <a:miter lim="800000"/>
            <a:headEnd/>
            <a:tailEnd/>
          </a:ln>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solidFill>
                  <a:srgbClr val="002060"/>
                </a:solidFill>
              </a:rPr>
              <a:t>2</a:t>
            </a:r>
            <a:r>
              <a:rPr lang="zh-CN" altLang="en-US" dirty="0" smtClean="0">
                <a:solidFill>
                  <a:srgbClr val="002060"/>
                </a:solidFill>
              </a:rPr>
              <a:t>、系统架构层次</a:t>
            </a:r>
            <a:endParaRPr lang="zh-CN" altLang="en-US" dirty="0">
              <a:solidFill>
                <a:srgbClr val="002060"/>
              </a:solidFill>
            </a:endParaRPr>
          </a:p>
        </p:txBody>
      </p:sp>
      <p:sp>
        <p:nvSpPr>
          <p:cNvPr id="21" name="Text Box 3"/>
          <p:cNvSpPr txBox="1">
            <a:spLocks noChangeArrowheads="1"/>
          </p:cNvSpPr>
          <p:nvPr/>
        </p:nvSpPr>
        <p:spPr bwMode="auto">
          <a:xfrm>
            <a:off x="2627784" y="836712"/>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）两与三层架构比较</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301573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left)">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up)">
                                      <p:cBhvr>
                                        <p:cTn id="19" dur="500"/>
                                        <p:tgtEl>
                                          <p:spTgt spid="30"/>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left)">
                                      <p:cBhvr>
                                        <p:cTn id="26" dur="500"/>
                                        <p:tgtEl>
                                          <p:spTgt spid="37"/>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up)">
                                      <p:cBhvr>
                                        <p:cTn id="35" dur="500"/>
                                        <p:tgtEl>
                                          <p:spTgt spid="32"/>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left)">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1"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slide(fromTop)">
                                      <p:cBhvr>
                                        <p:cTn id="51" dur="500"/>
                                        <p:tgtEl>
                                          <p:spTgt spid="31"/>
                                        </p:tgtEl>
                                      </p:cBhvr>
                                    </p:animEffect>
                                  </p:childTnLst>
                                </p:cTn>
                              </p:par>
                            </p:childTnLst>
                          </p:cTn>
                        </p:par>
                        <p:par>
                          <p:cTn id="52" fill="hold">
                            <p:stCondLst>
                              <p:cond delay="500"/>
                            </p:stCondLst>
                            <p:childTnLst>
                              <p:par>
                                <p:cTn id="53" presetID="5" presetClass="entr" presetSubtype="1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checkerboard(across)">
                                      <p:cBhvr>
                                        <p:cTn id="5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爆炸形 2 28"/>
          <p:cNvSpPr/>
          <p:nvPr/>
        </p:nvSpPr>
        <p:spPr bwMode="auto">
          <a:xfrm>
            <a:off x="4929190" y="3071810"/>
            <a:ext cx="1714512" cy="1714512"/>
          </a:xfrm>
          <a:prstGeom prst="irregularSeal2">
            <a:avLst/>
          </a:prstGeom>
          <a:solidFill>
            <a:srgbClr val="FFFFCC"/>
          </a:solidFill>
          <a:ln w="9525" cap="flat" cmpd="sng" algn="ctr">
            <a:solidFill>
              <a:schemeClr val="tx1"/>
            </a:solidFill>
            <a:prstDash val="solid"/>
            <a:round/>
            <a:headEnd type="none" w="med" len="med"/>
            <a:tailEnd type="none" w="med" len="med"/>
          </a:ln>
          <a:effectLst>
            <a:glow rad="63500">
              <a:schemeClr val="accent6">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dirty="0" smtClean="0">
              <a:ln>
                <a:noFill/>
              </a:ln>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27" name="Rectangle 2"/>
          <p:cNvSpPr txBox="1">
            <a:spLocks noChangeArrowheads="1"/>
          </p:cNvSpPr>
          <p:nvPr/>
        </p:nvSpPr>
        <p:spPr bwMode="auto">
          <a:xfrm>
            <a:off x="5857884" y="1887911"/>
            <a:ext cx="3000364" cy="5255865"/>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marL="900113" indent="-449263" algn="l" eaLnBrk="0">
              <a:lnSpc>
                <a:spcPct val="120000"/>
              </a:lnSpc>
              <a:spcBef>
                <a:spcPts val="600"/>
              </a:spcBef>
              <a:spcAft>
                <a:spcPts val="600"/>
              </a:spcAft>
              <a:buSzPct val="120000"/>
              <a:buFont typeface="Wingdings" pitchFamily="2" charset="2"/>
              <a:buChar char="l"/>
              <a:defRPr/>
            </a:pP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两层架构缺</a:t>
            </a:r>
            <a:r>
              <a:rPr kumimoji="0" lang="zh-CN" altLang="en-US" sz="2400" b="1"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rPr>
              <a:t>点：</a:t>
            </a:r>
          </a:p>
          <a:p>
            <a:pPr marL="1255713" marR="0" lvl="1" indent="-355600" algn="l" defTabSz="914400" rtl="0" eaLnBrk="0" fontAlgn="base" latinLnBrk="0" hangingPunct="1">
              <a:lnSpc>
                <a:spcPct val="120000"/>
              </a:lnSpc>
              <a:spcBef>
                <a:spcPct val="0"/>
              </a:spcBef>
              <a:spcAft>
                <a:spcPct val="0"/>
              </a:spcAft>
              <a:buClrTx/>
              <a:buSzTx/>
              <a:buFont typeface="Arial" pitchFamily="34" charset="0"/>
              <a:buChar char="•"/>
              <a:tabLst/>
              <a:defRPr/>
            </a:pP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难以适应需求变化</a:t>
            </a:r>
          </a:p>
          <a:p>
            <a:pPr marL="1255713" lvl="1" indent="-355600" algn="l" eaLnBrk="0">
              <a:lnSpc>
                <a:spcPct val="120000"/>
              </a:lnSpc>
              <a:buFont typeface="Arial" pitchFamily="34" charset="0"/>
              <a:buChar char="•"/>
            </a:pP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不易维护</a:t>
            </a:r>
          </a:p>
          <a:p>
            <a:pPr marL="1255713" lvl="1" indent="-355600" algn="l" eaLnBrk="0">
              <a:lnSpc>
                <a:spcPct val="120000"/>
              </a:lnSpc>
              <a:buFont typeface="Arial" pitchFamily="34" charset="0"/>
              <a:buChar char="•"/>
            </a:pP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安全性差</a:t>
            </a:r>
            <a:endParaRPr lang="en-US" altLang="zh-CN"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1255713" lvl="1" indent="-355600" algn="l" eaLnBrk="0">
              <a:lnSpc>
                <a:spcPct val="120000"/>
              </a:lnSpc>
              <a:buFont typeface="Arial" pitchFamily="34" charset="0"/>
              <a:buChar char="•"/>
            </a:pP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客户端参与运算，体积庞大</a:t>
            </a:r>
            <a:endParaRPr lang="en-US" altLang="zh-CN"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1255713" lvl="1" indent="-355600" algn="l" eaLnBrk="0">
              <a:lnSpc>
                <a:spcPct val="120000"/>
              </a:lnSpc>
              <a:buFont typeface="Arial" pitchFamily="34" charset="0"/>
              <a:buChar char="•"/>
            </a:pP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客户端配置要求较高</a:t>
            </a:r>
            <a:endParaRPr lang="en-US" altLang="zh-CN"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1255713" lvl="1" indent="-355600" algn="l" eaLnBrk="0">
              <a:lnSpc>
                <a:spcPct val="120000"/>
              </a:lnSpc>
              <a:buFont typeface="Arial" pitchFamily="34" charset="0"/>
              <a:buChar char="•"/>
            </a:pP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通信量大</a:t>
            </a:r>
            <a:endParaRPr lang="en-US" altLang="zh-CN"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1255713" lvl="1" indent="-355600" algn="l" eaLnBrk="0">
              <a:lnSpc>
                <a:spcPct val="120000"/>
              </a:lnSpc>
              <a:buFont typeface="Arial" pitchFamily="34" charset="0"/>
              <a:buChar char="•"/>
            </a:pP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可移植性差</a:t>
            </a:r>
          </a:p>
          <a:p>
            <a:pPr marL="1255713" lvl="1" indent="-355600" algn="l" eaLnBrk="0">
              <a:lnSpc>
                <a:spcPct val="120000"/>
              </a:lnSpc>
              <a:buFont typeface="Arial" pitchFamily="34" charset="0"/>
              <a:buChar char="•"/>
            </a:pPr>
            <a:endPar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28" name="矩形 27"/>
          <p:cNvSpPr/>
          <p:nvPr/>
        </p:nvSpPr>
        <p:spPr>
          <a:xfrm rot="20704753">
            <a:off x="5318232" y="3627022"/>
            <a:ext cx="726481" cy="707886"/>
          </a:xfrm>
          <a:prstGeom prst="rect">
            <a:avLst/>
          </a:prstGeom>
        </p:spPr>
        <p:txBody>
          <a:bodyPr wrap="none">
            <a:spAutoFit/>
          </a:bodyPr>
          <a:lstStyle/>
          <a:p>
            <a:r>
              <a:rPr lang="en-US" altLang="zh-CN" sz="4000" b="1" i="1" dirty="0" smtClean="0">
                <a:solidFill>
                  <a:srgbClr val="C00000"/>
                </a:solidFill>
                <a:effectLst>
                  <a:outerShdw blurRad="38100" dist="38100" dir="2700000" algn="tl">
                    <a:srgbClr val="000000">
                      <a:alpha val="43137"/>
                    </a:srgbClr>
                  </a:outerShdw>
                </a:effectLst>
                <a:latin typeface="Times New Roman" pitchFamily="18" charset="0"/>
                <a:ea typeface="+mn-ea"/>
                <a:cs typeface="Times New Roman" pitchFamily="18" charset="0"/>
              </a:rPr>
              <a:t>Vs</a:t>
            </a:r>
            <a:endParaRPr lang="zh-CN" altLang="en-US" sz="4000" b="1" i="1" dirty="0">
              <a:solidFill>
                <a:srgbClr val="C0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30" name="Rectangle 2"/>
          <p:cNvSpPr txBox="1">
            <a:spLocks noChangeArrowheads="1"/>
          </p:cNvSpPr>
          <p:nvPr/>
        </p:nvSpPr>
        <p:spPr bwMode="auto">
          <a:xfrm>
            <a:off x="-71470" y="1816473"/>
            <a:ext cx="4857784" cy="5255865"/>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marL="900113" marR="0" lvl="0" indent="-449263" algn="l" defTabSz="914400" rtl="0" eaLnBrk="0" fontAlgn="base" latinLnBrk="0" hangingPunct="0">
              <a:lnSpc>
                <a:spcPct val="120000"/>
              </a:lnSpc>
              <a:spcBef>
                <a:spcPts val="600"/>
              </a:spcBef>
              <a:spcAft>
                <a:spcPts val="600"/>
              </a:spcAft>
              <a:buClrTx/>
              <a:buSzPct val="120000"/>
              <a:buFont typeface="Wingdings" pitchFamily="2" charset="2"/>
              <a:buChar char="l"/>
              <a:tabLst/>
              <a:defRPr/>
            </a:pPr>
            <a:r>
              <a:rPr kumimoji="0" lang="zh-CN" altLang="en-US" sz="2400" b="1"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rPr>
              <a:t>优点：</a:t>
            </a:r>
          </a:p>
          <a:p>
            <a:pPr marL="1255713" marR="0" lvl="1" indent="-355600" algn="l" defTabSz="914400" rtl="0" eaLnBrk="0" fontAlgn="base" latinLnBrk="0" hangingPunct="1">
              <a:lnSpc>
                <a:spcPct val="120000"/>
              </a:lnSpc>
              <a:spcBef>
                <a:spcPct val="0"/>
              </a:spcBef>
              <a:spcAft>
                <a:spcPct val="0"/>
              </a:spcAft>
              <a:buClrTx/>
              <a:buSzTx/>
              <a:buFont typeface="Arial" pitchFamily="34" charset="0"/>
              <a:buChar char="•"/>
              <a:tabLst/>
              <a:defRPr/>
            </a:pPr>
            <a:r>
              <a:rPr kumimoji="0" lang="zh-CN" altLang="en-US" sz="2000" b="1"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rPr>
              <a:t>开发人员可以只关注整个结构中的其中某一层，分工实现；</a:t>
            </a:r>
          </a:p>
          <a:p>
            <a:pPr marL="1255713" marR="0" lvl="1" indent="-355600" algn="l" defTabSz="914400" rtl="0" eaLnBrk="0" fontAlgn="base" latinLnBrk="0" hangingPunct="1">
              <a:lnSpc>
                <a:spcPct val="120000"/>
              </a:lnSpc>
              <a:spcBef>
                <a:spcPct val="0"/>
              </a:spcBef>
              <a:spcAft>
                <a:spcPct val="0"/>
              </a:spcAft>
              <a:buClrTx/>
              <a:buSzTx/>
              <a:buFont typeface="Arial" pitchFamily="34" charset="0"/>
              <a:buChar char="•"/>
              <a:tabLst/>
              <a:defRPr/>
            </a:pPr>
            <a:r>
              <a:rPr kumimoji="0" lang="zh-CN" altLang="en-US" sz="2000" b="1"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rPr>
              <a:t>可以很容易的用新的实现来替换原有实现；</a:t>
            </a:r>
          </a:p>
          <a:p>
            <a:pPr marL="1255713" marR="0" lvl="1" indent="-355600" algn="l" defTabSz="914400" rtl="0" eaLnBrk="0" fontAlgn="base" latinLnBrk="0" hangingPunct="1">
              <a:lnSpc>
                <a:spcPct val="120000"/>
              </a:lnSpc>
              <a:spcBef>
                <a:spcPct val="0"/>
              </a:spcBef>
              <a:spcAft>
                <a:spcPct val="0"/>
              </a:spcAft>
              <a:buClrTx/>
              <a:buSzTx/>
              <a:buFont typeface="Arial" pitchFamily="34" charset="0"/>
              <a:buChar char="•"/>
              <a:tabLst/>
              <a:defRPr/>
            </a:pPr>
            <a:r>
              <a:rPr kumimoji="0" lang="zh-CN" altLang="en-US" sz="2000" b="1"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rPr>
              <a:t>可以降低层与层之间的依赖；</a:t>
            </a:r>
          </a:p>
          <a:p>
            <a:pPr marL="1255713" marR="0" lvl="1" indent="-355600" algn="l" defTabSz="914400" rtl="0" eaLnBrk="0" fontAlgn="base" latinLnBrk="0" hangingPunct="1">
              <a:lnSpc>
                <a:spcPct val="120000"/>
              </a:lnSpc>
              <a:spcBef>
                <a:spcPct val="0"/>
              </a:spcBef>
              <a:spcAft>
                <a:spcPct val="0"/>
              </a:spcAft>
              <a:buClrTx/>
              <a:buSzTx/>
              <a:buFont typeface="Arial" pitchFamily="34" charset="0"/>
              <a:buChar char="•"/>
              <a:tabLst/>
              <a:defRPr/>
            </a:pPr>
            <a:r>
              <a:rPr kumimoji="0" lang="zh-CN" altLang="en-US" sz="2000" b="1"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rPr>
              <a:t>有利于标准化；</a:t>
            </a:r>
          </a:p>
          <a:p>
            <a:pPr marL="1255713" marR="0" lvl="1" indent="-355600" algn="l" defTabSz="914400" rtl="0" eaLnBrk="0" fontAlgn="base" latinLnBrk="0" hangingPunct="1">
              <a:lnSpc>
                <a:spcPct val="120000"/>
              </a:lnSpc>
              <a:spcBef>
                <a:spcPct val="0"/>
              </a:spcBef>
              <a:spcAft>
                <a:spcPct val="0"/>
              </a:spcAft>
              <a:buClrTx/>
              <a:buSzTx/>
              <a:buFont typeface="Arial" pitchFamily="34" charset="0"/>
              <a:buChar char="•"/>
              <a:tabLst/>
              <a:defRPr/>
            </a:pPr>
            <a:r>
              <a:rPr kumimoji="0" lang="zh-CN" altLang="en-US" sz="2000" b="1"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rPr>
              <a:t>利于各层逻辑的复用。</a:t>
            </a:r>
            <a:endParaRPr kumimoji="0" lang="en-US" altLang="zh-CN" sz="2000" b="1"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endParaRPr>
          </a:p>
          <a:p>
            <a:pPr marL="1255713" marR="0" lvl="1" indent="-355600" algn="l" defTabSz="914400" rtl="0" eaLnBrk="0" fontAlgn="base" latinLnBrk="0" hangingPunct="1">
              <a:lnSpc>
                <a:spcPct val="120000"/>
              </a:lnSpc>
              <a:spcBef>
                <a:spcPct val="0"/>
              </a:spcBef>
              <a:spcAft>
                <a:spcPct val="0"/>
              </a:spcAft>
              <a:buClrTx/>
              <a:buSzTx/>
              <a:buFont typeface="Arial" pitchFamily="34" charset="0"/>
              <a:buChar char="•"/>
              <a:tabLst/>
              <a:defRPr/>
            </a:pPr>
            <a:r>
              <a:rPr kumimoji="0" lang="zh-CN" altLang="en-US" sz="2000" b="1"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rPr>
              <a:t>代码的可读性和功能的扩展性有着很好的提高</a:t>
            </a:r>
            <a:endParaRPr kumimoji="0" lang="en-US" altLang="zh-CN" sz="2000" b="1" i="0" u="none" strike="noStrike" kern="120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endParaRPr>
          </a:p>
          <a:p>
            <a:pPr marL="1255713" marR="0" lvl="1" indent="-355600" algn="l" defTabSz="914400" rtl="0" eaLnBrk="0" fontAlgn="base" latinLnBrk="0" hangingPunct="1">
              <a:lnSpc>
                <a:spcPct val="120000"/>
              </a:lnSpc>
              <a:spcBef>
                <a:spcPct val="0"/>
              </a:spcBef>
              <a:spcAft>
                <a:spcPct val="0"/>
              </a:spcAft>
              <a:buClrTx/>
              <a:buSzTx/>
              <a:buFont typeface="Arial" pitchFamily="34" charset="0"/>
              <a:buChar char="•"/>
              <a:tabLst/>
              <a:defRPr/>
            </a:pP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各层相互隔离，安全性高</a:t>
            </a:r>
            <a:endParaRPr lang="en-US" altLang="zh-CN"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1255713" lvl="1" indent="-355600" algn="l" eaLnBrk="0">
              <a:lnSpc>
                <a:spcPct val="120000"/>
              </a:lnSpc>
              <a:buFont typeface="Arial" pitchFamily="34" charset="0"/>
              <a:buChar char="•"/>
            </a:pP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减少了由于客户端被破解而给数据库带来损失的风险</a:t>
            </a:r>
          </a:p>
        </p:txBody>
      </p:sp>
      <p:sp>
        <p:nvSpPr>
          <p:cNvPr id="10" name="TextBox 9"/>
          <p:cNvSpPr txBox="1"/>
          <p:nvPr/>
        </p:nvSpPr>
        <p:spPr bwMode="auto">
          <a:xfrm>
            <a:off x="2627784" y="44624"/>
            <a:ext cx="6291874" cy="584775"/>
          </a:xfrm>
          <a:prstGeom prst="rect">
            <a:avLst/>
          </a:prstGeom>
          <a:noFill/>
          <a:ln w="9525" cap="flat" cmpd="sng">
            <a:noFill/>
            <a:prstDash val="solid"/>
            <a:miter lim="800000"/>
            <a:headEnd/>
            <a:tailEnd/>
          </a:ln>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solidFill>
                  <a:srgbClr val="002060"/>
                </a:solidFill>
                <a:latin typeface="Times New Roman" pitchFamily="18" charset="0"/>
                <a:ea typeface="+mn-ea"/>
                <a:cs typeface="Times New Roman" pitchFamily="18" charset="0"/>
              </a:rPr>
              <a:t>2</a:t>
            </a:r>
            <a:r>
              <a:rPr lang="zh-CN" altLang="en-US" dirty="0" smtClean="0">
                <a:solidFill>
                  <a:srgbClr val="002060"/>
                </a:solidFill>
                <a:latin typeface="Times New Roman" pitchFamily="18" charset="0"/>
                <a:ea typeface="+mn-ea"/>
                <a:cs typeface="Times New Roman" pitchFamily="18" charset="0"/>
              </a:rPr>
              <a:t>、系统架构模式</a:t>
            </a:r>
            <a:endParaRPr lang="zh-CN" altLang="en-US" dirty="0">
              <a:solidFill>
                <a:srgbClr val="002060"/>
              </a:solidFill>
              <a:latin typeface="Times New Roman" pitchFamily="18" charset="0"/>
              <a:ea typeface="+mn-ea"/>
              <a:cs typeface="Times New Roman" pitchFamily="18" charset="0"/>
            </a:endParaRPr>
          </a:p>
        </p:txBody>
      </p:sp>
      <p:sp>
        <p:nvSpPr>
          <p:cNvPr id="12" name="Text Box 3"/>
          <p:cNvSpPr txBox="1">
            <a:spLocks noChangeArrowheads="1"/>
          </p:cNvSpPr>
          <p:nvPr/>
        </p:nvSpPr>
        <p:spPr bwMode="auto">
          <a:xfrm>
            <a:off x="2555776" y="980499"/>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）两与三层架构比较</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375186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body" idx="1"/>
          </p:nvPr>
        </p:nvSpPr>
        <p:spPr>
          <a:xfrm>
            <a:off x="685800" y="1772816"/>
            <a:ext cx="7529538" cy="4608512"/>
          </a:xfrm>
        </p:spPr>
        <p:txBody>
          <a:bodyPr/>
          <a:lstStyle/>
          <a:p>
            <a:pPr marL="900113">
              <a:spcBef>
                <a:spcPts val="600"/>
              </a:spcBef>
              <a:spcAft>
                <a:spcPts val="600"/>
              </a:spcAft>
              <a:buFont typeface="Wingdings" pitchFamily="2" charset="2"/>
              <a:buChar char="l"/>
            </a:pPr>
            <a:r>
              <a:rPr lang="zh-CN" altLang="en-US" kern="1200"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三层缺点：</a:t>
            </a:r>
          </a:p>
          <a:p>
            <a:pPr marL="1255713" lvl="1" indent="-355600" hangingPunct="1">
              <a:spcBef>
                <a:spcPct val="0"/>
              </a:spcBef>
              <a:buClrTx/>
              <a:buFont typeface="Arial" pitchFamily="34" charset="0"/>
              <a:buChar char="•"/>
            </a:pPr>
            <a:r>
              <a:rPr lang="zh-CN" altLang="en-US" kern="1200" dirty="0" smtClean="0">
                <a:solidFill>
                  <a:srgbClr val="002060"/>
                </a:solidFill>
                <a:effectLst>
                  <a:outerShdw blurRad="38100" dist="38100" dir="2700000" algn="tl">
                    <a:srgbClr val="000000">
                      <a:alpha val="43137"/>
                    </a:srgbClr>
                  </a:outerShdw>
                </a:effectLst>
                <a:ea typeface="黑体" pitchFamily="49" charset="-122"/>
              </a:rPr>
              <a:t>降低了系统的性能。如果不采用分层式结构，很多业务可以直接造访数据库，以此获取相应的数据，如今却必须通过中间层来完成。</a:t>
            </a:r>
          </a:p>
          <a:p>
            <a:pPr marL="1255713" lvl="1" indent="-355600" hangingPunct="1">
              <a:spcBef>
                <a:spcPct val="0"/>
              </a:spcBef>
              <a:buClrTx/>
              <a:buFont typeface="Arial" pitchFamily="34" charset="0"/>
              <a:buChar char="•"/>
            </a:pPr>
            <a:r>
              <a:rPr lang="zh-CN" altLang="en-US" kern="1200" dirty="0" smtClean="0">
                <a:solidFill>
                  <a:srgbClr val="002060"/>
                </a:solidFill>
                <a:effectLst>
                  <a:outerShdw blurRad="38100" dist="38100" dir="2700000" algn="tl">
                    <a:srgbClr val="000000">
                      <a:alpha val="43137"/>
                    </a:srgbClr>
                  </a:outerShdw>
                </a:effectLst>
                <a:ea typeface="黑体" pitchFamily="49" charset="-122"/>
              </a:rPr>
              <a:t>有时会导致级联的修改。这种修改尤其体现在自上而下的方向。如果在表示层中需要增加一个功能，为保证其设计符合分层式结构，可能需要在相应的业务逻辑层和数据访问层中都增加相应的代码。</a:t>
            </a:r>
          </a:p>
          <a:p>
            <a:pPr marL="1255713" lvl="1" indent="-355600" hangingPunct="1">
              <a:spcBef>
                <a:spcPct val="0"/>
              </a:spcBef>
              <a:buClrTx/>
              <a:buFont typeface="Arial" pitchFamily="34" charset="0"/>
              <a:buChar char="•"/>
            </a:pPr>
            <a:endParaRPr lang="en-US" altLang="zh-CN" kern="1200" dirty="0" smtClean="0">
              <a:solidFill>
                <a:srgbClr val="002060"/>
              </a:solidFill>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p:txBody>
      </p:sp>
      <p:sp>
        <p:nvSpPr>
          <p:cNvPr id="5" name="矩形 4"/>
          <p:cNvSpPr/>
          <p:nvPr/>
        </p:nvSpPr>
        <p:spPr>
          <a:xfrm>
            <a:off x="1071538" y="5286388"/>
            <a:ext cx="7143800" cy="830997"/>
          </a:xfrm>
          <a:prstGeom prst="rect">
            <a:avLst/>
          </a:prstGeom>
        </p:spPr>
        <p:txBody>
          <a:bodyPr wrap="square">
            <a:spAutoFit/>
          </a:bodyPr>
          <a:lstStyle/>
          <a:p>
            <a:pPr>
              <a:spcBef>
                <a:spcPts val="600"/>
              </a:spcBef>
              <a:spcAft>
                <a:spcPts val="600"/>
              </a:spcAft>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因此，在设计和开发一个应用系统时，需要考虑系统自身特点，选择合适的架构和开发方式</a:t>
            </a:r>
          </a:p>
        </p:txBody>
      </p:sp>
      <p:sp>
        <p:nvSpPr>
          <p:cNvPr id="7" name="TextBox 6"/>
          <p:cNvSpPr txBox="1"/>
          <p:nvPr/>
        </p:nvSpPr>
        <p:spPr bwMode="auto">
          <a:xfrm>
            <a:off x="2627784" y="44624"/>
            <a:ext cx="6291874" cy="584775"/>
          </a:xfrm>
          <a:prstGeom prst="rect">
            <a:avLst/>
          </a:prstGeom>
          <a:noFill/>
          <a:ln w="9525" cap="flat" cmpd="sng">
            <a:noFill/>
            <a:prstDash val="solid"/>
            <a:miter lim="800000"/>
            <a:headEnd/>
            <a:tailEnd/>
          </a:ln>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solidFill>
                  <a:srgbClr val="002060"/>
                </a:solidFill>
              </a:rPr>
              <a:t>2</a:t>
            </a:r>
            <a:r>
              <a:rPr lang="zh-CN" altLang="en-US" dirty="0" smtClean="0">
                <a:solidFill>
                  <a:srgbClr val="002060"/>
                </a:solidFill>
              </a:rPr>
              <a:t>、系统架构模式</a:t>
            </a:r>
            <a:endParaRPr lang="zh-CN" altLang="en-US" dirty="0">
              <a:solidFill>
                <a:srgbClr val="002060"/>
              </a:solidFill>
            </a:endParaRPr>
          </a:p>
        </p:txBody>
      </p:sp>
      <p:sp>
        <p:nvSpPr>
          <p:cNvPr id="9" name="Text Box 3"/>
          <p:cNvSpPr txBox="1">
            <a:spLocks noChangeArrowheads="1"/>
          </p:cNvSpPr>
          <p:nvPr/>
        </p:nvSpPr>
        <p:spPr bwMode="auto">
          <a:xfrm>
            <a:off x="2627784" y="836712"/>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）两与三层架构比较</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384921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四</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、系统架构</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10" name="TextBox 9"/>
          <p:cNvSpPr txBox="1"/>
          <p:nvPr/>
        </p:nvSpPr>
        <p:spPr bwMode="auto">
          <a:xfrm>
            <a:off x="1448478" y="900009"/>
            <a:ext cx="629187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t>2</a:t>
            </a:r>
            <a:r>
              <a:rPr lang="zh-CN" altLang="en-US" dirty="0" smtClean="0"/>
              <a:t>、系统架构层次</a:t>
            </a:r>
            <a:endParaRPr lang="zh-CN" altLang="en-US" dirty="0"/>
          </a:p>
        </p:txBody>
      </p:sp>
      <p:sp>
        <p:nvSpPr>
          <p:cNvPr id="11" name="Text Box 3"/>
          <p:cNvSpPr txBox="1">
            <a:spLocks noChangeArrowheads="1"/>
          </p:cNvSpPr>
          <p:nvPr/>
        </p:nvSpPr>
        <p:spPr bwMode="auto">
          <a:xfrm>
            <a:off x="2483768" y="1988611"/>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	1</a:t>
            </a:r>
            <a:r>
              <a:rPr lang="zh-CN" altLang="en-US"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）两层</a:t>
            </a:r>
            <a:endParaRPr kumimoji="1" lang="zh-CN" altLang="en-US" sz="2800" b="1" dirty="0">
              <a:solidFill>
                <a:srgbClr val="969696"/>
              </a:solidFill>
              <a:latin typeface="Times New Roman" pitchFamily="18" charset="0"/>
              <a:ea typeface="+mn-ea"/>
              <a:cs typeface="Times New Roman" pitchFamily="18" charset="0"/>
            </a:endParaRPr>
          </a:p>
        </p:txBody>
      </p:sp>
      <p:sp>
        <p:nvSpPr>
          <p:cNvPr id="5" name="Text Box 3"/>
          <p:cNvSpPr txBox="1">
            <a:spLocks noChangeArrowheads="1"/>
          </p:cNvSpPr>
          <p:nvPr/>
        </p:nvSpPr>
        <p:spPr bwMode="auto">
          <a:xfrm>
            <a:off x="2454921" y="2924715"/>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	2</a:t>
            </a:r>
            <a:r>
              <a:rPr lang="zh-CN" altLang="en-US"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sz="2800" b="1" dirty="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三</a:t>
            </a:r>
            <a:r>
              <a:rPr lang="zh-CN" altLang="en-US"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层</a:t>
            </a:r>
            <a:endParaRPr kumimoji="1" lang="zh-CN" altLang="en-US" sz="2800" b="1" dirty="0">
              <a:solidFill>
                <a:srgbClr val="969696"/>
              </a:solidFill>
              <a:latin typeface="Times New Roman" pitchFamily="18" charset="0"/>
              <a:ea typeface="+mn-ea"/>
              <a:cs typeface="Times New Roman" pitchFamily="18" charset="0"/>
            </a:endParaRPr>
          </a:p>
        </p:txBody>
      </p:sp>
      <p:sp>
        <p:nvSpPr>
          <p:cNvPr id="6" name="Text Box 3"/>
          <p:cNvSpPr txBox="1">
            <a:spLocks noChangeArrowheads="1"/>
          </p:cNvSpPr>
          <p:nvPr/>
        </p:nvSpPr>
        <p:spPr bwMode="auto">
          <a:xfrm>
            <a:off x="2483768" y="3860819"/>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	3</a:t>
            </a:r>
            <a:r>
              <a:rPr lang="zh-CN" altLang="en-US"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）两层与三层的比较</a:t>
            </a:r>
            <a:endParaRPr kumimoji="1" lang="zh-CN" altLang="en-US" sz="2800" b="1" dirty="0">
              <a:solidFill>
                <a:srgbClr val="969696"/>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52372165"/>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四</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、系统架构</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2771800" y="1556792"/>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1</a:t>
            </a:r>
            <a:r>
              <a:rPr lang="zh-CN" altLang="en-US" dirty="0" smtClean="0">
                <a:solidFill>
                  <a:srgbClr val="969696"/>
                </a:solidFill>
              </a:rPr>
              <a:t>、引例</a:t>
            </a:r>
            <a:endParaRPr lang="zh-CN" altLang="en-US" dirty="0">
              <a:solidFill>
                <a:srgbClr val="969696"/>
              </a:solidFill>
            </a:endParaRPr>
          </a:p>
        </p:txBody>
      </p:sp>
      <p:sp>
        <p:nvSpPr>
          <p:cNvPr id="6" name="TextBox 5"/>
          <p:cNvSpPr txBox="1"/>
          <p:nvPr/>
        </p:nvSpPr>
        <p:spPr bwMode="auto">
          <a:xfrm>
            <a:off x="2771800" y="2600908"/>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2</a:t>
            </a:r>
            <a:r>
              <a:rPr lang="zh-CN" altLang="en-US" dirty="0" smtClean="0">
                <a:solidFill>
                  <a:srgbClr val="969696"/>
                </a:solidFill>
              </a:rPr>
              <a:t>、系统架构层次</a:t>
            </a:r>
            <a:endParaRPr lang="zh-CN" altLang="en-US" dirty="0">
              <a:solidFill>
                <a:srgbClr val="969696"/>
              </a:solidFill>
            </a:endParaRPr>
          </a:p>
        </p:txBody>
      </p:sp>
      <p:sp>
        <p:nvSpPr>
          <p:cNvPr id="8" name="TextBox 7"/>
          <p:cNvSpPr txBox="1"/>
          <p:nvPr/>
        </p:nvSpPr>
        <p:spPr bwMode="auto">
          <a:xfrm>
            <a:off x="2771800" y="3645024"/>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FFFF00"/>
                </a:solidFill>
              </a:rPr>
              <a:t>3</a:t>
            </a:r>
            <a:r>
              <a:rPr lang="zh-CN" altLang="en-US" dirty="0" smtClean="0">
                <a:solidFill>
                  <a:srgbClr val="FFFF00"/>
                </a:solidFill>
              </a:rPr>
              <a:t>、三层架构</a:t>
            </a:r>
            <a:endParaRPr lang="zh-CN" altLang="en-US" dirty="0">
              <a:solidFill>
                <a:srgbClr val="FFFF00"/>
              </a:solidFill>
            </a:endParaRPr>
          </a:p>
        </p:txBody>
      </p:sp>
      <p:sp>
        <p:nvSpPr>
          <p:cNvPr id="11" name="Rectangle 3"/>
          <p:cNvSpPr txBox="1">
            <a:spLocks noChangeArrowheads="1"/>
          </p:cNvSpPr>
          <p:nvPr/>
        </p:nvSpPr>
        <p:spPr bwMode="auto">
          <a:xfrm>
            <a:off x="971600" y="980728"/>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Box 6"/>
          <p:cNvSpPr txBox="1"/>
          <p:nvPr/>
        </p:nvSpPr>
        <p:spPr bwMode="auto">
          <a:xfrm>
            <a:off x="2771800" y="4689140"/>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chemeClr val="bg1"/>
                </a:solidFill>
              </a:rPr>
              <a:t>4</a:t>
            </a:r>
            <a:r>
              <a:rPr lang="zh-CN" altLang="en-US" dirty="0" smtClean="0">
                <a:solidFill>
                  <a:schemeClr val="bg1"/>
                </a:solidFill>
              </a:rPr>
              <a:t>、三层架构实例</a:t>
            </a:r>
            <a:endParaRPr lang="zh-CN" altLang="en-US" dirty="0">
              <a:solidFill>
                <a:schemeClr val="bg1"/>
              </a:solidFill>
            </a:endParaRPr>
          </a:p>
        </p:txBody>
      </p:sp>
      <p:sp>
        <p:nvSpPr>
          <p:cNvPr id="9" name="TextBox 8"/>
          <p:cNvSpPr txBox="1"/>
          <p:nvPr/>
        </p:nvSpPr>
        <p:spPr bwMode="auto">
          <a:xfrm>
            <a:off x="2771800" y="5733256"/>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chemeClr val="bg1"/>
                </a:solidFill>
              </a:rPr>
              <a:t>5</a:t>
            </a:r>
            <a:r>
              <a:rPr lang="zh-CN" altLang="en-US" dirty="0" smtClean="0">
                <a:solidFill>
                  <a:schemeClr val="bg1"/>
                </a:solidFill>
              </a:rPr>
              <a:t>、小结</a:t>
            </a:r>
            <a:endParaRPr lang="zh-CN" altLang="en-US" dirty="0">
              <a:solidFill>
                <a:schemeClr val="bg1"/>
              </a:solidFill>
            </a:endParaRPr>
          </a:p>
        </p:txBody>
      </p:sp>
    </p:spTree>
    <p:extLst>
      <p:ext uri="{BB962C8B-B14F-4D97-AF65-F5344CB8AC3E}">
        <p14:creationId xmlns:p14="http://schemas.microsoft.com/office/powerpoint/2010/main" val="3742885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四</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、系统架构</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35" name="TextBox 34"/>
          <p:cNvSpPr txBox="1"/>
          <p:nvPr/>
        </p:nvSpPr>
        <p:spPr bwMode="auto">
          <a:xfrm>
            <a:off x="1448478" y="972017"/>
            <a:ext cx="629187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latin typeface="Times New Roman" pitchFamily="18" charset="0"/>
                <a:ea typeface="+mn-ea"/>
                <a:cs typeface="Times New Roman" pitchFamily="18" charset="0"/>
              </a:rPr>
              <a:t>3</a:t>
            </a:r>
            <a:r>
              <a:rPr lang="zh-CN" altLang="en-US" dirty="0" smtClean="0">
                <a:latin typeface="Times New Roman" pitchFamily="18" charset="0"/>
                <a:ea typeface="+mn-ea"/>
                <a:cs typeface="Times New Roman" pitchFamily="18" charset="0"/>
              </a:rPr>
              <a:t>、三层架构</a:t>
            </a:r>
            <a:endParaRPr lang="zh-CN" altLang="en-US" dirty="0">
              <a:latin typeface="Times New Roman" pitchFamily="18" charset="0"/>
              <a:ea typeface="+mn-ea"/>
              <a:cs typeface="Times New Roman" pitchFamily="18" charset="0"/>
            </a:endParaRPr>
          </a:p>
        </p:txBody>
      </p:sp>
      <p:sp>
        <p:nvSpPr>
          <p:cNvPr id="36" name="Text Box 3"/>
          <p:cNvSpPr txBox="1">
            <a:spLocks noChangeArrowheads="1"/>
          </p:cNvSpPr>
          <p:nvPr/>
        </p:nvSpPr>
        <p:spPr bwMode="auto">
          <a:xfrm>
            <a:off x="2195736" y="3140892"/>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2) </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组成</a:t>
            </a:r>
            <a:endParaRPr kumimoji="1" lang="zh-CN" altLang="en-US"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1" name="Text Box 3"/>
          <p:cNvSpPr txBox="1">
            <a:spLocks noChangeArrowheads="1"/>
          </p:cNvSpPr>
          <p:nvPr/>
        </p:nvSpPr>
        <p:spPr bwMode="auto">
          <a:xfrm>
            <a:off x="2195736" y="5300979"/>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4) </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设计原则</a:t>
            </a:r>
            <a:endParaRPr kumimoji="1" lang="zh-CN" altLang="en-US"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7" name="Text Box 3"/>
          <p:cNvSpPr txBox="1">
            <a:spLocks noChangeArrowheads="1"/>
          </p:cNvSpPr>
          <p:nvPr/>
        </p:nvSpPr>
        <p:spPr bwMode="auto">
          <a:xfrm>
            <a:off x="2195736" y="2060848"/>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  	1) </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定义</a:t>
            </a:r>
            <a:endParaRPr kumimoji="1" lang="zh-CN" altLang="en-US" sz="28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8" name="Text Box 3"/>
          <p:cNvSpPr txBox="1">
            <a:spLocks noChangeArrowheads="1"/>
          </p:cNvSpPr>
          <p:nvPr/>
        </p:nvSpPr>
        <p:spPr bwMode="auto">
          <a:xfrm>
            <a:off x="2195736" y="4220936"/>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3) </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数据传递</a:t>
            </a:r>
            <a:endParaRPr kumimoji="1" lang="zh-CN" altLang="en-US"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custDataLst>
      <p:tags r:id="rId1"/>
    </p:custDataLst>
    <p:extLst>
      <p:ext uri="{BB962C8B-B14F-4D97-AF65-F5344CB8AC3E}">
        <p14:creationId xmlns:p14="http://schemas.microsoft.com/office/powerpoint/2010/main" val="2945035644"/>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body" idx="1"/>
          </p:nvPr>
        </p:nvSpPr>
        <p:spPr>
          <a:xfrm>
            <a:off x="683568" y="1772816"/>
            <a:ext cx="7815290" cy="4392488"/>
          </a:xfrm>
        </p:spPr>
        <p:txBody>
          <a:bodyPr/>
          <a:lstStyle/>
          <a:p>
            <a:r>
              <a:rPr lang="zh-CN" altLang="en-US" sz="2800" kern="1200" dirty="0" smtClean="0">
                <a:solidFill>
                  <a:srgbClr val="FF0000"/>
                </a:solidFill>
              </a:rPr>
              <a:t>体系结构：</a:t>
            </a:r>
            <a:endParaRPr lang="en-US" altLang="zh-CN" sz="2800" kern="1200" dirty="0">
              <a:solidFill>
                <a:srgbClr val="FF0000"/>
              </a:solidFill>
            </a:endParaRPr>
          </a:p>
          <a:p>
            <a:pPr lvl="1"/>
            <a:r>
              <a:rPr lang="zh-CN" altLang="en-US" sz="2400" dirty="0"/>
              <a:t>是在软件开发过程中，运用分层、分模块的思想来设计软件结构，将每一类型的操作固定在一个层</a:t>
            </a:r>
            <a:r>
              <a:rPr lang="en-US" altLang="zh-CN" sz="2400" dirty="0"/>
              <a:t>(</a:t>
            </a:r>
            <a:r>
              <a:rPr lang="zh-CN" altLang="en-US" sz="2400" dirty="0"/>
              <a:t>或模块</a:t>
            </a:r>
            <a:r>
              <a:rPr lang="en-US" altLang="zh-CN" sz="2400" dirty="0"/>
              <a:t>)</a:t>
            </a:r>
            <a:r>
              <a:rPr lang="zh-CN" altLang="en-US" sz="2400" dirty="0"/>
              <a:t>中</a:t>
            </a:r>
            <a:r>
              <a:rPr lang="zh-CN" altLang="en-US" sz="2400" dirty="0" smtClean="0"/>
              <a:t>。</a:t>
            </a:r>
            <a:endParaRPr lang="en-US" altLang="zh-CN" sz="2400" dirty="0" smtClean="0"/>
          </a:p>
          <a:p>
            <a:pPr lvl="1"/>
            <a:r>
              <a:rPr lang="zh-CN" altLang="en-US" sz="2400" dirty="0" smtClean="0"/>
              <a:t>常见</a:t>
            </a:r>
            <a:r>
              <a:rPr lang="zh-CN" altLang="en-US" sz="2400" dirty="0"/>
              <a:t>的是在客户端与数据库之间加入了一个</a:t>
            </a:r>
            <a:r>
              <a:rPr lang="en-US" altLang="zh-CN" sz="2400" dirty="0"/>
              <a:t>“</a:t>
            </a:r>
            <a:r>
              <a:rPr lang="zh-CN" altLang="en-US" sz="2400" dirty="0"/>
              <a:t>中间层</a:t>
            </a:r>
            <a:r>
              <a:rPr lang="en-US" altLang="zh-CN" sz="2400" dirty="0"/>
              <a:t>”</a:t>
            </a:r>
            <a:r>
              <a:rPr lang="zh-CN" altLang="en-US" sz="2400" dirty="0"/>
              <a:t>，也叫</a:t>
            </a:r>
            <a:r>
              <a:rPr lang="zh-CN" altLang="en-US" sz="2400" dirty="0">
                <a:solidFill>
                  <a:srgbClr val="FF0000"/>
                </a:solidFill>
              </a:rPr>
              <a:t>组件层</a:t>
            </a:r>
            <a:r>
              <a:rPr lang="zh-CN" altLang="en-US" sz="2400" dirty="0"/>
              <a:t>，从而形成了三层结构。</a:t>
            </a:r>
            <a:endParaRPr lang="en-US" altLang="zh-CN" sz="2400" dirty="0"/>
          </a:p>
          <a:p>
            <a:pPr algn="just">
              <a:lnSpc>
                <a:spcPct val="100000"/>
              </a:lnSpc>
              <a:buFont typeface="Wingdings" pitchFamily="2" charset="2"/>
              <a:buChar char="Ø"/>
            </a:pPr>
            <a:endParaRPr lang="en-US" altLang="zh-CN" sz="2800" kern="1200" dirty="0"/>
          </a:p>
          <a:p>
            <a:pPr algn="just">
              <a:lnSpc>
                <a:spcPct val="100000"/>
              </a:lnSpc>
              <a:buFont typeface="Wingdings" pitchFamily="2" charset="2"/>
              <a:buNone/>
            </a:pPr>
            <a:endParaRPr lang="zh-CN" altLang="en-US" sz="2800"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5" name="TextBox 4"/>
          <p:cNvSpPr txBox="1"/>
          <p:nvPr/>
        </p:nvSpPr>
        <p:spPr bwMode="auto">
          <a:xfrm>
            <a:off x="2627784" y="44624"/>
            <a:ext cx="6291874" cy="584775"/>
          </a:xfrm>
          <a:prstGeom prst="rect">
            <a:avLst/>
          </a:prstGeom>
          <a:noFill/>
          <a:ln w="9525" cap="flat" cmpd="sng">
            <a:noFill/>
            <a:prstDash val="solid"/>
            <a:miter lim="800000"/>
            <a:headEnd/>
            <a:tailEnd/>
          </a:ln>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rgbClr val="002060"/>
                </a:solidFill>
              </a:rPr>
              <a:t>3</a:t>
            </a:r>
            <a:r>
              <a:rPr lang="zh-CN" altLang="en-US" dirty="0" smtClean="0">
                <a:solidFill>
                  <a:srgbClr val="002060"/>
                </a:solidFill>
              </a:rPr>
              <a:t>、三层架构</a:t>
            </a:r>
            <a:endParaRPr lang="zh-CN" altLang="en-US" dirty="0">
              <a:solidFill>
                <a:srgbClr val="002060"/>
              </a:solidFill>
            </a:endParaRPr>
          </a:p>
        </p:txBody>
      </p:sp>
      <p:sp>
        <p:nvSpPr>
          <p:cNvPr id="6" name="Text Box 3"/>
          <p:cNvSpPr txBox="1">
            <a:spLocks noChangeArrowheads="1"/>
          </p:cNvSpPr>
          <p:nvPr/>
        </p:nvSpPr>
        <p:spPr bwMode="auto">
          <a:xfrm>
            <a:off x="2627784" y="836712"/>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）定义</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432139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一、系统设计方法</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1979712" y="2064549"/>
            <a:ext cx="568863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rgbClr val="FFFF00"/>
                </a:solidFill>
              </a:rPr>
              <a:t>1</a:t>
            </a:r>
            <a:r>
              <a:rPr lang="zh-CN" altLang="en-US" dirty="0" smtClean="0">
                <a:solidFill>
                  <a:srgbClr val="FFFF00"/>
                </a:solidFill>
              </a:rPr>
              <a:t>、理解设计要素</a:t>
            </a:r>
            <a:endParaRPr lang="zh-CN" altLang="en-US" dirty="0">
              <a:solidFill>
                <a:srgbClr val="FFFF00"/>
              </a:solidFill>
            </a:endParaRPr>
          </a:p>
        </p:txBody>
      </p:sp>
      <p:sp>
        <p:nvSpPr>
          <p:cNvPr id="6" name="TextBox 5"/>
          <p:cNvSpPr txBox="1"/>
          <p:nvPr/>
        </p:nvSpPr>
        <p:spPr bwMode="auto">
          <a:xfrm>
            <a:off x="1979712" y="3214827"/>
            <a:ext cx="568863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t>2</a:t>
            </a:r>
            <a:r>
              <a:rPr lang="zh-CN" altLang="en-US" dirty="0" smtClean="0"/>
              <a:t>、结构设计</a:t>
            </a:r>
            <a:r>
              <a:rPr lang="en-US" altLang="zh-CN" dirty="0" smtClean="0"/>
              <a:t>—</a:t>
            </a:r>
            <a:r>
              <a:rPr lang="zh-CN" altLang="en-US" dirty="0" smtClean="0"/>
              <a:t>结构化方法</a:t>
            </a:r>
            <a:endParaRPr lang="zh-CN" altLang="en-US" dirty="0"/>
          </a:p>
        </p:txBody>
      </p:sp>
      <p:sp>
        <p:nvSpPr>
          <p:cNvPr id="11" name="Rectangle 3"/>
          <p:cNvSpPr txBox="1">
            <a:spLocks noChangeArrowheads="1"/>
          </p:cNvSpPr>
          <p:nvPr/>
        </p:nvSpPr>
        <p:spPr bwMode="auto">
          <a:xfrm>
            <a:off x="1286810" y="1134616"/>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Box 6"/>
          <p:cNvSpPr txBox="1"/>
          <p:nvPr/>
        </p:nvSpPr>
        <p:spPr bwMode="auto">
          <a:xfrm>
            <a:off x="1979712" y="4365104"/>
            <a:ext cx="568863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t>3</a:t>
            </a:r>
            <a:r>
              <a:rPr lang="zh-CN" altLang="en-US" dirty="0" smtClean="0"/>
              <a:t>、结构设计</a:t>
            </a:r>
            <a:r>
              <a:rPr lang="en-US" altLang="zh-CN" dirty="0" smtClean="0"/>
              <a:t>—</a:t>
            </a:r>
            <a:r>
              <a:rPr lang="zh-CN" altLang="en-US" dirty="0" smtClean="0"/>
              <a:t>面向对象方法</a:t>
            </a:r>
            <a:endParaRPr lang="zh-CN" altLang="en-US" dirty="0"/>
          </a:p>
        </p:txBody>
      </p:sp>
    </p:spTree>
    <p:extLst>
      <p:ext uri="{BB962C8B-B14F-4D97-AF65-F5344CB8AC3E}">
        <p14:creationId xmlns:p14="http://schemas.microsoft.com/office/powerpoint/2010/main" val="2202923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body" idx="1"/>
          </p:nvPr>
        </p:nvSpPr>
        <p:spPr>
          <a:xfrm>
            <a:off x="683568" y="1772816"/>
            <a:ext cx="7815290" cy="4392488"/>
          </a:xfrm>
        </p:spPr>
        <p:txBody>
          <a:bodyPr/>
          <a:lstStyle/>
          <a:p>
            <a:r>
              <a:rPr lang="zh-CN" altLang="en-US" sz="2800" kern="1200" dirty="0">
                <a:solidFill>
                  <a:srgbClr val="FF0000"/>
                </a:solidFill>
              </a:rPr>
              <a:t>提示：</a:t>
            </a:r>
            <a:endParaRPr lang="en-US" altLang="zh-CN" sz="2800" kern="1200" dirty="0">
              <a:solidFill>
                <a:srgbClr val="FF0000"/>
              </a:solidFill>
            </a:endParaRPr>
          </a:p>
          <a:p>
            <a:pPr lvl="1"/>
            <a:r>
              <a:rPr lang="zh-CN" altLang="en-US" sz="2400" dirty="0"/>
              <a:t>这里所说的三层体系是超脱于所谓的</a:t>
            </a:r>
            <a:r>
              <a:rPr lang="en-US" altLang="zh-CN" sz="2400" dirty="0"/>
              <a:t>C/S</a:t>
            </a:r>
            <a:r>
              <a:rPr lang="zh-CN" altLang="en-US" sz="2400" dirty="0"/>
              <a:t>与</a:t>
            </a:r>
            <a:r>
              <a:rPr lang="en-US" altLang="zh-CN" sz="2400" dirty="0"/>
              <a:t>B/S</a:t>
            </a:r>
            <a:r>
              <a:rPr lang="zh-CN" altLang="en-US" sz="2400" dirty="0"/>
              <a:t>之上的，不是指物理上的三层，不是简单地放置三台机器就是三层体系结构，也不仅仅有</a:t>
            </a:r>
            <a:r>
              <a:rPr lang="en-US" altLang="zh-CN" sz="2400" dirty="0"/>
              <a:t>B/S</a:t>
            </a:r>
            <a:r>
              <a:rPr lang="zh-CN" altLang="en-US" sz="2400" dirty="0"/>
              <a:t>应用才是三层体系结构。三层结构实际上是在</a:t>
            </a:r>
            <a:r>
              <a:rPr lang="en-US" altLang="zh-CN" sz="2400" dirty="0"/>
              <a:t>C/S</a:t>
            </a:r>
            <a:r>
              <a:rPr lang="zh-CN" altLang="en-US" sz="2400" dirty="0"/>
              <a:t>体系下盛行的两层结构客户端</a:t>
            </a:r>
            <a:r>
              <a:rPr lang="en-US" altLang="zh-CN" sz="2400" dirty="0"/>
              <a:t>/</a:t>
            </a:r>
            <a:r>
              <a:rPr lang="zh-CN" altLang="en-US" sz="2400" dirty="0"/>
              <a:t>服务器层的一种进化。</a:t>
            </a:r>
            <a:r>
              <a:rPr lang="en-US" altLang="zh-CN" sz="2400" dirty="0"/>
              <a:t> </a:t>
            </a:r>
          </a:p>
          <a:p>
            <a:r>
              <a:rPr lang="zh-CN" altLang="en-US" sz="2800" kern="1200" dirty="0">
                <a:solidFill>
                  <a:srgbClr val="FF0000"/>
                </a:solidFill>
              </a:rPr>
              <a:t>要点：</a:t>
            </a:r>
            <a:endParaRPr lang="en-US" altLang="zh-CN" sz="2800" kern="1200" dirty="0">
              <a:solidFill>
                <a:srgbClr val="FF0000"/>
              </a:solidFill>
            </a:endParaRPr>
          </a:p>
          <a:p>
            <a:pPr lvl="1"/>
            <a:r>
              <a:rPr lang="zh-CN" altLang="en-US" sz="2400" dirty="0"/>
              <a:t>把同类型的操作作为单独的类模块抽象出来</a:t>
            </a:r>
            <a:r>
              <a:rPr lang="en-US" altLang="zh-CN" sz="2400" dirty="0"/>
              <a:t>,</a:t>
            </a:r>
            <a:r>
              <a:rPr lang="zh-CN" altLang="en-US" sz="2400" dirty="0"/>
              <a:t>供其它模块重复调用</a:t>
            </a:r>
            <a:endParaRPr lang="en-US" altLang="zh-CN" sz="2400" dirty="0"/>
          </a:p>
          <a:p>
            <a:pPr algn="just">
              <a:lnSpc>
                <a:spcPct val="100000"/>
              </a:lnSpc>
              <a:buFont typeface="Wingdings" pitchFamily="2" charset="2"/>
              <a:buChar char="Ø"/>
            </a:pPr>
            <a:endParaRPr lang="en-US" altLang="zh-CN" sz="2800" dirty="0"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endParaRPr>
          </a:p>
          <a:p>
            <a:pPr algn="just">
              <a:lnSpc>
                <a:spcPct val="100000"/>
              </a:lnSpc>
              <a:buFont typeface="Wingdings" pitchFamily="2" charset="2"/>
              <a:buNone/>
            </a:pPr>
            <a:endParaRPr lang="zh-CN" altLang="en-US" sz="2800"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5" name="TextBox 4"/>
          <p:cNvSpPr txBox="1"/>
          <p:nvPr/>
        </p:nvSpPr>
        <p:spPr bwMode="auto">
          <a:xfrm>
            <a:off x="2627784" y="44624"/>
            <a:ext cx="6291874" cy="584775"/>
          </a:xfrm>
          <a:prstGeom prst="rect">
            <a:avLst/>
          </a:prstGeom>
          <a:noFill/>
          <a:ln w="9525" cap="flat" cmpd="sng">
            <a:noFill/>
            <a:prstDash val="solid"/>
            <a:miter lim="800000"/>
            <a:headEnd/>
            <a:tailEnd/>
          </a:ln>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rgbClr val="002060"/>
                </a:solidFill>
              </a:rPr>
              <a:t>3</a:t>
            </a:r>
            <a:r>
              <a:rPr lang="zh-CN" altLang="en-US" dirty="0" smtClean="0">
                <a:solidFill>
                  <a:srgbClr val="002060"/>
                </a:solidFill>
              </a:rPr>
              <a:t>、三层架构</a:t>
            </a:r>
            <a:endParaRPr lang="zh-CN" altLang="en-US" dirty="0">
              <a:solidFill>
                <a:srgbClr val="002060"/>
              </a:solidFill>
            </a:endParaRPr>
          </a:p>
        </p:txBody>
      </p:sp>
      <p:sp>
        <p:nvSpPr>
          <p:cNvPr id="6" name="Text Box 3"/>
          <p:cNvSpPr txBox="1">
            <a:spLocks noChangeArrowheads="1"/>
          </p:cNvSpPr>
          <p:nvPr/>
        </p:nvSpPr>
        <p:spPr bwMode="auto">
          <a:xfrm>
            <a:off x="2627784" y="836712"/>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）定义</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995365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64898">
                                            <p:txEl>
                                              <p:pRg st="0" end="0"/>
                                            </p:txEl>
                                          </p:spTgt>
                                        </p:tgtEl>
                                        <p:attrNameLst>
                                          <p:attrName>style.visibility</p:attrName>
                                        </p:attrNameLst>
                                      </p:cBhvr>
                                      <p:to>
                                        <p:strVal val="visible"/>
                                      </p:to>
                                    </p:set>
                                    <p:animEffect transition="in" filter="randombar(horizontal)">
                                      <p:cBhvr>
                                        <p:cTn id="7" dur="500"/>
                                        <p:tgtEl>
                                          <p:spTgt spid="4648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64898">
                                            <p:txEl>
                                              <p:pRg st="1" end="1"/>
                                            </p:txEl>
                                          </p:spTgt>
                                        </p:tgtEl>
                                        <p:attrNameLst>
                                          <p:attrName>style.visibility</p:attrName>
                                        </p:attrNameLst>
                                      </p:cBhvr>
                                      <p:to>
                                        <p:strVal val="visible"/>
                                      </p:to>
                                    </p:set>
                                    <p:animEffect transition="in" filter="randombar(horizontal)">
                                      <p:cBhvr>
                                        <p:cTn id="12" dur="500"/>
                                        <p:tgtEl>
                                          <p:spTgt spid="4648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64898">
                                            <p:txEl>
                                              <p:pRg st="2" end="2"/>
                                            </p:txEl>
                                          </p:spTgt>
                                        </p:tgtEl>
                                        <p:attrNameLst>
                                          <p:attrName>style.visibility</p:attrName>
                                        </p:attrNameLst>
                                      </p:cBhvr>
                                      <p:to>
                                        <p:strVal val="visible"/>
                                      </p:to>
                                    </p:set>
                                    <p:animEffect transition="in" filter="randombar(horizontal)">
                                      <p:cBhvr>
                                        <p:cTn id="17" dur="500"/>
                                        <p:tgtEl>
                                          <p:spTgt spid="4648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64898">
                                            <p:txEl>
                                              <p:pRg st="3" end="3"/>
                                            </p:txEl>
                                          </p:spTgt>
                                        </p:tgtEl>
                                        <p:attrNameLst>
                                          <p:attrName>style.visibility</p:attrName>
                                        </p:attrNameLst>
                                      </p:cBhvr>
                                      <p:to>
                                        <p:strVal val="visible"/>
                                      </p:to>
                                    </p:set>
                                    <p:animEffect transition="in" filter="randombar(horizontal)">
                                      <p:cBhvr>
                                        <p:cTn id="22" dur="500"/>
                                        <p:tgtEl>
                                          <p:spTgt spid="46489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body" idx="1"/>
          </p:nvPr>
        </p:nvSpPr>
        <p:spPr>
          <a:xfrm>
            <a:off x="683568" y="1772816"/>
            <a:ext cx="7815290" cy="4392488"/>
          </a:xfrm>
        </p:spPr>
        <p:txBody>
          <a:bodyPr/>
          <a:lstStyle/>
          <a:p>
            <a:r>
              <a:rPr lang="zh-CN" altLang="en-US" sz="2800" kern="1200" dirty="0" smtClean="0">
                <a:solidFill>
                  <a:srgbClr val="FF0000"/>
                </a:solidFill>
              </a:rPr>
              <a:t>目的</a:t>
            </a:r>
            <a:r>
              <a:rPr lang="zh-CN" altLang="en-US" sz="2800" kern="1200" dirty="0">
                <a:solidFill>
                  <a:srgbClr val="FF0000"/>
                </a:solidFill>
              </a:rPr>
              <a:t>：</a:t>
            </a:r>
            <a:endParaRPr lang="en-US" altLang="zh-CN" sz="2800" kern="1200" dirty="0">
              <a:solidFill>
                <a:srgbClr val="FF0000"/>
              </a:solidFill>
            </a:endParaRPr>
          </a:p>
          <a:p>
            <a:pPr lvl="1"/>
            <a:r>
              <a:rPr lang="zh-CN" altLang="en-US" sz="2400" dirty="0"/>
              <a:t>不仅提高软件的可用性，同时也可以大大提高软件的重用性和拓展性，实现“</a:t>
            </a:r>
            <a:r>
              <a:rPr lang="zh-CN" altLang="en-US" sz="2400" dirty="0">
                <a:solidFill>
                  <a:srgbClr val="FF0000"/>
                </a:solidFill>
              </a:rPr>
              <a:t>高内聚、低耦合</a:t>
            </a:r>
            <a:r>
              <a:rPr lang="zh-CN" altLang="en-US" sz="2400" dirty="0"/>
              <a:t>”</a:t>
            </a:r>
            <a:endParaRPr lang="en-US" altLang="zh-CN" sz="2400" dirty="0"/>
          </a:p>
          <a:p>
            <a:r>
              <a:rPr lang="zh-CN" altLang="en-US" sz="2800" kern="1200" dirty="0">
                <a:solidFill>
                  <a:srgbClr val="FF0000"/>
                </a:solidFill>
              </a:rPr>
              <a:t>原则：</a:t>
            </a:r>
            <a:endParaRPr lang="en-US" altLang="zh-CN" sz="2800" kern="1200" dirty="0">
              <a:solidFill>
                <a:srgbClr val="FF0000"/>
              </a:solidFill>
            </a:endParaRPr>
          </a:p>
          <a:p>
            <a:pPr lvl="1"/>
            <a:r>
              <a:rPr lang="zh-CN" altLang="en-US" sz="2400" dirty="0"/>
              <a:t>分散关注、松散耦合、逻辑复用、标准定义</a:t>
            </a:r>
            <a:endParaRPr lang="en-US" altLang="zh-CN" sz="2400" dirty="0"/>
          </a:p>
          <a:p>
            <a:pPr algn="just">
              <a:lnSpc>
                <a:spcPct val="100000"/>
              </a:lnSpc>
              <a:buFont typeface="Wingdings" pitchFamily="2" charset="2"/>
              <a:buChar char="Ø"/>
            </a:pPr>
            <a:endParaRPr lang="en-US" altLang="zh-CN" sz="2800" dirty="0"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endParaRPr>
          </a:p>
          <a:p>
            <a:pPr algn="just">
              <a:lnSpc>
                <a:spcPct val="100000"/>
              </a:lnSpc>
              <a:buFont typeface="Wingdings" pitchFamily="2" charset="2"/>
              <a:buNone/>
            </a:pPr>
            <a:endParaRPr lang="zh-CN" altLang="en-US" sz="2800"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5" name="TextBox 4"/>
          <p:cNvSpPr txBox="1"/>
          <p:nvPr/>
        </p:nvSpPr>
        <p:spPr bwMode="auto">
          <a:xfrm>
            <a:off x="2627784" y="44624"/>
            <a:ext cx="6291874" cy="584775"/>
          </a:xfrm>
          <a:prstGeom prst="rect">
            <a:avLst/>
          </a:prstGeom>
          <a:noFill/>
          <a:ln w="9525" cap="flat" cmpd="sng">
            <a:noFill/>
            <a:prstDash val="solid"/>
            <a:miter lim="800000"/>
            <a:headEnd/>
            <a:tailEnd/>
          </a:ln>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rgbClr val="002060"/>
                </a:solidFill>
              </a:rPr>
              <a:t>3</a:t>
            </a:r>
            <a:r>
              <a:rPr lang="zh-CN" altLang="en-US" dirty="0" smtClean="0">
                <a:solidFill>
                  <a:srgbClr val="002060"/>
                </a:solidFill>
              </a:rPr>
              <a:t>、三层架构</a:t>
            </a:r>
            <a:endParaRPr lang="zh-CN" altLang="en-US" dirty="0">
              <a:solidFill>
                <a:srgbClr val="002060"/>
              </a:solidFill>
            </a:endParaRPr>
          </a:p>
        </p:txBody>
      </p:sp>
      <p:sp>
        <p:nvSpPr>
          <p:cNvPr id="6" name="Text Box 3"/>
          <p:cNvSpPr txBox="1">
            <a:spLocks noChangeArrowheads="1"/>
          </p:cNvSpPr>
          <p:nvPr/>
        </p:nvSpPr>
        <p:spPr bwMode="auto">
          <a:xfrm>
            <a:off x="2627784" y="836712"/>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）定义</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592891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64898">
                                            <p:txEl>
                                              <p:pRg st="0" end="0"/>
                                            </p:txEl>
                                          </p:spTgt>
                                        </p:tgtEl>
                                        <p:attrNameLst>
                                          <p:attrName>style.visibility</p:attrName>
                                        </p:attrNameLst>
                                      </p:cBhvr>
                                      <p:to>
                                        <p:strVal val="visible"/>
                                      </p:to>
                                    </p:set>
                                    <p:animEffect transition="in" filter="randombar(horizontal)">
                                      <p:cBhvr>
                                        <p:cTn id="7" dur="500"/>
                                        <p:tgtEl>
                                          <p:spTgt spid="4648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64898">
                                            <p:txEl>
                                              <p:pRg st="1" end="1"/>
                                            </p:txEl>
                                          </p:spTgt>
                                        </p:tgtEl>
                                        <p:attrNameLst>
                                          <p:attrName>style.visibility</p:attrName>
                                        </p:attrNameLst>
                                      </p:cBhvr>
                                      <p:to>
                                        <p:strVal val="visible"/>
                                      </p:to>
                                    </p:set>
                                    <p:animEffect transition="in" filter="randombar(horizontal)">
                                      <p:cBhvr>
                                        <p:cTn id="12" dur="500"/>
                                        <p:tgtEl>
                                          <p:spTgt spid="4648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64898">
                                            <p:txEl>
                                              <p:pRg st="2" end="2"/>
                                            </p:txEl>
                                          </p:spTgt>
                                        </p:tgtEl>
                                        <p:attrNameLst>
                                          <p:attrName>style.visibility</p:attrName>
                                        </p:attrNameLst>
                                      </p:cBhvr>
                                      <p:to>
                                        <p:strVal val="visible"/>
                                      </p:to>
                                    </p:set>
                                    <p:animEffect transition="in" filter="randombar(horizontal)">
                                      <p:cBhvr>
                                        <p:cTn id="17" dur="500"/>
                                        <p:tgtEl>
                                          <p:spTgt spid="4648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64898">
                                            <p:txEl>
                                              <p:pRg st="3" end="3"/>
                                            </p:txEl>
                                          </p:spTgt>
                                        </p:tgtEl>
                                        <p:attrNameLst>
                                          <p:attrName>style.visibility</p:attrName>
                                        </p:attrNameLst>
                                      </p:cBhvr>
                                      <p:to>
                                        <p:strVal val="visible"/>
                                      </p:to>
                                    </p:set>
                                    <p:animEffect transition="in" filter="randombar(horizontal)">
                                      <p:cBhvr>
                                        <p:cTn id="22" dur="500"/>
                                        <p:tgtEl>
                                          <p:spTgt spid="46489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bwMode="auto">
          <a:xfrm>
            <a:off x="685800" y="1772816"/>
            <a:ext cx="7815290" cy="46085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marL="449263" marR="0" lvl="0" indent="-449263" algn="l" defTabSz="914400" eaLnBrk="0" latinLnBrk="0" hangingPunct="0">
              <a:lnSpc>
                <a:spcPct val="120000"/>
              </a:lnSpc>
              <a:spcBef>
                <a:spcPct val="20000"/>
              </a:spcBef>
              <a:buClrTx/>
              <a:buSzPct val="120000"/>
              <a:buBlip>
                <a:blip r:embed="rId3"/>
              </a:buBlip>
              <a:tabLst/>
              <a:defRPr/>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数据</a:t>
            </a: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访问层</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Data Access Layer</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，简称</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DAL</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1023938" marR="0" lvl="1" indent="-395288" algn="l" defTabSz="914400" eaLnBrk="0" latinLnBrk="0" hangingPunct="0">
              <a:lnSpc>
                <a:spcPct val="120000"/>
              </a:lnSpc>
              <a:spcBef>
                <a:spcPct val="20000"/>
              </a:spcBef>
              <a:buClr>
                <a:srgbClr val="CC0000"/>
              </a:buClr>
              <a:buSzPct val="120000"/>
              <a:buFont typeface="Arial" charset="0"/>
              <a:buChar char="―"/>
              <a:tabLst/>
              <a:defRP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这一层的工作就是与数据库或其它文件打交道；</a:t>
            </a:r>
          </a:p>
          <a:p>
            <a:pPr marL="449263" marR="0" lvl="0" indent="-449263" algn="l" defTabSz="914400" eaLnBrk="0" latinLnBrk="0" hangingPunct="0">
              <a:lnSpc>
                <a:spcPct val="120000"/>
              </a:lnSpc>
              <a:spcBef>
                <a:spcPct val="20000"/>
              </a:spcBef>
              <a:buClrTx/>
              <a:buSzPct val="120000"/>
              <a:buBlip>
                <a:blip r:embed="rId3"/>
              </a:buBlip>
              <a:tabLst/>
              <a:defRPr/>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业务</a:t>
            </a: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逻辑层</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Business Logical Layer</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，简称</a:t>
            </a:r>
            <a:r>
              <a:rPr lang="en-US" altLang="zh-CN" sz="2400" b="1" dirty="0" err="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BLL</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1023938" marR="0" lvl="1" indent="-395288" algn="l" defTabSz="914400" eaLnBrk="0" latinLnBrk="0" hangingPunct="0">
              <a:lnSpc>
                <a:spcPct val="120000"/>
              </a:lnSpc>
              <a:spcBef>
                <a:spcPct val="20000"/>
              </a:spcBef>
              <a:buClr>
                <a:srgbClr val="CC0000"/>
              </a:buClr>
              <a:buSzPct val="120000"/>
              <a:buFont typeface="Arial" charset="0"/>
              <a:buChar char="―"/>
              <a:tabLst/>
              <a:defRP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也叫中间层，也可说是</a:t>
            </a:r>
            <a:r>
              <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Business Rule</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（业务规则），进行业务逻辑处理；</a:t>
            </a:r>
          </a:p>
          <a:p>
            <a:pPr marL="449263" marR="0" lvl="0" indent="-449263" algn="l" defTabSz="914400" eaLnBrk="0" latinLnBrk="0" hangingPunct="0">
              <a:lnSpc>
                <a:spcPct val="120000"/>
              </a:lnSpc>
              <a:spcBef>
                <a:spcPct val="20000"/>
              </a:spcBef>
              <a:buClrTx/>
              <a:buSzPct val="120000"/>
              <a:buBlip>
                <a:blip r:embed="rId3"/>
              </a:buBlip>
              <a:tabLst/>
              <a:defRPr/>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用户</a:t>
            </a: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界面层</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User Interface</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，简称</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UI</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1023938" marR="0" lvl="1" indent="-395288" algn="l" defTabSz="914400" eaLnBrk="0" latinLnBrk="0" hangingPunct="0">
              <a:lnSpc>
                <a:spcPct val="120000"/>
              </a:lnSpc>
              <a:spcBef>
                <a:spcPct val="20000"/>
              </a:spcBef>
              <a:buClr>
                <a:srgbClr val="CC0000"/>
              </a:buClr>
              <a:buSzPct val="120000"/>
              <a:buFont typeface="Arial" charset="0"/>
              <a:buChar char="―"/>
              <a:tabLst/>
              <a:defRPr/>
            </a:pPr>
            <a:r>
              <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也</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称表现层（</a:t>
            </a:r>
            <a:r>
              <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Presentation Layer</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），主要负责与用户打交道，也就是界面。比如是网页，也可能是窗口，或者图形图表等其他形式。</a:t>
            </a:r>
            <a:endPar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3" name="TextBox 12"/>
          <p:cNvSpPr txBox="1"/>
          <p:nvPr/>
        </p:nvSpPr>
        <p:spPr bwMode="auto">
          <a:xfrm>
            <a:off x="2627784" y="44624"/>
            <a:ext cx="6291874" cy="584775"/>
          </a:xfrm>
          <a:prstGeom prst="rect">
            <a:avLst/>
          </a:prstGeom>
          <a:noFill/>
          <a:ln w="9525" cap="flat" cmpd="sng">
            <a:noFill/>
            <a:prstDash val="solid"/>
            <a:miter lim="800000"/>
            <a:headEnd/>
            <a:tailEnd/>
          </a:ln>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rgbClr val="002060"/>
                </a:solidFill>
              </a:rPr>
              <a:t>3</a:t>
            </a:r>
            <a:r>
              <a:rPr lang="zh-CN" altLang="en-US" dirty="0" smtClean="0">
                <a:solidFill>
                  <a:srgbClr val="002060"/>
                </a:solidFill>
              </a:rPr>
              <a:t>、三层架构</a:t>
            </a:r>
            <a:endParaRPr lang="zh-CN" altLang="en-US" dirty="0">
              <a:solidFill>
                <a:srgbClr val="002060"/>
              </a:solidFill>
            </a:endParaRPr>
          </a:p>
        </p:txBody>
      </p:sp>
      <p:sp>
        <p:nvSpPr>
          <p:cNvPr id="16" name="Text Box 3"/>
          <p:cNvSpPr txBox="1">
            <a:spLocks noChangeArrowheads="1"/>
          </p:cNvSpPr>
          <p:nvPr/>
        </p:nvSpPr>
        <p:spPr bwMode="auto">
          <a:xfrm>
            <a:off x="2627784" y="836712"/>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）组成</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727188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5">
                                            <p:txEl>
                                              <p:pRg st="3" end="3"/>
                                            </p:txEl>
                                          </p:spTgt>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5">
                                            <p:txEl>
                                              <p:pRg st="4" end="4"/>
                                            </p:txEl>
                                          </p:spTgt>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5">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图示 13"/>
          <p:cNvGraphicFramePr/>
          <p:nvPr/>
        </p:nvGraphicFramePr>
        <p:xfrm>
          <a:off x="1619272" y="222252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云形标注 6"/>
          <p:cNvSpPr/>
          <p:nvPr/>
        </p:nvSpPr>
        <p:spPr>
          <a:xfrm>
            <a:off x="285720" y="4000504"/>
            <a:ext cx="4643470" cy="2286016"/>
          </a:xfrm>
          <a:prstGeom prst="cloudCallout">
            <a:avLst>
              <a:gd name="adj1" fmla="val 35302"/>
              <a:gd name="adj2" fmla="val -9455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Box 7"/>
          <p:cNvSpPr txBox="1"/>
          <p:nvPr/>
        </p:nvSpPr>
        <p:spPr>
          <a:xfrm>
            <a:off x="857224" y="4326633"/>
            <a:ext cx="3643338" cy="1477328"/>
          </a:xfrm>
          <a:prstGeom prst="rect">
            <a:avLst/>
          </a:prstGeom>
          <a:noFill/>
        </p:spPr>
        <p:txBody>
          <a:bodyPr wrap="square" rtlCol="0">
            <a:spAutoFit/>
          </a:bodyPr>
          <a:lstStyle/>
          <a:p>
            <a:r>
              <a:rPr lang="zh-CN" altLang="en-US" dirty="0" smtClean="0">
                <a:solidFill>
                  <a:schemeClr val="bg1"/>
                </a:solidFill>
              </a:rPr>
              <a:t>用户通过这一层向系统提交请求或发出指令。系统通过这一层接受用户请求或指令，然后，将指令消化吸收后调用下一层，再将调用的结果展现到这一层。</a:t>
            </a:r>
            <a:endParaRPr lang="zh-CN" altLang="en-US" dirty="0">
              <a:solidFill>
                <a:schemeClr val="bg1"/>
              </a:solidFill>
            </a:endParaRPr>
          </a:p>
        </p:txBody>
      </p:sp>
      <p:sp>
        <p:nvSpPr>
          <p:cNvPr id="9" name="云形标注 8"/>
          <p:cNvSpPr/>
          <p:nvPr/>
        </p:nvSpPr>
        <p:spPr>
          <a:xfrm>
            <a:off x="4214810" y="4357694"/>
            <a:ext cx="4643470" cy="2286016"/>
          </a:xfrm>
          <a:prstGeom prst="cloudCallout">
            <a:avLst>
              <a:gd name="adj1" fmla="val -34433"/>
              <a:gd name="adj2" fmla="val -6430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TextBox 9"/>
          <p:cNvSpPr txBox="1"/>
          <p:nvPr/>
        </p:nvSpPr>
        <p:spPr>
          <a:xfrm>
            <a:off x="4786314" y="4786322"/>
            <a:ext cx="3643338" cy="1200329"/>
          </a:xfrm>
          <a:prstGeom prst="rect">
            <a:avLst/>
          </a:prstGeom>
          <a:noFill/>
        </p:spPr>
        <p:txBody>
          <a:bodyPr wrap="square" rtlCol="0">
            <a:spAutoFit/>
          </a:bodyPr>
          <a:lstStyle/>
          <a:p>
            <a:r>
              <a:rPr lang="zh-CN" altLang="en-US" dirty="0" smtClean="0">
                <a:solidFill>
                  <a:schemeClr val="bg1"/>
                </a:solidFill>
              </a:rPr>
              <a:t>它是系统的核心业务处理层，负责接收用户界面层的指令和数据，消化吸收后，进行组织业务逻辑的处理，并将结果返回给用户界面层。</a:t>
            </a:r>
            <a:endParaRPr lang="zh-CN" altLang="en-US" dirty="0">
              <a:solidFill>
                <a:schemeClr val="bg1"/>
              </a:solidFill>
            </a:endParaRPr>
          </a:p>
        </p:txBody>
      </p:sp>
      <p:sp>
        <p:nvSpPr>
          <p:cNvPr id="11" name="云形标注 10"/>
          <p:cNvSpPr/>
          <p:nvPr/>
        </p:nvSpPr>
        <p:spPr>
          <a:xfrm>
            <a:off x="1000100" y="1714488"/>
            <a:ext cx="4643470" cy="2286016"/>
          </a:xfrm>
          <a:prstGeom prst="cloudCallout">
            <a:avLst>
              <a:gd name="adj1" fmla="val 14740"/>
              <a:gd name="adj2" fmla="val 7505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TextBox 11"/>
          <p:cNvSpPr txBox="1"/>
          <p:nvPr/>
        </p:nvSpPr>
        <p:spPr>
          <a:xfrm>
            <a:off x="1571604" y="2094548"/>
            <a:ext cx="3571900" cy="1477328"/>
          </a:xfrm>
          <a:prstGeom prst="rect">
            <a:avLst/>
          </a:prstGeom>
          <a:noFill/>
        </p:spPr>
        <p:txBody>
          <a:bodyPr wrap="square" rtlCol="0">
            <a:spAutoFit/>
          </a:bodyPr>
          <a:lstStyle/>
          <a:p>
            <a:r>
              <a:rPr lang="zh-CN" altLang="en-US" dirty="0" smtClean="0">
                <a:solidFill>
                  <a:schemeClr val="bg1"/>
                </a:solidFill>
              </a:rPr>
              <a:t>主要是对原始数据（数据库或者文本文件等存放数据的形式）的操作，注意是对数据的操作，而不是数据库， 为业务逻辑层或表示层提供数据服务． </a:t>
            </a:r>
            <a:endParaRPr lang="zh-CN" altLang="en-US" dirty="0">
              <a:solidFill>
                <a:schemeClr val="bg1"/>
              </a:solidFill>
            </a:endParaRPr>
          </a:p>
        </p:txBody>
      </p:sp>
      <p:sp>
        <p:nvSpPr>
          <p:cNvPr id="13" name="TextBox 12"/>
          <p:cNvSpPr txBox="1"/>
          <p:nvPr/>
        </p:nvSpPr>
        <p:spPr bwMode="auto">
          <a:xfrm>
            <a:off x="2627784" y="44624"/>
            <a:ext cx="6291874" cy="584775"/>
          </a:xfrm>
          <a:prstGeom prst="rect">
            <a:avLst/>
          </a:prstGeom>
          <a:noFill/>
          <a:ln w="9525" cap="flat" cmpd="sng">
            <a:noFill/>
            <a:prstDash val="solid"/>
            <a:miter lim="800000"/>
            <a:headEnd/>
            <a:tailEnd/>
          </a:ln>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rgbClr val="002060"/>
                </a:solidFill>
              </a:rPr>
              <a:t>3</a:t>
            </a:r>
            <a:r>
              <a:rPr lang="zh-CN" altLang="en-US" dirty="0" smtClean="0">
                <a:solidFill>
                  <a:srgbClr val="002060"/>
                </a:solidFill>
              </a:rPr>
              <a:t>、三层架构</a:t>
            </a:r>
            <a:endParaRPr lang="zh-CN" altLang="en-US" dirty="0">
              <a:solidFill>
                <a:srgbClr val="002060"/>
              </a:solidFill>
            </a:endParaRPr>
          </a:p>
        </p:txBody>
      </p:sp>
      <p:sp>
        <p:nvSpPr>
          <p:cNvPr id="16" name="Text Box 3"/>
          <p:cNvSpPr txBox="1">
            <a:spLocks noChangeArrowheads="1"/>
          </p:cNvSpPr>
          <p:nvPr/>
        </p:nvSpPr>
        <p:spPr bwMode="auto">
          <a:xfrm>
            <a:off x="2627784" y="836712"/>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）组成</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041025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par>
                                <p:cTn id="12" presetID="14" presetClass="entr" presetSubtype="1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par>
                                <p:cTn id="20" presetID="14"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randombar(horizontal)">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7" grpId="0" animBg="1"/>
      <p:bldP spid="8" grpId="0"/>
      <p:bldP spid="9" grpId="0" animBg="1"/>
      <p:bldP spid="10" grpId="0"/>
      <p:bldP spid="11" grpId="0" animBg="1"/>
      <p:bldP spid="1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body" idx="1"/>
          </p:nvPr>
        </p:nvSpPr>
        <p:spPr>
          <a:xfrm>
            <a:off x="685800" y="1701527"/>
            <a:ext cx="7772400" cy="5255865"/>
          </a:xfrm>
        </p:spPr>
        <p:txBody>
          <a:bodyPr/>
          <a:lstStyle/>
          <a:p>
            <a:r>
              <a:rPr lang="zh-CN" altLang="en-US" sz="2800" kern="1200" dirty="0">
                <a:solidFill>
                  <a:srgbClr val="FF0000"/>
                </a:solidFill>
              </a:rPr>
              <a:t>各层依赖关系</a:t>
            </a:r>
            <a:endParaRPr lang="en-US" altLang="zh-CN" sz="2800" kern="1200" dirty="0">
              <a:solidFill>
                <a:srgbClr val="FF0000"/>
              </a:solidFill>
            </a:endParaRPr>
          </a:p>
        </p:txBody>
      </p:sp>
      <p:sp>
        <p:nvSpPr>
          <p:cNvPr id="17" name="AutoShape 4"/>
          <p:cNvSpPr>
            <a:spLocks noChangeArrowheads="1"/>
          </p:cNvSpPr>
          <p:nvPr/>
        </p:nvSpPr>
        <p:spPr bwMode="gray">
          <a:xfrm>
            <a:off x="2339975" y="2636639"/>
            <a:ext cx="4613275" cy="647700"/>
          </a:xfrm>
          <a:prstGeom prst="roundRect">
            <a:avLst>
              <a:gd name="adj" fmla="val 16667"/>
            </a:avLst>
          </a:prstGeom>
          <a:gradFill rotWithShape="1">
            <a:gsLst>
              <a:gs pos="0">
                <a:srgbClr val="FFFF99"/>
              </a:gs>
              <a:gs pos="100000">
                <a:srgbClr val="FFFF99">
                  <a:gamma/>
                  <a:tint val="0"/>
                  <a:invGamma/>
                </a:srgbClr>
              </a:gs>
            </a:gsLst>
            <a:lin ang="5400000" scaled="1"/>
          </a:gradFill>
          <a:ln w="9525" algn="ctr">
            <a:solidFill>
              <a:srgbClr val="FF9900"/>
            </a:solidFill>
            <a:round/>
            <a:headEnd/>
            <a:tailEnd/>
          </a:ln>
          <a:effectLst>
            <a:outerShdw dist="117088" dir="8363922" algn="ctr" rotWithShape="0">
              <a:schemeClr val="bg2">
                <a:alpha val="50000"/>
              </a:schemeClr>
            </a:outerShdw>
          </a:effectLst>
        </p:spPr>
        <p:txBody>
          <a:bodyPr wrap="none" anchor="ctr"/>
          <a:lstStyle/>
          <a:p>
            <a:pPr algn="ctr" eaLnBrk="0" hangingPunct="0"/>
            <a:r>
              <a:rPr lang="zh-CN" altLang="en-US" b="1" dirty="0">
                <a:effectLst>
                  <a:outerShdw blurRad="38100" dist="38100" dir="2700000" algn="tl">
                    <a:srgbClr val="000000">
                      <a:alpha val="43137"/>
                    </a:srgbClr>
                  </a:outerShdw>
                </a:effectLst>
                <a:ea typeface="黑体" pitchFamily="2" charset="-122"/>
                <a:cs typeface="Times New Roman" pitchFamily="18" charset="0"/>
              </a:rPr>
              <a:t>表示层</a:t>
            </a:r>
          </a:p>
        </p:txBody>
      </p:sp>
      <p:sp>
        <p:nvSpPr>
          <p:cNvPr id="18" name="AutoShape 5"/>
          <p:cNvSpPr>
            <a:spLocks noChangeArrowheads="1"/>
          </p:cNvSpPr>
          <p:nvPr/>
        </p:nvSpPr>
        <p:spPr bwMode="gray">
          <a:xfrm>
            <a:off x="2351088" y="4076502"/>
            <a:ext cx="4592637" cy="677862"/>
          </a:xfrm>
          <a:prstGeom prst="roundRect">
            <a:avLst>
              <a:gd name="adj" fmla="val 16667"/>
            </a:avLst>
          </a:prstGeom>
          <a:gradFill rotWithShape="1">
            <a:gsLst>
              <a:gs pos="0">
                <a:srgbClr val="FFFF99"/>
              </a:gs>
              <a:gs pos="100000">
                <a:srgbClr val="FFFF99">
                  <a:gamma/>
                  <a:tint val="0"/>
                  <a:invGamma/>
                </a:srgbClr>
              </a:gs>
            </a:gsLst>
            <a:lin ang="5400000" scaled="1"/>
          </a:gradFill>
          <a:ln w="9525" algn="ctr">
            <a:solidFill>
              <a:srgbClr val="FF9900"/>
            </a:solidFill>
            <a:round/>
            <a:headEnd/>
            <a:tailEnd/>
          </a:ln>
          <a:effectLst>
            <a:outerShdw dist="117088" dir="8363922" algn="ctr" rotWithShape="0">
              <a:schemeClr val="bg2">
                <a:alpha val="50000"/>
              </a:schemeClr>
            </a:outerShdw>
          </a:effectLst>
        </p:spPr>
        <p:txBody>
          <a:bodyPr wrap="none" anchor="ctr"/>
          <a:lstStyle/>
          <a:p>
            <a:pPr algn="ctr" eaLnBrk="0" hangingPunct="0"/>
            <a:r>
              <a:rPr lang="zh-CN" altLang="en-US" b="1" dirty="0">
                <a:effectLst>
                  <a:outerShdw blurRad="38100" dist="38100" dir="2700000" algn="tl">
                    <a:srgbClr val="000000">
                      <a:alpha val="43137"/>
                    </a:srgbClr>
                  </a:outerShdw>
                </a:effectLst>
                <a:ea typeface="黑体" pitchFamily="2" charset="-122"/>
                <a:cs typeface="Times New Roman" pitchFamily="18" charset="0"/>
              </a:rPr>
              <a:t>业务逻辑层</a:t>
            </a:r>
          </a:p>
        </p:txBody>
      </p:sp>
      <p:sp>
        <p:nvSpPr>
          <p:cNvPr id="19" name="AutoShape 6"/>
          <p:cNvSpPr>
            <a:spLocks noChangeArrowheads="1"/>
          </p:cNvSpPr>
          <p:nvPr/>
        </p:nvSpPr>
        <p:spPr bwMode="gray">
          <a:xfrm>
            <a:off x="2322513" y="5516364"/>
            <a:ext cx="4649787" cy="649288"/>
          </a:xfrm>
          <a:prstGeom prst="roundRect">
            <a:avLst>
              <a:gd name="adj" fmla="val 16667"/>
            </a:avLst>
          </a:prstGeom>
          <a:gradFill rotWithShape="1">
            <a:gsLst>
              <a:gs pos="0">
                <a:srgbClr val="FFFF99"/>
              </a:gs>
              <a:gs pos="100000">
                <a:srgbClr val="FFFF99">
                  <a:gamma/>
                  <a:tint val="0"/>
                  <a:invGamma/>
                </a:srgbClr>
              </a:gs>
            </a:gsLst>
            <a:lin ang="5400000" scaled="1"/>
          </a:gradFill>
          <a:ln w="9525" algn="ctr">
            <a:solidFill>
              <a:srgbClr val="FF9900"/>
            </a:solidFill>
            <a:round/>
            <a:headEnd/>
            <a:tailEnd/>
          </a:ln>
          <a:effectLst>
            <a:outerShdw dist="117088" dir="8363922" algn="ctr" rotWithShape="0">
              <a:schemeClr val="bg2">
                <a:alpha val="50000"/>
              </a:schemeClr>
            </a:outerShdw>
          </a:effectLst>
        </p:spPr>
        <p:txBody>
          <a:bodyPr wrap="none" anchor="ctr"/>
          <a:lstStyle/>
          <a:p>
            <a:pPr algn="ctr" eaLnBrk="0" hangingPunct="0"/>
            <a:r>
              <a:rPr lang="zh-CN" altLang="en-US" b="1" dirty="0">
                <a:effectLst>
                  <a:outerShdw blurRad="38100" dist="38100" dir="2700000" algn="tl">
                    <a:srgbClr val="000000">
                      <a:alpha val="43137"/>
                    </a:srgbClr>
                  </a:outerShdw>
                </a:effectLst>
                <a:ea typeface="黑体" pitchFamily="2" charset="-122"/>
                <a:cs typeface="Times New Roman" pitchFamily="18" charset="0"/>
              </a:rPr>
              <a:t>数据访问层</a:t>
            </a:r>
          </a:p>
        </p:txBody>
      </p:sp>
      <p:sp>
        <p:nvSpPr>
          <p:cNvPr id="20" name="AutoShape 9"/>
          <p:cNvSpPr>
            <a:spLocks noChangeArrowheads="1"/>
          </p:cNvSpPr>
          <p:nvPr/>
        </p:nvSpPr>
        <p:spPr bwMode="auto">
          <a:xfrm rot="16200000">
            <a:off x="4304507" y="4672608"/>
            <a:ext cx="687387" cy="936625"/>
          </a:xfrm>
          <a:prstGeom prst="leftArrow">
            <a:avLst>
              <a:gd name="adj1" fmla="val 50000"/>
              <a:gd name="adj2" fmla="val 25000"/>
            </a:avLst>
          </a:prstGeom>
          <a:gradFill rotWithShape="1">
            <a:gsLst>
              <a:gs pos="0">
                <a:srgbClr val="B563CF"/>
              </a:gs>
              <a:gs pos="100000">
                <a:srgbClr val="B563CF">
                  <a:gamma/>
                  <a:tint val="0"/>
                  <a:invGamma/>
                </a:srgbClr>
              </a:gs>
            </a:gsLst>
            <a:lin ang="0" scaled="1"/>
          </a:gradFill>
          <a:ln w="9525" algn="ctr">
            <a:solidFill>
              <a:srgbClr val="800080"/>
            </a:solidFill>
            <a:miter lim="800000"/>
            <a:headEnd/>
            <a:tailEnd/>
          </a:ln>
          <a:effectLst/>
        </p:spPr>
        <p:txBody>
          <a:bodyPr anchor="ctr">
            <a:spAutoFit/>
          </a:bodyPr>
          <a:lstStyle/>
          <a:p>
            <a:endParaRPr lang="zh-CN" altLang="en-US"/>
          </a:p>
        </p:txBody>
      </p:sp>
      <p:sp>
        <p:nvSpPr>
          <p:cNvPr id="21" name="AutoShape 10"/>
          <p:cNvSpPr>
            <a:spLocks noChangeArrowheads="1"/>
          </p:cNvSpPr>
          <p:nvPr/>
        </p:nvSpPr>
        <p:spPr bwMode="auto">
          <a:xfrm rot="16200000">
            <a:off x="4268788" y="3300214"/>
            <a:ext cx="687388" cy="865187"/>
          </a:xfrm>
          <a:prstGeom prst="leftArrow">
            <a:avLst>
              <a:gd name="adj1" fmla="val 50000"/>
              <a:gd name="adj2" fmla="val 25000"/>
            </a:avLst>
          </a:prstGeom>
          <a:gradFill rotWithShape="1">
            <a:gsLst>
              <a:gs pos="0">
                <a:srgbClr val="B563CF"/>
              </a:gs>
              <a:gs pos="100000">
                <a:srgbClr val="B563CF">
                  <a:gamma/>
                  <a:tint val="0"/>
                  <a:invGamma/>
                </a:srgbClr>
              </a:gs>
            </a:gsLst>
            <a:lin ang="0" scaled="1"/>
          </a:gradFill>
          <a:ln w="9525" algn="ctr">
            <a:solidFill>
              <a:srgbClr val="800080"/>
            </a:solidFill>
            <a:miter lim="800000"/>
            <a:headEnd/>
            <a:tailEnd/>
          </a:ln>
          <a:effectLst/>
        </p:spPr>
        <p:txBody>
          <a:bodyPr anchor="ctr">
            <a:spAutoFit/>
          </a:bodyPr>
          <a:lstStyle/>
          <a:p>
            <a:endParaRPr lang="zh-CN" altLang="en-US"/>
          </a:p>
        </p:txBody>
      </p:sp>
      <p:sp>
        <p:nvSpPr>
          <p:cNvPr id="10" name="TextBox 9"/>
          <p:cNvSpPr txBox="1"/>
          <p:nvPr/>
        </p:nvSpPr>
        <p:spPr bwMode="auto">
          <a:xfrm>
            <a:off x="2627784" y="44624"/>
            <a:ext cx="6291874" cy="584775"/>
          </a:xfrm>
          <a:prstGeom prst="rect">
            <a:avLst/>
          </a:prstGeom>
          <a:noFill/>
          <a:ln w="9525" cap="flat" cmpd="sng">
            <a:noFill/>
            <a:prstDash val="solid"/>
            <a:miter lim="800000"/>
            <a:headEnd/>
            <a:tailEnd/>
          </a:ln>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rgbClr val="002060"/>
                </a:solidFill>
              </a:rPr>
              <a:t>3</a:t>
            </a:r>
            <a:r>
              <a:rPr lang="zh-CN" altLang="en-US" dirty="0" smtClean="0">
                <a:solidFill>
                  <a:srgbClr val="002060"/>
                </a:solidFill>
              </a:rPr>
              <a:t>、三层架构</a:t>
            </a:r>
            <a:endParaRPr lang="zh-CN" altLang="en-US" dirty="0">
              <a:solidFill>
                <a:srgbClr val="002060"/>
              </a:solidFill>
            </a:endParaRPr>
          </a:p>
        </p:txBody>
      </p:sp>
      <p:sp>
        <p:nvSpPr>
          <p:cNvPr id="11" name="Text Box 3"/>
          <p:cNvSpPr txBox="1">
            <a:spLocks noChangeArrowheads="1"/>
          </p:cNvSpPr>
          <p:nvPr/>
        </p:nvSpPr>
        <p:spPr bwMode="auto">
          <a:xfrm>
            <a:off x="2627784" y="836712"/>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）组成</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543123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500"/>
                                        <p:tgtEl>
                                          <p:spTgt spid="2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4"/>
          <p:cNvSpPr>
            <a:spLocks noChangeArrowheads="1"/>
          </p:cNvSpPr>
          <p:nvPr/>
        </p:nvSpPr>
        <p:spPr bwMode="gray">
          <a:xfrm>
            <a:off x="2590199" y="3352804"/>
            <a:ext cx="4679950" cy="576262"/>
          </a:xfrm>
          <a:prstGeom prst="roundRect">
            <a:avLst>
              <a:gd name="adj" fmla="val 16667"/>
            </a:avLst>
          </a:prstGeom>
          <a:gradFill rotWithShape="1">
            <a:gsLst>
              <a:gs pos="0">
                <a:srgbClr val="FFFF99"/>
              </a:gs>
              <a:gs pos="100000">
                <a:srgbClr val="FFFF99">
                  <a:gamma/>
                  <a:tint val="0"/>
                  <a:invGamma/>
                </a:srgbClr>
              </a:gs>
            </a:gsLst>
            <a:lin ang="5400000" scaled="1"/>
          </a:gradFill>
          <a:ln w="9525" algn="ctr">
            <a:solidFill>
              <a:srgbClr val="FF9900"/>
            </a:solidFill>
            <a:round/>
            <a:headEnd/>
            <a:tailEnd/>
          </a:ln>
          <a:effectLst>
            <a:outerShdw dist="117088" dir="8363922" algn="ctr" rotWithShape="0">
              <a:schemeClr val="bg2">
                <a:alpha val="50000"/>
              </a:schemeClr>
            </a:outerShdw>
          </a:effectLst>
        </p:spPr>
        <p:txBody>
          <a:bodyPr wrap="none" anchor="ctr"/>
          <a:lstStyle/>
          <a:p>
            <a:pPr algn="ctr" eaLnBrk="0" hangingPunct="0"/>
            <a:r>
              <a:rPr lang="zh-CN" altLang="en-US" b="1" dirty="0">
                <a:ea typeface="黑体" pitchFamily="2" charset="-122"/>
              </a:rPr>
              <a:t>业务逻辑层</a:t>
            </a:r>
          </a:p>
        </p:txBody>
      </p:sp>
      <p:sp>
        <p:nvSpPr>
          <p:cNvPr id="10" name="AutoShape 5"/>
          <p:cNvSpPr>
            <a:spLocks noChangeArrowheads="1"/>
          </p:cNvSpPr>
          <p:nvPr/>
        </p:nvSpPr>
        <p:spPr bwMode="gray">
          <a:xfrm>
            <a:off x="2590199" y="4786322"/>
            <a:ext cx="4679950" cy="574675"/>
          </a:xfrm>
          <a:prstGeom prst="roundRect">
            <a:avLst>
              <a:gd name="adj" fmla="val 16667"/>
            </a:avLst>
          </a:prstGeom>
          <a:gradFill rotWithShape="1">
            <a:gsLst>
              <a:gs pos="0">
                <a:srgbClr val="FFFF99"/>
              </a:gs>
              <a:gs pos="100000">
                <a:srgbClr val="FFFF99">
                  <a:gamma/>
                  <a:tint val="0"/>
                  <a:invGamma/>
                </a:srgbClr>
              </a:gs>
            </a:gsLst>
            <a:lin ang="5400000" scaled="1"/>
          </a:gradFill>
          <a:ln w="9525" algn="ctr">
            <a:solidFill>
              <a:srgbClr val="FF9900"/>
            </a:solidFill>
            <a:round/>
            <a:headEnd/>
            <a:tailEnd/>
          </a:ln>
          <a:effectLst>
            <a:outerShdw dist="117088" dir="8363922" algn="ctr" rotWithShape="0">
              <a:schemeClr val="bg2">
                <a:alpha val="50000"/>
              </a:schemeClr>
            </a:outerShdw>
          </a:effectLst>
        </p:spPr>
        <p:txBody>
          <a:bodyPr wrap="none" anchor="ctr"/>
          <a:lstStyle/>
          <a:p>
            <a:pPr algn="ctr" eaLnBrk="0" hangingPunct="0"/>
            <a:r>
              <a:rPr lang="zh-CN" altLang="en-US" b="1">
                <a:ea typeface="黑体" pitchFamily="2" charset="-122"/>
              </a:rPr>
              <a:t>数据访问层</a:t>
            </a:r>
          </a:p>
        </p:txBody>
      </p:sp>
      <p:sp>
        <p:nvSpPr>
          <p:cNvPr id="11" name="AutoShape 7"/>
          <p:cNvSpPr>
            <a:spLocks noChangeArrowheads="1"/>
          </p:cNvSpPr>
          <p:nvPr/>
        </p:nvSpPr>
        <p:spPr bwMode="gray">
          <a:xfrm>
            <a:off x="2590199" y="1643050"/>
            <a:ext cx="4679950" cy="576262"/>
          </a:xfrm>
          <a:prstGeom prst="roundRect">
            <a:avLst>
              <a:gd name="adj" fmla="val 16667"/>
            </a:avLst>
          </a:prstGeom>
          <a:gradFill rotWithShape="1">
            <a:gsLst>
              <a:gs pos="0">
                <a:srgbClr val="FFFF99"/>
              </a:gs>
              <a:gs pos="100000">
                <a:srgbClr val="FFFF99">
                  <a:gamma/>
                  <a:tint val="0"/>
                  <a:invGamma/>
                </a:srgbClr>
              </a:gs>
            </a:gsLst>
            <a:lin ang="5400000" scaled="1"/>
          </a:gradFill>
          <a:ln w="9525" algn="ctr">
            <a:solidFill>
              <a:srgbClr val="FF9900"/>
            </a:solidFill>
            <a:round/>
            <a:headEnd/>
            <a:tailEnd/>
          </a:ln>
          <a:effectLst>
            <a:outerShdw dist="117088" dir="8363922" algn="ctr" rotWithShape="0">
              <a:schemeClr val="bg2">
                <a:alpha val="50000"/>
              </a:schemeClr>
            </a:outerShdw>
          </a:effectLst>
        </p:spPr>
        <p:txBody>
          <a:bodyPr wrap="none" anchor="ctr"/>
          <a:lstStyle/>
          <a:p>
            <a:pPr algn="ctr" eaLnBrk="0" hangingPunct="0"/>
            <a:r>
              <a:rPr lang="zh-CN" altLang="en-US" b="1">
                <a:ea typeface="黑体" pitchFamily="2" charset="-122"/>
              </a:rPr>
              <a:t>表示层</a:t>
            </a:r>
          </a:p>
        </p:txBody>
      </p:sp>
      <p:sp>
        <p:nvSpPr>
          <p:cNvPr id="12" name="AutoShape 8"/>
          <p:cNvSpPr>
            <a:spLocks noChangeArrowheads="1"/>
          </p:cNvSpPr>
          <p:nvPr/>
        </p:nvSpPr>
        <p:spPr bwMode="auto">
          <a:xfrm rot="16200000">
            <a:off x="2978343" y="2550306"/>
            <a:ext cx="1166812" cy="647700"/>
          </a:xfrm>
          <a:prstGeom prst="leftArrow">
            <a:avLst>
              <a:gd name="adj1" fmla="val 50000"/>
              <a:gd name="adj2" fmla="val 45037"/>
            </a:avLst>
          </a:prstGeom>
          <a:gradFill rotWithShape="1">
            <a:gsLst>
              <a:gs pos="0">
                <a:srgbClr val="B563CF"/>
              </a:gs>
              <a:gs pos="100000">
                <a:srgbClr val="B563CF">
                  <a:gamma/>
                  <a:tint val="0"/>
                  <a:invGamma/>
                </a:srgbClr>
              </a:gs>
            </a:gsLst>
            <a:lin ang="0" scaled="1"/>
          </a:gradFill>
          <a:ln w="9525" algn="ctr">
            <a:solidFill>
              <a:srgbClr val="800080"/>
            </a:solidFill>
            <a:miter lim="800000"/>
            <a:headEnd/>
            <a:tailEnd/>
          </a:ln>
          <a:effectLst/>
        </p:spPr>
        <p:txBody>
          <a:bodyPr vert="eaVert" anchor="ctr">
            <a:spAutoFit/>
          </a:bodyPr>
          <a:lstStyle/>
          <a:p>
            <a:pPr algn="ctr"/>
            <a:r>
              <a:rPr lang="zh-CN" altLang="en-US" sz="1400" b="1">
                <a:ea typeface="黑体" pitchFamily="2" charset="-122"/>
              </a:rPr>
              <a:t>客</a:t>
            </a:r>
          </a:p>
          <a:p>
            <a:pPr algn="ctr"/>
            <a:r>
              <a:rPr lang="zh-CN" altLang="en-US" sz="1400" b="1">
                <a:ea typeface="黑体" pitchFamily="2" charset="-122"/>
              </a:rPr>
              <a:t>户</a:t>
            </a:r>
          </a:p>
          <a:p>
            <a:pPr algn="ctr"/>
            <a:r>
              <a:rPr lang="zh-CN" altLang="en-US" sz="1400" b="1">
                <a:ea typeface="黑体" pitchFamily="2" charset="-122"/>
              </a:rPr>
              <a:t>请</a:t>
            </a:r>
          </a:p>
          <a:p>
            <a:pPr algn="ctr"/>
            <a:r>
              <a:rPr lang="zh-CN" altLang="en-US" sz="1400" b="1">
                <a:ea typeface="黑体" pitchFamily="2" charset="-122"/>
              </a:rPr>
              <a:t>求</a:t>
            </a:r>
          </a:p>
        </p:txBody>
      </p:sp>
      <p:sp>
        <p:nvSpPr>
          <p:cNvPr id="13" name="AutoShape 20"/>
          <p:cNvSpPr>
            <a:spLocks noChangeArrowheads="1"/>
          </p:cNvSpPr>
          <p:nvPr/>
        </p:nvSpPr>
        <p:spPr bwMode="auto">
          <a:xfrm rot="16200000">
            <a:off x="2978342" y="4045747"/>
            <a:ext cx="1166813" cy="647700"/>
          </a:xfrm>
          <a:prstGeom prst="leftArrow">
            <a:avLst>
              <a:gd name="adj1" fmla="val 50000"/>
              <a:gd name="adj2" fmla="val 45037"/>
            </a:avLst>
          </a:prstGeom>
          <a:gradFill rotWithShape="1">
            <a:gsLst>
              <a:gs pos="0">
                <a:srgbClr val="B563CF"/>
              </a:gs>
              <a:gs pos="100000">
                <a:srgbClr val="B563CF">
                  <a:gamma/>
                  <a:tint val="0"/>
                  <a:invGamma/>
                </a:srgbClr>
              </a:gs>
            </a:gsLst>
            <a:lin ang="0" scaled="1"/>
          </a:gradFill>
          <a:ln w="9525" algn="ctr">
            <a:solidFill>
              <a:srgbClr val="800080"/>
            </a:solidFill>
            <a:miter lim="800000"/>
            <a:headEnd/>
            <a:tailEnd/>
          </a:ln>
          <a:effectLst/>
        </p:spPr>
        <p:txBody>
          <a:bodyPr vert="eaVert" anchor="ctr">
            <a:spAutoFit/>
          </a:bodyPr>
          <a:lstStyle/>
          <a:p>
            <a:pPr algn="ctr"/>
            <a:r>
              <a:rPr lang="zh-CN" altLang="en-US" sz="1400" b="1">
                <a:ea typeface="黑体" pitchFamily="2" charset="-122"/>
              </a:rPr>
              <a:t>客</a:t>
            </a:r>
          </a:p>
          <a:p>
            <a:pPr algn="ctr"/>
            <a:r>
              <a:rPr lang="zh-CN" altLang="en-US" sz="1400" b="1">
                <a:ea typeface="黑体" pitchFamily="2" charset="-122"/>
              </a:rPr>
              <a:t>户</a:t>
            </a:r>
          </a:p>
          <a:p>
            <a:pPr algn="ctr"/>
            <a:r>
              <a:rPr lang="zh-CN" altLang="en-US" sz="1400" b="1">
                <a:ea typeface="黑体" pitchFamily="2" charset="-122"/>
              </a:rPr>
              <a:t>请</a:t>
            </a:r>
          </a:p>
          <a:p>
            <a:pPr algn="ctr"/>
            <a:r>
              <a:rPr lang="zh-CN" altLang="en-US" sz="1400" b="1">
                <a:ea typeface="黑体" pitchFamily="2" charset="-122"/>
              </a:rPr>
              <a:t>求</a:t>
            </a:r>
          </a:p>
        </p:txBody>
      </p:sp>
      <p:sp>
        <p:nvSpPr>
          <p:cNvPr id="14" name="AutoShape 21"/>
          <p:cNvSpPr>
            <a:spLocks noChangeArrowheads="1"/>
          </p:cNvSpPr>
          <p:nvPr/>
        </p:nvSpPr>
        <p:spPr bwMode="auto">
          <a:xfrm>
            <a:off x="6036670" y="2285993"/>
            <a:ext cx="647700" cy="1119600"/>
          </a:xfrm>
          <a:prstGeom prst="upArrow">
            <a:avLst>
              <a:gd name="adj1" fmla="val 50000"/>
              <a:gd name="adj2" fmla="val 41483"/>
            </a:avLst>
          </a:prstGeom>
          <a:gradFill rotWithShape="1">
            <a:gsLst>
              <a:gs pos="0">
                <a:srgbClr val="B563CF"/>
              </a:gs>
              <a:gs pos="100000">
                <a:srgbClr val="B563CF">
                  <a:gamma/>
                  <a:tint val="0"/>
                  <a:invGamma/>
                </a:srgbClr>
              </a:gs>
            </a:gsLst>
            <a:lin ang="0" scaled="1"/>
          </a:gradFill>
          <a:ln w="9525" algn="ctr">
            <a:solidFill>
              <a:srgbClr val="800080"/>
            </a:solidFill>
            <a:miter lim="800000"/>
            <a:headEnd/>
            <a:tailEnd/>
          </a:ln>
          <a:effectLst/>
        </p:spPr>
        <p:txBody>
          <a:bodyPr wrap="square" anchor="ctr">
            <a:spAutoFit/>
          </a:bodyPr>
          <a:lstStyle/>
          <a:p>
            <a:pPr algn="ctr"/>
            <a:r>
              <a:rPr lang="zh-CN" altLang="en-US" sz="1400" b="1">
                <a:ea typeface="黑体" pitchFamily="2" charset="-122"/>
              </a:rPr>
              <a:t>响</a:t>
            </a:r>
          </a:p>
          <a:p>
            <a:pPr algn="ctr"/>
            <a:r>
              <a:rPr lang="zh-CN" altLang="en-US" sz="1400" b="1">
                <a:ea typeface="黑体" pitchFamily="2" charset="-122"/>
              </a:rPr>
              <a:t>应</a:t>
            </a:r>
          </a:p>
          <a:p>
            <a:pPr algn="ctr"/>
            <a:r>
              <a:rPr lang="zh-CN" altLang="en-US" sz="1400" b="1">
                <a:ea typeface="黑体" pitchFamily="2" charset="-122"/>
              </a:rPr>
              <a:t>数</a:t>
            </a:r>
          </a:p>
          <a:p>
            <a:pPr algn="ctr"/>
            <a:r>
              <a:rPr lang="zh-CN" altLang="en-US" sz="1400" b="1">
                <a:ea typeface="黑体" pitchFamily="2" charset="-122"/>
              </a:rPr>
              <a:t>据</a:t>
            </a:r>
          </a:p>
        </p:txBody>
      </p:sp>
      <p:sp>
        <p:nvSpPr>
          <p:cNvPr id="15" name="AutoShape 22"/>
          <p:cNvSpPr>
            <a:spLocks noChangeArrowheads="1"/>
          </p:cNvSpPr>
          <p:nvPr/>
        </p:nvSpPr>
        <p:spPr bwMode="auto">
          <a:xfrm>
            <a:off x="6046187" y="3786190"/>
            <a:ext cx="647700" cy="1074738"/>
          </a:xfrm>
          <a:prstGeom prst="upArrow">
            <a:avLst>
              <a:gd name="adj1" fmla="val 50000"/>
              <a:gd name="adj2" fmla="val 41483"/>
            </a:avLst>
          </a:prstGeom>
          <a:gradFill rotWithShape="1">
            <a:gsLst>
              <a:gs pos="0">
                <a:srgbClr val="B563CF"/>
              </a:gs>
              <a:gs pos="100000">
                <a:srgbClr val="B563CF">
                  <a:gamma/>
                  <a:tint val="0"/>
                  <a:invGamma/>
                </a:srgbClr>
              </a:gs>
            </a:gsLst>
            <a:lin ang="0" scaled="1"/>
          </a:gradFill>
          <a:ln w="9525" algn="ctr">
            <a:solidFill>
              <a:srgbClr val="800080"/>
            </a:solidFill>
            <a:miter lim="800000"/>
            <a:headEnd/>
            <a:tailEnd/>
          </a:ln>
          <a:effectLst/>
        </p:spPr>
        <p:txBody>
          <a:bodyPr anchor="ctr">
            <a:spAutoFit/>
          </a:bodyPr>
          <a:lstStyle/>
          <a:p>
            <a:pPr algn="ctr"/>
            <a:r>
              <a:rPr lang="zh-CN" altLang="en-US" sz="1400" b="1">
                <a:ea typeface="黑体" pitchFamily="2" charset="-122"/>
              </a:rPr>
              <a:t>响</a:t>
            </a:r>
          </a:p>
          <a:p>
            <a:pPr algn="ctr"/>
            <a:r>
              <a:rPr lang="zh-CN" altLang="en-US" sz="1400" b="1">
                <a:ea typeface="黑体" pitchFamily="2" charset="-122"/>
              </a:rPr>
              <a:t>应</a:t>
            </a:r>
          </a:p>
          <a:p>
            <a:pPr algn="ctr"/>
            <a:r>
              <a:rPr lang="zh-CN" altLang="en-US" sz="1400" b="1">
                <a:ea typeface="黑体" pitchFamily="2" charset="-122"/>
              </a:rPr>
              <a:t>数</a:t>
            </a:r>
          </a:p>
          <a:p>
            <a:pPr algn="ctr"/>
            <a:r>
              <a:rPr lang="zh-CN" altLang="en-US" sz="1400" b="1">
                <a:ea typeface="黑体" pitchFamily="2" charset="-122"/>
              </a:rPr>
              <a:t>据</a:t>
            </a:r>
          </a:p>
        </p:txBody>
      </p:sp>
      <p:graphicFrame>
        <p:nvGraphicFramePr>
          <p:cNvPr id="23" name="图示 22"/>
          <p:cNvGraphicFramePr/>
          <p:nvPr>
            <p:extLst/>
          </p:nvPr>
        </p:nvGraphicFramePr>
        <p:xfrm>
          <a:off x="845530" y="5286388"/>
          <a:ext cx="8262974" cy="178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TextBox 23"/>
          <p:cNvSpPr txBox="1"/>
          <p:nvPr/>
        </p:nvSpPr>
        <p:spPr>
          <a:xfrm>
            <a:off x="607382" y="5202808"/>
            <a:ext cx="928694" cy="369332"/>
          </a:xfrm>
          <a:prstGeom prst="rect">
            <a:avLst/>
          </a:prstGeom>
          <a:gradFill rotWithShape="1">
            <a:gsLst>
              <a:gs pos="0">
                <a:srgbClr val="C0504D">
                  <a:tint val="100000"/>
                  <a:shade val="75000"/>
                  <a:satMod val="160000"/>
                </a:srgbClr>
              </a:gs>
              <a:gs pos="62000">
                <a:srgbClr val="C0504D">
                  <a:tint val="100000"/>
                  <a:shade val="100000"/>
                  <a:satMod val="125000"/>
                </a:srgbClr>
              </a:gs>
              <a:gs pos="100000">
                <a:srgbClr val="C0504D">
                  <a:tint val="80000"/>
                  <a:shade val="100000"/>
                  <a:satMod val="140000"/>
                </a:srgbClr>
              </a:gs>
            </a:gsLst>
            <a:lin ang="16200000" scaled="1"/>
          </a:gradFill>
          <a:ln w="12700">
            <a:solidFill>
              <a:srgbClr val="C0504D"/>
            </a:solidFill>
            <a:prstDash val="solid"/>
          </a:ln>
          <a:effectLst>
            <a:outerShdw blurRad="50800" dist="38100" dir="5400000">
              <a:srgbClr val="000000">
                <a:alpha val="61176"/>
              </a:srgbClr>
            </a:outerShdw>
          </a:effectLst>
          <a:scene3d>
            <a:camera prst="orthographicFront" fov="0">
              <a:rot lat="0" lon="0" rev="0"/>
            </a:camera>
            <a:lightRig rig="contrasting" dir="t">
              <a:rot lat="0" lon="0" rev="16500000"/>
            </a:lightRig>
          </a:scene3d>
          <a:sp3d contourW="12700" prstMaterial="powder">
            <a:bevelT h="50800"/>
            <a:contourClr>
              <a:srgbClr val="C0504D">
                <a:tint val="100000"/>
                <a:shade val="100000"/>
                <a:satMod val="100000"/>
              </a:srgbClr>
            </a:contourClr>
          </a:sp3d>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ysClr val="window" lastClr="FFFFFF"/>
                </a:solidFill>
                <a:effectLst/>
                <a:uLnTx/>
                <a:uFillTx/>
                <a:latin typeface="Corbel"/>
                <a:ea typeface="楷体_GB2312"/>
                <a:cs typeface="+mn-cs"/>
              </a:rPr>
              <a:t>信息流：</a:t>
            </a:r>
            <a:endParaRPr kumimoji="0" lang="zh-CN" altLang="en-US" sz="1800" b="0" i="0" u="none" strike="noStrike" kern="0" cap="none" spc="0" normalizeH="0" baseline="0" noProof="0" dirty="0">
              <a:ln>
                <a:noFill/>
              </a:ln>
              <a:solidFill>
                <a:sysClr val="window" lastClr="FFFFFF"/>
              </a:solidFill>
              <a:effectLst/>
              <a:uLnTx/>
              <a:uFillTx/>
              <a:latin typeface="Corbel"/>
              <a:ea typeface="楷体_GB2312"/>
              <a:cs typeface="+mn-cs"/>
            </a:endParaRPr>
          </a:p>
        </p:txBody>
      </p:sp>
      <p:sp>
        <p:nvSpPr>
          <p:cNvPr id="16" name="TextBox 15"/>
          <p:cNvSpPr txBox="1"/>
          <p:nvPr/>
        </p:nvSpPr>
        <p:spPr bwMode="auto">
          <a:xfrm>
            <a:off x="2627784" y="44624"/>
            <a:ext cx="6291874" cy="584775"/>
          </a:xfrm>
          <a:prstGeom prst="rect">
            <a:avLst/>
          </a:prstGeom>
          <a:noFill/>
          <a:ln w="9525" cap="flat" cmpd="sng">
            <a:noFill/>
            <a:prstDash val="solid"/>
            <a:miter lim="800000"/>
            <a:headEnd/>
            <a:tailEnd/>
          </a:ln>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rgbClr val="002060"/>
                </a:solidFill>
              </a:rPr>
              <a:t>3</a:t>
            </a:r>
            <a:r>
              <a:rPr lang="zh-CN" altLang="en-US" dirty="0" smtClean="0">
                <a:solidFill>
                  <a:srgbClr val="002060"/>
                </a:solidFill>
              </a:rPr>
              <a:t>、三层架构</a:t>
            </a:r>
            <a:endParaRPr lang="zh-CN" altLang="en-US" dirty="0">
              <a:solidFill>
                <a:srgbClr val="002060"/>
              </a:solidFill>
            </a:endParaRPr>
          </a:p>
        </p:txBody>
      </p:sp>
      <p:sp>
        <p:nvSpPr>
          <p:cNvPr id="17" name="Text Box 3"/>
          <p:cNvSpPr txBox="1">
            <a:spLocks noChangeArrowheads="1"/>
          </p:cNvSpPr>
          <p:nvPr/>
        </p:nvSpPr>
        <p:spPr bwMode="auto">
          <a:xfrm>
            <a:off x="2627784" y="836712"/>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）数据传递</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778983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strips(downRight)">
                                      <p:cBhvr>
                                        <p:cTn id="36" dur="500"/>
                                        <p:tgtEl>
                                          <p:spTgt spid="24"/>
                                        </p:tgtEl>
                                      </p:cBhvr>
                                    </p:animEffect>
                                  </p:childTnLst>
                                </p:cTn>
                              </p:par>
                            </p:childTnLst>
                          </p:cTn>
                        </p:par>
                        <p:par>
                          <p:cTn id="37" fill="hold">
                            <p:stCondLst>
                              <p:cond delay="500"/>
                            </p:stCondLst>
                            <p:childTnLst>
                              <p:par>
                                <p:cTn id="38" presetID="18" presetClass="entr" presetSubtype="6"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strips(downRight)">
                                      <p:cBhvr>
                                        <p:cTn id="40"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Graphic spid="23" grpId="0">
        <p:bldAsOne/>
      </p:bldGraphic>
      <p:bldP spid="2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body" idx="1"/>
          </p:nvPr>
        </p:nvSpPr>
        <p:spPr>
          <a:xfrm>
            <a:off x="685800" y="1772816"/>
            <a:ext cx="7815290" cy="4608512"/>
          </a:xfrm>
        </p:spPr>
        <p:txBody>
          <a:bodyPr/>
          <a:lstStyle/>
          <a:p>
            <a:pPr>
              <a:defRPr/>
            </a:pPr>
            <a:r>
              <a:rPr lang="zh-CN" altLang="en-US" sz="2800" kern="1200" dirty="0">
                <a:solidFill>
                  <a:srgbClr val="FF0000"/>
                </a:solidFill>
              </a:rPr>
              <a:t>核心思想</a:t>
            </a:r>
            <a:endParaRPr lang="en-US" altLang="zh-CN" sz="2800" kern="1200" dirty="0">
              <a:solidFill>
                <a:srgbClr val="FF0000"/>
              </a:solidFill>
            </a:endParaRPr>
          </a:p>
          <a:p>
            <a:pPr lvl="1">
              <a:buSzPct val="120000"/>
              <a:defRPr/>
            </a:pPr>
            <a:r>
              <a:rPr lang="zh-CN" altLang="en-US" sz="2400" kern="1200" dirty="0"/>
              <a:t>“职责分解，分层处理”</a:t>
            </a:r>
          </a:p>
          <a:p>
            <a:pPr>
              <a:defRPr/>
            </a:pPr>
            <a:r>
              <a:rPr lang="zh-CN" altLang="en-US" sz="2800" kern="1200" dirty="0" smtClean="0">
                <a:solidFill>
                  <a:srgbClr val="FF0000"/>
                </a:solidFill>
              </a:rPr>
              <a:t>设计</a:t>
            </a:r>
            <a:r>
              <a:rPr lang="zh-CN" altLang="en-US" sz="2800" kern="1200" dirty="0">
                <a:solidFill>
                  <a:srgbClr val="FF0000"/>
                </a:solidFill>
              </a:rPr>
              <a:t>原则</a:t>
            </a:r>
            <a:endParaRPr lang="en-US" altLang="zh-CN" sz="2800" kern="1200" dirty="0">
              <a:solidFill>
                <a:srgbClr val="FF0000"/>
              </a:solidFill>
            </a:endParaRPr>
          </a:p>
          <a:p>
            <a:pPr lvl="1">
              <a:buSzPct val="120000"/>
              <a:defRPr/>
            </a:pPr>
            <a:r>
              <a:rPr lang="zh-CN" altLang="en-US" sz="2400" kern="1200" dirty="0"/>
              <a:t>表现层和数据层只依赖业务层，而业务层不能依赖表现层和数据层</a:t>
            </a:r>
            <a:endParaRPr lang="en-US" altLang="zh-CN" sz="2400" kern="1200" dirty="0"/>
          </a:p>
          <a:p>
            <a:pPr lvl="1">
              <a:buSzPct val="120000"/>
              <a:defRPr/>
            </a:pPr>
            <a:r>
              <a:rPr lang="zh-CN" altLang="en-US" sz="2400" kern="1200" dirty="0"/>
              <a:t>在其他两层中，最好不要出现任何“业务逻辑”！也就是说，要保证数据访问层和表现层的中的函数功能的原子性，即最小性和不可再分。</a:t>
            </a:r>
            <a:endParaRPr lang="en-US" altLang="zh-CN" sz="2400" kern="1200" dirty="0"/>
          </a:p>
          <a:p>
            <a:pPr>
              <a:lnSpc>
                <a:spcPct val="100000"/>
              </a:lnSpc>
              <a:buNone/>
            </a:pPr>
            <a:r>
              <a:rPr lang="zh-CN" altLang="en-US" sz="2800" dirty="0"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endParaRPr lang="zh-CN" altLang="en-US" sz="2800" kern="1200" dirty="0">
              <a:solidFill>
                <a:srgbClr val="002060"/>
              </a:solidFill>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p:txBody>
      </p:sp>
      <p:sp>
        <p:nvSpPr>
          <p:cNvPr id="5" name="TextBox 4"/>
          <p:cNvSpPr txBox="1"/>
          <p:nvPr/>
        </p:nvSpPr>
        <p:spPr bwMode="auto">
          <a:xfrm>
            <a:off x="2627784" y="44624"/>
            <a:ext cx="6291874" cy="584775"/>
          </a:xfrm>
          <a:prstGeom prst="rect">
            <a:avLst/>
          </a:prstGeom>
          <a:noFill/>
          <a:ln w="9525" cap="flat" cmpd="sng">
            <a:noFill/>
            <a:prstDash val="solid"/>
            <a:miter lim="800000"/>
            <a:headEnd/>
            <a:tailEnd/>
          </a:ln>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rgbClr val="002060"/>
                </a:solidFill>
              </a:rPr>
              <a:t>3</a:t>
            </a:r>
            <a:r>
              <a:rPr lang="zh-CN" altLang="en-US" dirty="0" smtClean="0">
                <a:solidFill>
                  <a:srgbClr val="002060"/>
                </a:solidFill>
              </a:rPr>
              <a:t>、三层架构</a:t>
            </a:r>
            <a:endParaRPr lang="zh-CN" altLang="en-US" dirty="0">
              <a:solidFill>
                <a:srgbClr val="002060"/>
              </a:solidFill>
            </a:endParaRPr>
          </a:p>
        </p:txBody>
      </p:sp>
      <p:sp>
        <p:nvSpPr>
          <p:cNvPr id="6" name="Text Box 3"/>
          <p:cNvSpPr txBox="1">
            <a:spLocks noChangeArrowheads="1"/>
          </p:cNvSpPr>
          <p:nvPr/>
        </p:nvSpPr>
        <p:spPr bwMode="auto">
          <a:xfrm>
            <a:off x="2627784" y="836712"/>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4</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）设计原则</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111732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48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body" idx="1"/>
          </p:nvPr>
        </p:nvSpPr>
        <p:spPr>
          <a:xfrm>
            <a:off x="685800" y="1628800"/>
            <a:ext cx="7990656" cy="4608512"/>
          </a:xfrm>
        </p:spPr>
        <p:txBody>
          <a:bodyPr/>
          <a:lstStyle/>
          <a:p>
            <a:pPr>
              <a:lnSpc>
                <a:spcPct val="150000"/>
              </a:lnSpc>
              <a:defRPr/>
            </a:pPr>
            <a:r>
              <a:rPr lang="zh-CN" altLang="en-US" kern="1200" dirty="0" smtClean="0">
                <a:solidFill>
                  <a:srgbClr val="FF0000"/>
                </a:solidFill>
              </a:rPr>
              <a:t>例</a:t>
            </a:r>
            <a:r>
              <a:rPr lang="zh-CN" altLang="en-US" kern="1200" dirty="0">
                <a:solidFill>
                  <a:srgbClr val="FF0000"/>
                </a:solidFill>
              </a:rPr>
              <a:t>：</a:t>
            </a:r>
            <a:r>
              <a:rPr lang="zh-CN" altLang="en-US" kern="1200" dirty="0"/>
              <a:t>一个任务可由三个函数</a:t>
            </a:r>
            <a:r>
              <a:rPr lang="en-US" altLang="zh-CN" kern="1200" dirty="0"/>
              <a:t>(function)</a:t>
            </a:r>
            <a:r>
              <a:rPr lang="zh-CN" altLang="en-US" kern="1200" dirty="0"/>
              <a:t>来实现</a:t>
            </a:r>
            <a:endParaRPr lang="en-US" altLang="zh-CN" kern="1200" dirty="0"/>
          </a:p>
          <a:p>
            <a:pPr lvl="1">
              <a:lnSpc>
                <a:spcPct val="150000"/>
              </a:lnSpc>
              <a:buSzPct val="120000"/>
              <a:defRPr/>
            </a:pPr>
            <a:r>
              <a:rPr lang="en-US" altLang="zh-CN" kern="1200" dirty="0" err="1"/>
              <a:t>fun1</a:t>
            </a:r>
            <a:r>
              <a:rPr lang="zh-CN" altLang="en-US" kern="1200" dirty="0"/>
              <a:t>的任务是把界面上的数据读取两个数字中，然后把这两个数据传给</a:t>
            </a:r>
            <a:r>
              <a:rPr lang="en-US" altLang="zh-CN" kern="1200" dirty="0" err="1"/>
              <a:t>fun2</a:t>
            </a:r>
            <a:r>
              <a:rPr lang="zh-CN" altLang="en-US" kern="1200" dirty="0"/>
              <a:t>，他不管</a:t>
            </a:r>
            <a:r>
              <a:rPr lang="en-US" altLang="zh-CN" kern="1200" dirty="0" err="1"/>
              <a:t>fun2</a:t>
            </a:r>
            <a:r>
              <a:rPr lang="zh-CN" altLang="en-US" kern="1200" dirty="0"/>
              <a:t>拿这两个数据来干什么的。 </a:t>
            </a:r>
            <a:endParaRPr lang="en-US" altLang="zh-CN" kern="1200" dirty="0"/>
          </a:p>
          <a:p>
            <a:pPr lvl="1">
              <a:lnSpc>
                <a:spcPct val="150000"/>
              </a:lnSpc>
              <a:buSzPct val="120000"/>
              <a:defRPr/>
            </a:pPr>
            <a:r>
              <a:rPr lang="en-US" altLang="zh-CN" kern="1200" dirty="0" err="1"/>
              <a:t>fun2</a:t>
            </a:r>
            <a:r>
              <a:rPr lang="zh-CN" altLang="en-US" kern="1200" dirty="0"/>
              <a:t>的任务就是把这两个数字相减或相加，</a:t>
            </a:r>
            <a:r>
              <a:rPr lang="en-US" altLang="zh-CN" kern="1200" dirty="0" err="1"/>
              <a:t>fun1</a:t>
            </a:r>
            <a:r>
              <a:rPr lang="zh-CN" altLang="en-US" kern="1200" dirty="0"/>
              <a:t>和</a:t>
            </a:r>
            <a:r>
              <a:rPr lang="en-US" altLang="zh-CN" kern="1200" dirty="0" err="1"/>
              <a:t>fun3</a:t>
            </a:r>
            <a:r>
              <a:rPr lang="zh-CN" altLang="en-US" kern="1200" dirty="0"/>
              <a:t>是不管的（这一层是的操作是根据你的具体业务来）。</a:t>
            </a:r>
            <a:endParaRPr lang="en-US" altLang="zh-CN" kern="1200" dirty="0"/>
          </a:p>
          <a:p>
            <a:pPr lvl="1">
              <a:lnSpc>
                <a:spcPct val="150000"/>
              </a:lnSpc>
              <a:buSzPct val="120000"/>
              <a:defRPr/>
            </a:pPr>
            <a:r>
              <a:rPr lang="zh-CN" altLang="en-US" kern="1200" dirty="0"/>
              <a:t>第三个</a:t>
            </a:r>
            <a:r>
              <a:rPr lang="en-US" altLang="zh-CN" kern="1200" dirty="0" err="1"/>
              <a:t>fun3</a:t>
            </a:r>
            <a:r>
              <a:rPr lang="zh-CN" altLang="en-US" kern="1200" dirty="0"/>
              <a:t>的任务就是访问数据库，把</a:t>
            </a:r>
            <a:r>
              <a:rPr lang="en-US" altLang="zh-CN" kern="1200" dirty="0" err="1"/>
              <a:t>fun2</a:t>
            </a:r>
            <a:r>
              <a:rPr lang="zh-CN" altLang="en-US" kern="1200" dirty="0"/>
              <a:t>操作运算过的一个数字保存到数据库中</a:t>
            </a:r>
            <a:endParaRPr lang="en-US" altLang="zh-CN" kern="1200" dirty="0"/>
          </a:p>
          <a:p>
            <a:pPr lvl="1">
              <a:lnSpc>
                <a:spcPct val="150000"/>
              </a:lnSpc>
              <a:buSzPct val="120000"/>
              <a:defRPr/>
            </a:pPr>
            <a:r>
              <a:rPr lang="zh-CN" altLang="en-US" kern="1200" dirty="0"/>
              <a:t>再大一点，可以用三个类来分开实现。更大一点来说，可以建三个不同的项目来实现（企业级架构即是如此）</a:t>
            </a:r>
          </a:p>
        </p:txBody>
      </p:sp>
      <p:sp>
        <p:nvSpPr>
          <p:cNvPr id="5" name="TextBox 4"/>
          <p:cNvSpPr txBox="1"/>
          <p:nvPr/>
        </p:nvSpPr>
        <p:spPr bwMode="auto">
          <a:xfrm>
            <a:off x="2627784" y="44624"/>
            <a:ext cx="6291874" cy="584775"/>
          </a:xfrm>
          <a:prstGeom prst="rect">
            <a:avLst/>
          </a:prstGeom>
          <a:noFill/>
          <a:ln w="9525" cap="flat" cmpd="sng">
            <a:noFill/>
            <a:prstDash val="solid"/>
            <a:miter lim="800000"/>
            <a:headEnd/>
            <a:tailEnd/>
          </a:ln>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rgbClr val="002060"/>
                </a:solidFill>
              </a:rPr>
              <a:t>3</a:t>
            </a:r>
            <a:r>
              <a:rPr lang="zh-CN" altLang="en-US" dirty="0" smtClean="0">
                <a:solidFill>
                  <a:srgbClr val="002060"/>
                </a:solidFill>
              </a:rPr>
              <a:t>、三层架构</a:t>
            </a:r>
            <a:endParaRPr lang="zh-CN" altLang="en-US" dirty="0">
              <a:solidFill>
                <a:srgbClr val="002060"/>
              </a:solidFill>
            </a:endParaRPr>
          </a:p>
        </p:txBody>
      </p:sp>
      <p:sp>
        <p:nvSpPr>
          <p:cNvPr id="7" name="Text Box 3"/>
          <p:cNvSpPr txBox="1">
            <a:spLocks noChangeArrowheads="1"/>
          </p:cNvSpPr>
          <p:nvPr/>
        </p:nvSpPr>
        <p:spPr bwMode="auto">
          <a:xfrm>
            <a:off x="2627784" y="980499"/>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4</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）设计原则</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4034253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48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489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489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489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489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四</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、系统架构</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35" name="TextBox 34"/>
          <p:cNvSpPr txBox="1"/>
          <p:nvPr/>
        </p:nvSpPr>
        <p:spPr bwMode="auto">
          <a:xfrm>
            <a:off x="1448478" y="972017"/>
            <a:ext cx="629187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latin typeface="Times New Roman" pitchFamily="18" charset="0"/>
                <a:ea typeface="+mn-ea"/>
                <a:cs typeface="Times New Roman" pitchFamily="18" charset="0"/>
              </a:rPr>
              <a:t>3</a:t>
            </a:r>
            <a:r>
              <a:rPr lang="zh-CN" altLang="en-US" dirty="0" smtClean="0">
                <a:latin typeface="Times New Roman" pitchFamily="18" charset="0"/>
                <a:ea typeface="+mn-ea"/>
                <a:cs typeface="Times New Roman" pitchFamily="18" charset="0"/>
              </a:rPr>
              <a:t>、三层架构</a:t>
            </a:r>
            <a:endParaRPr lang="zh-CN" altLang="en-US" dirty="0">
              <a:latin typeface="Times New Roman" pitchFamily="18" charset="0"/>
              <a:ea typeface="+mn-ea"/>
              <a:cs typeface="Times New Roman" pitchFamily="18" charset="0"/>
            </a:endParaRPr>
          </a:p>
        </p:txBody>
      </p:sp>
      <p:sp>
        <p:nvSpPr>
          <p:cNvPr id="36" name="Text Box 3"/>
          <p:cNvSpPr txBox="1">
            <a:spLocks noChangeArrowheads="1"/>
          </p:cNvSpPr>
          <p:nvPr/>
        </p:nvSpPr>
        <p:spPr bwMode="auto">
          <a:xfrm>
            <a:off x="2195736" y="3140892"/>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  	2) </a:t>
            </a:r>
            <a:r>
              <a:rPr lang="zh-CN" altLang="en-US"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组成</a:t>
            </a:r>
            <a:endParaRPr kumimoji="1" lang="zh-CN" altLang="en-US" sz="2800" b="1" dirty="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1" name="Text Box 3"/>
          <p:cNvSpPr txBox="1">
            <a:spLocks noChangeArrowheads="1"/>
          </p:cNvSpPr>
          <p:nvPr/>
        </p:nvSpPr>
        <p:spPr bwMode="auto">
          <a:xfrm>
            <a:off x="2195736" y="5300979"/>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  	4) </a:t>
            </a:r>
            <a:r>
              <a:rPr lang="zh-CN" altLang="en-US"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设计原则</a:t>
            </a:r>
            <a:endParaRPr kumimoji="1" lang="zh-CN" altLang="en-US" sz="2800" b="1" dirty="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7" name="Text Box 3"/>
          <p:cNvSpPr txBox="1">
            <a:spLocks noChangeArrowheads="1"/>
          </p:cNvSpPr>
          <p:nvPr/>
        </p:nvSpPr>
        <p:spPr bwMode="auto">
          <a:xfrm>
            <a:off x="2195736" y="2060848"/>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  	1) </a:t>
            </a:r>
            <a:r>
              <a:rPr lang="zh-CN" altLang="en-US"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定义</a:t>
            </a:r>
            <a:endParaRPr kumimoji="1" lang="zh-CN" altLang="en-US" sz="2800" b="1" dirty="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8" name="Text Box 3"/>
          <p:cNvSpPr txBox="1">
            <a:spLocks noChangeArrowheads="1"/>
          </p:cNvSpPr>
          <p:nvPr/>
        </p:nvSpPr>
        <p:spPr bwMode="auto">
          <a:xfrm>
            <a:off x="2195736" y="4220936"/>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  	3) </a:t>
            </a:r>
            <a:r>
              <a:rPr lang="zh-CN" altLang="en-US"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数据传递</a:t>
            </a:r>
            <a:endParaRPr kumimoji="1" lang="zh-CN" altLang="en-US" sz="2800" b="1" dirty="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custDataLst>
      <p:tags r:id="rId1"/>
    </p:custDataLst>
    <p:extLst>
      <p:ext uri="{BB962C8B-B14F-4D97-AF65-F5344CB8AC3E}">
        <p14:creationId xmlns:p14="http://schemas.microsoft.com/office/powerpoint/2010/main" val="377059551"/>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四</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、系统架构</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2771800" y="1556792"/>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1</a:t>
            </a:r>
            <a:r>
              <a:rPr lang="zh-CN" altLang="en-US" dirty="0" smtClean="0">
                <a:solidFill>
                  <a:srgbClr val="969696"/>
                </a:solidFill>
              </a:rPr>
              <a:t>、引例</a:t>
            </a:r>
            <a:endParaRPr lang="zh-CN" altLang="en-US" dirty="0">
              <a:solidFill>
                <a:srgbClr val="969696"/>
              </a:solidFill>
            </a:endParaRPr>
          </a:p>
        </p:txBody>
      </p:sp>
      <p:sp>
        <p:nvSpPr>
          <p:cNvPr id="6" name="TextBox 5"/>
          <p:cNvSpPr txBox="1"/>
          <p:nvPr/>
        </p:nvSpPr>
        <p:spPr bwMode="auto">
          <a:xfrm>
            <a:off x="2771800" y="2600908"/>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2</a:t>
            </a:r>
            <a:r>
              <a:rPr lang="zh-CN" altLang="en-US" dirty="0" smtClean="0">
                <a:solidFill>
                  <a:srgbClr val="969696"/>
                </a:solidFill>
              </a:rPr>
              <a:t>、系统架构层次</a:t>
            </a:r>
            <a:endParaRPr lang="zh-CN" altLang="en-US" dirty="0">
              <a:solidFill>
                <a:srgbClr val="969696"/>
              </a:solidFill>
            </a:endParaRPr>
          </a:p>
        </p:txBody>
      </p:sp>
      <p:sp>
        <p:nvSpPr>
          <p:cNvPr id="8" name="TextBox 7"/>
          <p:cNvSpPr txBox="1"/>
          <p:nvPr/>
        </p:nvSpPr>
        <p:spPr bwMode="auto">
          <a:xfrm>
            <a:off x="2771800" y="3645024"/>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3</a:t>
            </a:r>
            <a:r>
              <a:rPr lang="zh-CN" altLang="en-US" dirty="0" smtClean="0">
                <a:solidFill>
                  <a:srgbClr val="969696"/>
                </a:solidFill>
              </a:rPr>
              <a:t>、三层架构</a:t>
            </a:r>
            <a:endParaRPr lang="zh-CN" altLang="en-US" dirty="0">
              <a:solidFill>
                <a:srgbClr val="969696"/>
              </a:solidFill>
            </a:endParaRPr>
          </a:p>
        </p:txBody>
      </p:sp>
      <p:sp>
        <p:nvSpPr>
          <p:cNvPr id="11" name="Rectangle 3"/>
          <p:cNvSpPr txBox="1">
            <a:spLocks noChangeArrowheads="1"/>
          </p:cNvSpPr>
          <p:nvPr/>
        </p:nvSpPr>
        <p:spPr bwMode="auto">
          <a:xfrm>
            <a:off x="971600" y="980728"/>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Box 6"/>
          <p:cNvSpPr txBox="1"/>
          <p:nvPr/>
        </p:nvSpPr>
        <p:spPr bwMode="auto">
          <a:xfrm>
            <a:off x="2771800" y="4689140"/>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FFFF00"/>
                </a:solidFill>
              </a:rPr>
              <a:t>4</a:t>
            </a:r>
            <a:r>
              <a:rPr lang="zh-CN" altLang="en-US" dirty="0" smtClean="0">
                <a:solidFill>
                  <a:srgbClr val="FFFF00"/>
                </a:solidFill>
              </a:rPr>
              <a:t>、三层架构实例</a:t>
            </a:r>
            <a:endParaRPr lang="zh-CN" altLang="en-US" dirty="0">
              <a:solidFill>
                <a:srgbClr val="FFFF00"/>
              </a:solidFill>
            </a:endParaRPr>
          </a:p>
        </p:txBody>
      </p:sp>
      <p:sp>
        <p:nvSpPr>
          <p:cNvPr id="9" name="TextBox 8"/>
          <p:cNvSpPr txBox="1"/>
          <p:nvPr/>
        </p:nvSpPr>
        <p:spPr bwMode="auto">
          <a:xfrm>
            <a:off x="2771800" y="5733256"/>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chemeClr val="bg1"/>
                </a:solidFill>
              </a:rPr>
              <a:t>5</a:t>
            </a:r>
            <a:r>
              <a:rPr lang="zh-CN" altLang="en-US" dirty="0" smtClean="0">
                <a:solidFill>
                  <a:schemeClr val="bg1"/>
                </a:solidFill>
              </a:rPr>
              <a:t>、小结</a:t>
            </a:r>
            <a:endParaRPr lang="zh-CN" altLang="en-US" dirty="0">
              <a:solidFill>
                <a:schemeClr val="bg1"/>
              </a:solidFill>
            </a:endParaRPr>
          </a:p>
        </p:txBody>
      </p:sp>
    </p:spTree>
    <p:extLst>
      <p:ext uri="{BB962C8B-B14F-4D97-AF65-F5344CB8AC3E}">
        <p14:creationId xmlns:p14="http://schemas.microsoft.com/office/powerpoint/2010/main" val="1621720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34" name="Rectangle 6"/>
          <p:cNvSpPr>
            <a:spLocks noChangeArrowheads="1"/>
          </p:cNvSpPr>
          <p:nvPr/>
        </p:nvSpPr>
        <p:spPr bwMode="auto">
          <a:xfrm>
            <a:off x="1402407" y="1916832"/>
            <a:ext cx="7058025" cy="2430909"/>
          </a:xfrm>
          <a:prstGeom prst="rect">
            <a:avLst/>
          </a:prstGeom>
          <a:noFill/>
          <a:ln>
            <a:noFill/>
          </a:ln>
          <a:effectLst/>
          <a:extLst/>
        </p:spPr>
        <p:txBody>
          <a:bodyPr wrap="none" anchor="ctr"/>
          <a:lstStyle/>
          <a:p>
            <a:pPr algn="l">
              <a:lnSpc>
                <a:spcPct val="150000"/>
              </a:lnSpc>
              <a:buClr>
                <a:srgbClr val="CC0000"/>
              </a:buClr>
              <a:buSzPct val="75000"/>
              <a:buFont typeface="Wingdings" charset="0"/>
              <a:buChar char="u"/>
            </a:pPr>
            <a:endParaRPr kumimoji="1" lang="zh-CN" altLang="en-US" sz="2400" dirty="0">
              <a:solidFill>
                <a:srgbClr val="3333CC"/>
              </a:solidFill>
              <a:ea typeface="宋体" charset="0"/>
              <a:cs typeface="宋体" charset="0"/>
            </a:endParaRPr>
          </a:p>
          <a:p>
            <a:pPr marL="449263" indent="-449263" algn="just" eaLnBrk="0" hangingPunct="0">
              <a:lnSpc>
                <a:spcPct val="150000"/>
              </a:lnSpc>
              <a:spcBef>
                <a:spcPct val="20000"/>
              </a:spcBef>
              <a:buClr>
                <a:srgbClr val="CC0000"/>
              </a:buClr>
              <a:buSzPct val="120000"/>
              <a:buBlip>
                <a:blip r:embed="rId3"/>
              </a:buBlip>
            </a:pP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 三个问题</a:t>
            </a:r>
          </a:p>
          <a:p>
            <a:pPr marL="1023938" lvl="1" indent="-395288" algn="just" eaLnBrk="0" hangingPunct="0">
              <a:lnSpc>
                <a:spcPct val="150000"/>
              </a:lnSpc>
              <a:spcBef>
                <a:spcPct val="20000"/>
              </a:spcBef>
              <a:buClr>
                <a:srgbClr val="CC0000"/>
              </a:buClr>
              <a:buSzPct val="75000"/>
              <a:buFont typeface="Arial" charset="0"/>
              <a:buChar char="―"/>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系统设计需要什么样的组件</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p>
          <a:p>
            <a:pPr marL="1023938" lvl="1" indent="-395288" algn="just" eaLnBrk="0" hangingPunct="0">
              <a:lnSpc>
                <a:spcPct val="150000"/>
              </a:lnSpc>
              <a:spcBef>
                <a:spcPct val="20000"/>
              </a:spcBef>
              <a:buClr>
                <a:srgbClr val="CC0000"/>
              </a:buClr>
              <a:buSzPct val="75000"/>
              <a:buFont typeface="Arial" charset="0"/>
              <a:buChar char="―"/>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设计过程中的输入和输出如何确定</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p>
          <a:p>
            <a:pPr marL="1023938" lvl="1" indent="-395288" algn="just" eaLnBrk="0" hangingPunct="0">
              <a:lnSpc>
                <a:spcPct val="150000"/>
              </a:lnSpc>
              <a:spcBef>
                <a:spcPct val="20000"/>
              </a:spcBef>
              <a:buClr>
                <a:srgbClr val="CC0000"/>
              </a:buClr>
              <a:buSzPct val="75000"/>
              <a:buFont typeface="Arial" charset="0"/>
              <a:buChar char="―"/>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系统设计的过程是什么样的</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endPar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一</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、系统设计方法</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6" name="TextBox 5"/>
          <p:cNvSpPr txBox="1"/>
          <p:nvPr/>
        </p:nvSpPr>
        <p:spPr bwMode="auto">
          <a:xfrm>
            <a:off x="1448478" y="972017"/>
            <a:ext cx="629187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latin typeface="Times New Roman" pitchFamily="18" charset="0"/>
                <a:ea typeface="+mn-ea"/>
                <a:cs typeface="Times New Roman" pitchFamily="18" charset="0"/>
              </a:rPr>
              <a:t>1</a:t>
            </a:r>
            <a:r>
              <a:rPr lang="zh-CN" altLang="en-US" dirty="0" smtClean="0">
                <a:latin typeface="Times New Roman" pitchFamily="18" charset="0"/>
                <a:ea typeface="+mn-ea"/>
                <a:cs typeface="Times New Roman" pitchFamily="18" charset="0"/>
              </a:rPr>
              <a:t>、理解设计要素</a:t>
            </a:r>
            <a:endParaRPr lang="zh-CN" altLang="en-US" dirty="0">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809211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body" idx="1"/>
          </p:nvPr>
        </p:nvSpPr>
        <p:spPr>
          <a:xfrm>
            <a:off x="428596" y="1387845"/>
            <a:ext cx="7772400" cy="5255865"/>
          </a:xfrm>
        </p:spPr>
        <p:txBody>
          <a:bodyPr/>
          <a:lstStyle/>
          <a:p>
            <a:pPr>
              <a:defRPr/>
            </a:pPr>
            <a:r>
              <a:rPr lang="zh-CN" altLang="en-US" kern="1200" dirty="0">
                <a:solidFill>
                  <a:srgbClr val="FF0000"/>
                </a:solidFill>
              </a:rPr>
              <a:t>用户界面层（</a:t>
            </a:r>
            <a:r>
              <a:rPr lang="en-US" altLang="zh-CN" kern="1200" dirty="0">
                <a:solidFill>
                  <a:srgbClr val="FF0000"/>
                </a:solidFill>
              </a:rPr>
              <a:t>UI</a:t>
            </a:r>
            <a:r>
              <a:rPr lang="zh-CN" altLang="en-US" kern="1200" dirty="0">
                <a:solidFill>
                  <a:srgbClr val="FF0000"/>
                </a:solidFill>
              </a:rPr>
              <a:t>）</a:t>
            </a:r>
          </a:p>
          <a:p>
            <a:pPr lvl="1">
              <a:buSzPct val="120000"/>
              <a:defRPr/>
            </a:pPr>
            <a:r>
              <a:rPr lang="zh-CN" altLang="en-US" kern="1200" dirty="0">
                <a:solidFill>
                  <a:srgbClr val="0000FF"/>
                </a:solidFill>
              </a:rPr>
              <a:t>功能：</a:t>
            </a:r>
            <a:endParaRPr lang="en-US" altLang="zh-CN" kern="1200" dirty="0">
              <a:solidFill>
                <a:srgbClr val="0000FF"/>
              </a:solidFill>
            </a:endParaRPr>
          </a:p>
          <a:p>
            <a:pPr marL="1255713" lvl="1" indent="-355600" hangingPunct="1">
              <a:spcBef>
                <a:spcPct val="0"/>
              </a:spcBef>
              <a:buClrTx/>
              <a:buFont typeface="Arial" pitchFamily="34" charset="0"/>
              <a:buChar char="•"/>
            </a:pPr>
            <a:r>
              <a:rPr lang="zh-CN" altLang="en-US" kern="1200" dirty="0" smtClean="0"/>
              <a:t>为</a:t>
            </a:r>
            <a:r>
              <a:rPr lang="zh-CN" altLang="en-US" kern="1200" dirty="0"/>
              <a:t>用户提供应用系统的使用界面</a:t>
            </a:r>
            <a:endParaRPr lang="en-US" altLang="zh-CN" kern="1200" dirty="0"/>
          </a:p>
          <a:p>
            <a:pPr marL="1255713" lvl="1" indent="-355600" hangingPunct="1">
              <a:spcBef>
                <a:spcPct val="0"/>
              </a:spcBef>
              <a:buClrTx/>
              <a:buNone/>
            </a:pPr>
            <a:r>
              <a:rPr lang="en-US" altLang="zh-CN" kern="1200" dirty="0" smtClean="0">
                <a:solidFill>
                  <a:srgbClr val="002060"/>
                </a:solidFill>
                <a:effectLst>
                  <a:outerShdw blurRad="38100" dist="38100" dir="2700000" algn="tl">
                    <a:srgbClr val="000000">
                      <a:alpha val="43137"/>
                    </a:srgbClr>
                  </a:outerShdw>
                </a:effectLst>
              </a:rPr>
              <a:t>	 </a:t>
            </a:r>
            <a:r>
              <a:rPr lang="zh-CN" altLang="en-US" kern="1200" dirty="0" smtClean="0">
                <a:solidFill>
                  <a:srgbClr val="002060"/>
                </a:solidFill>
                <a:effectLst>
                  <a:outerShdw blurRad="38100" dist="38100" dir="2700000" algn="tl">
                    <a:srgbClr val="000000">
                      <a:alpha val="43137"/>
                    </a:srgbClr>
                  </a:outerShdw>
                </a:effectLst>
              </a:rPr>
              <a:t>提供相关功能的入口</a:t>
            </a:r>
          </a:p>
          <a:p>
            <a:pPr lvl="1">
              <a:buSzPct val="120000"/>
              <a:defRPr/>
            </a:pPr>
            <a:r>
              <a:rPr lang="zh-CN" altLang="en-US" kern="1200" dirty="0">
                <a:solidFill>
                  <a:srgbClr val="0000FF"/>
                </a:solidFill>
              </a:rPr>
              <a:t>实现</a:t>
            </a:r>
          </a:p>
          <a:p>
            <a:pPr marL="1255713" lvl="1" indent="-355600" hangingPunct="1">
              <a:spcBef>
                <a:spcPct val="0"/>
              </a:spcBef>
              <a:buClrTx/>
              <a:buNone/>
            </a:pPr>
            <a:r>
              <a:rPr lang="en-US" altLang="zh-CN" kern="1200" dirty="0" smtClean="0">
                <a:solidFill>
                  <a:srgbClr val="002060"/>
                </a:solidFill>
                <a:effectLst>
                  <a:outerShdw blurRad="38100" dist="38100" dir="2700000" algn="tl">
                    <a:srgbClr val="000000">
                      <a:alpha val="43137"/>
                    </a:srgbClr>
                  </a:outerShdw>
                </a:effectLst>
              </a:rPr>
              <a:t>	1</a:t>
            </a:r>
            <a:r>
              <a:rPr lang="zh-CN" altLang="en-US" kern="1200" dirty="0" smtClean="0">
                <a:solidFill>
                  <a:srgbClr val="002060"/>
                </a:solidFill>
                <a:effectLst>
                  <a:outerShdw blurRad="38100" dist="38100" dir="2700000" algn="tl">
                    <a:srgbClr val="000000">
                      <a:alpha val="43137"/>
                    </a:srgbClr>
                  </a:outerShdw>
                </a:effectLst>
              </a:rPr>
              <a:t>）界面设计部分：</a:t>
            </a:r>
          </a:p>
          <a:p>
            <a:pPr marL="1255713" lvl="1" indent="-355600" hangingPunct="1">
              <a:spcBef>
                <a:spcPct val="0"/>
              </a:spcBef>
              <a:buClrTx/>
              <a:buNone/>
            </a:pPr>
            <a:r>
              <a:rPr lang="en-US" altLang="zh-CN" kern="1200" dirty="0" smtClean="0">
                <a:solidFill>
                  <a:srgbClr val="002060"/>
                </a:solidFill>
                <a:effectLst>
                  <a:outerShdw blurRad="38100" dist="38100" dir="2700000" algn="tl">
                    <a:srgbClr val="000000">
                      <a:alpha val="43137"/>
                    </a:srgbClr>
                  </a:outerShdw>
                </a:effectLst>
              </a:rPr>
              <a:t>	       </a:t>
            </a:r>
            <a:r>
              <a:rPr lang="zh-CN" altLang="en-US" kern="1200" dirty="0" smtClean="0">
                <a:solidFill>
                  <a:srgbClr val="002060"/>
                </a:solidFill>
                <a:effectLst>
                  <a:outerShdw blurRad="38100" dist="38100" dir="2700000" algn="tl">
                    <a:srgbClr val="000000">
                      <a:alpha val="43137"/>
                    </a:srgbClr>
                  </a:outerShdw>
                </a:effectLst>
              </a:rPr>
              <a:t>使用母版页、服务器控件、用户控件、</a:t>
            </a:r>
            <a:r>
              <a:rPr lang="en-US" altLang="zh-CN" kern="1200" dirty="0" smtClean="0">
                <a:solidFill>
                  <a:srgbClr val="002060"/>
                </a:solidFill>
                <a:effectLst>
                  <a:outerShdw blurRad="38100" dist="38100" dir="2700000" algn="tl">
                    <a:srgbClr val="000000">
                      <a:alpha val="43137"/>
                    </a:srgbClr>
                  </a:outerShdw>
                </a:effectLst>
              </a:rPr>
              <a:t>Web</a:t>
            </a:r>
            <a:r>
              <a:rPr lang="zh-CN" altLang="en-US" kern="1200" dirty="0" smtClean="0">
                <a:solidFill>
                  <a:srgbClr val="002060"/>
                </a:solidFill>
                <a:effectLst>
                  <a:outerShdw blurRad="38100" dist="38100" dir="2700000" algn="tl">
                    <a:srgbClr val="000000">
                      <a:alpha val="43137"/>
                    </a:srgbClr>
                  </a:outerShdw>
                </a:effectLst>
              </a:rPr>
              <a:t>页及</a:t>
            </a:r>
            <a:r>
              <a:rPr lang="en-US" altLang="zh-CN" kern="1200" dirty="0" err="1" smtClean="0">
                <a:solidFill>
                  <a:srgbClr val="002060"/>
                </a:solidFill>
                <a:effectLst>
                  <a:outerShdw blurRad="38100" dist="38100" dir="2700000" algn="tl">
                    <a:srgbClr val="000000">
                      <a:alpha val="43137"/>
                    </a:srgbClr>
                  </a:outerShdw>
                </a:effectLst>
              </a:rPr>
              <a:t>css</a:t>
            </a:r>
            <a:r>
              <a:rPr lang="zh-CN" altLang="en-US" kern="1200" dirty="0" smtClean="0">
                <a:solidFill>
                  <a:srgbClr val="002060"/>
                </a:solidFill>
                <a:effectLst>
                  <a:outerShdw blurRad="38100" dist="38100" dir="2700000" algn="tl">
                    <a:srgbClr val="000000">
                      <a:alpha val="43137"/>
                    </a:srgbClr>
                  </a:outerShdw>
                </a:effectLst>
              </a:rPr>
              <a:t>样式表来控制及实现。</a:t>
            </a:r>
          </a:p>
          <a:p>
            <a:pPr marL="1255713" lvl="1" indent="-355600" hangingPunct="1">
              <a:spcBef>
                <a:spcPct val="0"/>
              </a:spcBef>
              <a:buClrTx/>
              <a:buNone/>
            </a:pPr>
            <a:r>
              <a:rPr lang="en-US" altLang="zh-CN" kern="1200" dirty="0" smtClean="0">
                <a:solidFill>
                  <a:srgbClr val="002060"/>
                </a:solidFill>
                <a:effectLst>
                  <a:outerShdw blurRad="38100" dist="38100" dir="2700000" algn="tl">
                    <a:srgbClr val="000000">
                      <a:alpha val="43137"/>
                    </a:srgbClr>
                  </a:outerShdw>
                </a:effectLst>
              </a:rPr>
              <a:t>	2</a:t>
            </a:r>
            <a:r>
              <a:rPr lang="zh-CN" altLang="en-US" kern="1200" dirty="0" smtClean="0">
                <a:solidFill>
                  <a:srgbClr val="002060"/>
                </a:solidFill>
                <a:effectLst>
                  <a:outerShdw blurRad="38100" dist="38100" dir="2700000" algn="tl">
                    <a:srgbClr val="000000">
                      <a:alpha val="43137"/>
                    </a:srgbClr>
                  </a:outerShdw>
                </a:effectLst>
              </a:rPr>
              <a:t>）功能部分：</a:t>
            </a:r>
          </a:p>
          <a:p>
            <a:pPr marL="1255713" lvl="1" indent="-355600" hangingPunct="1">
              <a:spcBef>
                <a:spcPct val="0"/>
              </a:spcBef>
              <a:buClrTx/>
              <a:buNone/>
            </a:pPr>
            <a:r>
              <a:rPr lang="en-US" altLang="zh-CN" kern="1200" dirty="0" smtClean="0">
                <a:solidFill>
                  <a:srgbClr val="002060"/>
                </a:solidFill>
                <a:effectLst>
                  <a:outerShdw blurRad="38100" dist="38100" dir="2700000" algn="tl">
                    <a:srgbClr val="000000">
                      <a:alpha val="43137"/>
                    </a:srgbClr>
                  </a:outerShdw>
                </a:effectLst>
              </a:rPr>
              <a:t>	       </a:t>
            </a:r>
            <a:r>
              <a:rPr lang="zh-CN" altLang="en-US" kern="1200" dirty="0" smtClean="0">
                <a:solidFill>
                  <a:srgbClr val="002060"/>
                </a:solidFill>
                <a:effectLst>
                  <a:outerShdw blurRad="38100" dist="38100" dir="2700000" algn="tl">
                    <a:srgbClr val="000000">
                      <a:alpha val="43137"/>
                    </a:srgbClr>
                  </a:outerShdw>
                </a:effectLst>
              </a:rPr>
              <a:t>服务器控件：实现模板的公共功能；</a:t>
            </a:r>
          </a:p>
          <a:p>
            <a:pPr marL="1255713" lvl="1" indent="-355600" hangingPunct="1">
              <a:spcBef>
                <a:spcPct val="0"/>
              </a:spcBef>
              <a:buClrTx/>
              <a:buNone/>
            </a:pPr>
            <a:r>
              <a:rPr lang="en-US" altLang="zh-CN" kern="1200" dirty="0" smtClean="0">
                <a:solidFill>
                  <a:srgbClr val="002060"/>
                </a:solidFill>
                <a:effectLst>
                  <a:outerShdw blurRad="38100" dist="38100" dir="2700000" algn="tl">
                    <a:srgbClr val="000000">
                      <a:alpha val="43137"/>
                    </a:srgbClr>
                  </a:outerShdw>
                </a:effectLst>
              </a:rPr>
              <a:t>	       </a:t>
            </a:r>
            <a:r>
              <a:rPr lang="zh-CN" altLang="en-US" kern="1200" dirty="0" smtClean="0">
                <a:solidFill>
                  <a:srgbClr val="002060"/>
                </a:solidFill>
                <a:effectLst>
                  <a:outerShdw blurRad="38100" dist="38100" dir="2700000" algn="tl">
                    <a:srgbClr val="000000">
                      <a:alpha val="43137"/>
                    </a:srgbClr>
                  </a:outerShdw>
                </a:effectLst>
              </a:rPr>
              <a:t>用户控件：实现一些通用的构件</a:t>
            </a:r>
            <a:r>
              <a:rPr lang="en-US" altLang="zh-CN" kern="1200" dirty="0" smtClean="0">
                <a:solidFill>
                  <a:srgbClr val="002060"/>
                </a:solidFill>
                <a:effectLst>
                  <a:outerShdw blurRad="38100" dist="38100" dir="2700000" algn="tl">
                    <a:srgbClr val="000000">
                      <a:alpha val="43137"/>
                    </a:srgbClr>
                  </a:outerShdw>
                </a:effectLst>
              </a:rPr>
              <a:t>	</a:t>
            </a:r>
          </a:p>
          <a:p>
            <a:pPr algn="just">
              <a:lnSpc>
                <a:spcPct val="100000"/>
              </a:lnSpc>
              <a:buFont typeface="Wingdings" pitchFamily="2" charset="2"/>
              <a:buNone/>
            </a:pPr>
            <a:endParaRPr lang="en-US" altLang="zh-CN" dirty="0" smtClean="0">
              <a:solidFill>
                <a:srgbClr val="002060"/>
              </a:solidFill>
              <a:effectLst>
                <a:outerShdw blurRad="38100" dist="38100" dir="2700000" algn="tl">
                  <a:srgbClr val="000000">
                    <a:alpha val="43137"/>
                  </a:srgbClr>
                </a:outerShdw>
              </a:effectLst>
            </a:endParaRPr>
          </a:p>
        </p:txBody>
      </p:sp>
      <p:sp>
        <p:nvSpPr>
          <p:cNvPr id="4" name="Rectangle 2"/>
          <p:cNvSpPr>
            <a:spLocks noGrp="1" noChangeArrowheads="1"/>
          </p:cNvSpPr>
          <p:nvPr>
            <p:ph type="title"/>
          </p:nvPr>
        </p:nvSpPr>
        <p:spPr>
          <a:xfrm>
            <a:off x="0" y="77317"/>
            <a:ext cx="8892480" cy="687387"/>
          </a:xfrm>
        </p:spPr>
        <p:txBody>
          <a:bodyPr/>
          <a:lstStyle/>
          <a:p>
            <a:r>
              <a:rPr lang="en-US" altLang="zh-CN" dirty="0" smtClean="0"/>
              <a:t>4</a:t>
            </a:r>
            <a:r>
              <a:rPr lang="zh-CN" altLang="en-US" dirty="0" smtClean="0"/>
              <a:t>、三层架构实例</a:t>
            </a:r>
            <a:endParaRPr lang="zh-CN" altLang="en-US" dirty="0"/>
          </a:p>
        </p:txBody>
      </p:sp>
      <p:pic>
        <p:nvPicPr>
          <p:cNvPr id="13" name="图片 12" descr="untitled.bmp"/>
          <p:cNvPicPr>
            <a:picLocks noChangeAspect="1"/>
          </p:cNvPicPr>
          <p:nvPr/>
        </p:nvPicPr>
        <p:blipFill>
          <a:blip r:embed="rId2" cstate="print">
            <a:clrChange>
              <a:clrFrom>
                <a:srgbClr val="FFFFFF"/>
              </a:clrFrom>
              <a:clrTo>
                <a:srgbClr val="FFFFFF">
                  <a:alpha val="0"/>
                </a:srgbClr>
              </a:clrTo>
            </a:clrChange>
          </a:blip>
          <a:stretch>
            <a:fillRect/>
          </a:stretch>
        </p:blipFill>
        <p:spPr>
          <a:xfrm>
            <a:off x="5429256" y="1071546"/>
            <a:ext cx="3295653" cy="2419732"/>
          </a:xfrm>
          <a:prstGeom prst="rect">
            <a:avLst/>
          </a:prstGeom>
        </p:spPr>
      </p:pic>
      <p:sp>
        <p:nvSpPr>
          <p:cNvPr id="14" name="矩形 13"/>
          <p:cNvSpPr/>
          <p:nvPr/>
        </p:nvSpPr>
        <p:spPr>
          <a:xfrm>
            <a:off x="6083773" y="1105469"/>
            <a:ext cx="2000264" cy="4286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57150">
                <a:solidFill>
                  <a:schemeClr val="tx1"/>
                </a:solidFill>
              </a:ln>
            </a:endParaRPr>
          </a:p>
        </p:txBody>
      </p:sp>
    </p:spTree>
    <p:extLst>
      <p:ext uri="{BB962C8B-B14F-4D97-AF65-F5344CB8AC3E}">
        <p14:creationId xmlns:p14="http://schemas.microsoft.com/office/powerpoint/2010/main" val="1914138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body" idx="1"/>
          </p:nvPr>
        </p:nvSpPr>
        <p:spPr>
          <a:xfrm>
            <a:off x="428596" y="1387845"/>
            <a:ext cx="7772400" cy="5255865"/>
          </a:xfrm>
        </p:spPr>
        <p:txBody>
          <a:bodyPr/>
          <a:lstStyle/>
          <a:p>
            <a:pPr>
              <a:defRPr/>
            </a:pPr>
            <a:r>
              <a:rPr lang="zh-CN" altLang="en-US" kern="1200" dirty="0" smtClean="0">
                <a:solidFill>
                  <a:srgbClr val="FF0000"/>
                </a:solidFill>
              </a:rPr>
              <a:t>业务</a:t>
            </a:r>
            <a:r>
              <a:rPr lang="zh-CN" altLang="en-US" kern="1200" dirty="0">
                <a:solidFill>
                  <a:srgbClr val="FF0000"/>
                </a:solidFill>
              </a:rPr>
              <a:t>逻辑层（</a:t>
            </a:r>
            <a:r>
              <a:rPr lang="en-US" altLang="zh-CN" kern="1200" dirty="0" err="1">
                <a:solidFill>
                  <a:srgbClr val="FF0000"/>
                </a:solidFill>
              </a:rPr>
              <a:t>BLL</a:t>
            </a:r>
            <a:r>
              <a:rPr lang="zh-CN" altLang="en-US" kern="1200" dirty="0">
                <a:solidFill>
                  <a:srgbClr val="FF0000"/>
                </a:solidFill>
              </a:rPr>
              <a:t>）</a:t>
            </a:r>
          </a:p>
          <a:p>
            <a:pPr lvl="1">
              <a:buSzPct val="120000"/>
              <a:defRPr/>
            </a:pPr>
            <a:r>
              <a:rPr lang="zh-CN" altLang="en-US" kern="1200" dirty="0">
                <a:solidFill>
                  <a:srgbClr val="0000FF"/>
                </a:solidFill>
              </a:rPr>
              <a:t>功能</a:t>
            </a:r>
            <a:r>
              <a:rPr lang="zh-CN" altLang="en-US" kern="1200" dirty="0"/>
              <a:t>：</a:t>
            </a:r>
            <a:endParaRPr lang="en-US" altLang="zh-CN" kern="1200" dirty="0"/>
          </a:p>
          <a:p>
            <a:pPr marL="1255713" lvl="1" indent="-355600" hangingPunct="1">
              <a:spcBef>
                <a:spcPct val="0"/>
              </a:spcBef>
              <a:buClrTx/>
              <a:buNone/>
            </a:pPr>
            <a:r>
              <a:rPr lang="en-US" altLang="zh-CN" kern="1200" dirty="0" smtClean="0">
                <a:solidFill>
                  <a:srgbClr val="002060"/>
                </a:solidFill>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      </a:t>
            </a:r>
            <a:r>
              <a:rPr lang="zh-CN" altLang="en-US" kern="1200" dirty="0" smtClean="0">
                <a:solidFill>
                  <a:srgbClr val="002060"/>
                </a:solidFill>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提供所有与数据库的操作。</a:t>
            </a:r>
            <a:endParaRPr lang="en-US" altLang="zh-CN" kern="1200" dirty="0" smtClean="0">
              <a:solidFill>
                <a:srgbClr val="002060"/>
              </a:solidFill>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pPr marL="1255713" lvl="1" indent="-355600" hangingPunct="1">
              <a:spcBef>
                <a:spcPct val="0"/>
              </a:spcBef>
              <a:buClrTx/>
              <a:buNone/>
            </a:pPr>
            <a:r>
              <a:rPr lang="en-US" altLang="zh-CN" kern="1200" dirty="0" smtClean="0">
                <a:solidFill>
                  <a:srgbClr val="002060"/>
                </a:solidFill>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      </a:t>
            </a:r>
            <a:r>
              <a:rPr lang="zh-CN" altLang="en-US" kern="1200" dirty="0" smtClean="0">
                <a:solidFill>
                  <a:srgbClr val="002060"/>
                </a:solidFill>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包括：从数据库返回数据集，</a:t>
            </a:r>
            <a:endParaRPr lang="en-US" altLang="zh-CN" kern="1200" dirty="0" smtClean="0">
              <a:solidFill>
                <a:srgbClr val="002060"/>
              </a:solidFill>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pPr marL="1255713" lvl="1" indent="-355600" hangingPunct="1">
              <a:spcBef>
                <a:spcPct val="0"/>
              </a:spcBef>
              <a:buClrTx/>
              <a:buNone/>
            </a:pPr>
            <a:r>
              <a:rPr lang="en-US" altLang="zh-CN" kern="1200" dirty="0" smtClean="0">
                <a:solidFill>
                  <a:srgbClr val="002060"/>
                </a:solidFill>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		     </a:t>
            </a:r>
            <a:r>
              <a:rPr lang="zh-CN" altLang="en-US" kern="1200" dirty="0" smtClean="0">
                <a:solidFill>
                  <a:srgbClr val="002060"/>
                </a:solidFill>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向数据库更新数据，</a:t>
            </a:r>
            <a:endParaRPr lang="en-US" altLang="zh-CN" kern="1200" dirty="0" smtClean="0">
              <a:solidFill>
                <a:srgbClr val="002060"/>
              </a:solidFill>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pPr marL="1255713" lvl="1" indent="-355600" hangingPunct="1">
              <a:spcBef>
                <a:spcPct val="0"/>
              </a:spcBef>
              <a:buClrTx/>
              <a:buNone/>
            </a:pPr>
            <a:r>
              <a:rPr lang="en-US" altLang="zh-CN" kern="1200" dirty="0" smtClean="0">
                <a:solidFill>
                  <a:srgbClr val="002060"/>
                </a:solidFill>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                    </a:t>
            </a:r>
            <a:r>
              <a:rPr lang="zh-CN" altLang="en-US" kern="1200" dirty="0" smtClean="0">
                <a:solidFill>
                  <a:srgbClr val="002060"/>
                </a:solidFill>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承担部分数据验证的功能。</a:t>
            </a:r>
          </a:p>
          <a:p>
            <a:pPr lvl="1">
              <a:buSzPct val="120000"/>
              <a:defRPr/>
            </a:pPr>
            <a:r>
              <a:rPr lang="zh-CN" altLang="en-US" kern="1200" dirty="0">
                <a:solidFill>
                  <a:srgbClr val="0000FF"/>
                </a:solidFill>
              </a:rPr>
              <a:t>实现：</a:t>
            </a:r>
          </a:p>
          <a:p>
            <a:pPr marL="1255713" lvl="1" indent="-355600" hangingPunct="1">
              <a:spcBef>
                <a:spcPct val="0"/>
              </a:spcBef>
              <a:buClrTx/>
              <a:buNone/>
            </a:pPr>
            <a:r>
              <a:rPr lang="zh-CN" altLang="en-US" kern="1200" dirty="0" smtClean="0">
                <a:solidFill>
                  <a:srgbClr val="002060"/>
                </a:solidFill>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      业务逻辑功能的实现按照操作对象归类，全部放在</a:t>
            </a:r>
            <a:r>
              <a:rPr lang="en-US" altLang="zh-CN" kern="1200" dirty="0" smtClean="0">
                <a:solidFill>
                  <a:srgbClr val="002060"/>
                </a:solidFill>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.CS</a:t>
            </a:r>
            <a:r>
              <a:rPr lang="zh-CN" altLang="en-US" kern="1200" dirty="0" smtClean="0">
                <a:solidFill>
                  <a:srgbClr val="002060"/>
                </a:solidFill>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类文件中。按照需求分析报告和软件设计报告实现系统流程、功能。</a:t>
            </a:r>
          </a:p>
          <a:p>
            <a:pPr marL="1255713" lvl="1" indent="-355600" hangingPunct="1">
              <a:spcBef>
                <a:spcPct val="0"/>
              </a:spcBef>
              <a:buClrTx/>
              <a:buNone/>
            </a:pPr>
            <a:endParaRPr lang="en-US" altLang="zh-CN" kern="1200" dirty="0" smtClean="0">
              <a:solidFill>
                <a:srgbClr val="002060"/>
              </a:solidFill>
              <a:effectLst>
                <a:outerShdw blurRad="38100" dist="38100" dir="2700000" algn="tl">
                  <a:srgbClr val="000000">
                    <a:alpha val="43137"/>
                  </a:srgbClr>
                </a:outerShdw>
              </a:effectLst>
              <a:latin typeface="Times New Roman" pitchFamily="18" charset="0"/>
              <a:ea typeface="宋体" pitchFamily="2" charset="-122"/>
              <a:cs typeface="Times New Roman" pitchFamily="18" charset="0"/>
            </a:endParaRPr>
          </a:p>
          <a:p>
            <a:pPr algn="just">
              <a:lnSpc>
                <a:spcPct val="100000"/>
              </a:lnSpc>
              <a:buFont typeface="Wingdings" pitchFamily="2" charset="2"/>
              <a:buNone/>
            </a:pPr>
            <a:endParaRPr lang="en-US" altLang="zh-CN" dirty="0"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Rectangle 2"/>
          <p:cNvSpPr>
            <a:spLocks noGrp="1" noChangeArrowheads="1"/>
          </p:cNvSpPr>
          <p:nvPr>
            <p:ph type="title"/>
          </p:nvPr>
        </p:nvSpPr>
        <p:spPr>
          <a:xfrm>
            <a:off x="0" y="77317"/>
            <a:ext cx="8892480" cy="687387"/>
          </a:xfrm>
        </p:spPr>
        <p:txBody>
          <a:bodyPr/>
          <a:lstStyle/>
          <a:p>
            <a:r>
              <a:rPr lang="en-US" altLang="zh-CN" dirty="0" smtClean="0"/>
              <a:t>4</a:t>
            </a:r>
            <a:r>
              <a:rPr lang="zh-CN" altLang="en-US" dirty="0" smtClean="0"/>
              <a:t>、三层架构实例</a:t>
            </a:r>
            <a:endParaRPr lang="zh-CN" altLang="en-US" dirty="0"/>
          </a:p>
        </p:txBody>
      </p:sp>
      <p:pic>
        <p:nvPicPr>
          <p:cNvPr id="6" name="图片 5" descr="untitled.bmp"/>
          <p:cNvPicPr>
            <a:picLocks noChangeAspect="1"/>
          </p:cNvPicPr>
          <p:nvPr/>
        </p:nvPicPr>
        <p:blipFill>
          <a:blip r:embed="rId2" cstate="print">
            <a:clrChange>
              <a:clrFrom>
                <a:srgbClr val="FFFFFF"/>
              </a:clrFrom>
              <a:clrTo>
                <a:srgbClr val="FFFFFF">
                  <a:alpha val="0"/>
                </a:srgbClr>
              </a:clrTo>
            </a:clrChange>
          </a:blip>
          <a:stretch>
            <a:fillRect/>
          </a:stretch>
        </p:blipFill>
        <p:spPr>
          <a:xfrm>
            <a:off x="5429256" y="1080706"/>
            <a:ext cx="3295653" cy="2419732"/>
          </a:xfrm>
          <a:prstGeom prst="rect">
            <a:avLst/>
          </a:prstGeom>
        </p:spPr>
      </p:pic>
      <p:sp>
        <p:nvSpPr>
          <p:cNvPr id="7" name="矩形 6"/>
          <p:cNvSpPr/>
          <p:nvPr/>
        </p:nvSpPr>
        <p:spPr>
          <a:xfrm>
            <a:off x="6072198" y="1608349"/>
            <a:ext cx="2000264" cy="4286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6952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body" idx="1"/>
          </p:nvPr>
        </p:nvSpPr>
        <p:spPr>
          <a:xfrm>
            <a:off x="428596" y="1387845"/>
            <a:ext cx="6000792" cy="5255865"/>
          </a:xfrm>
        </p:spPr>
        <p:txBody>
          <a:bodyPr/>
          <a:lstStyle/>
          <a:p>
            <a:pPr>
              <a:defRPr/>
            </a:pPr>
            <a:r>
              <a:rPr lang="zh-CN" altLang="en-US" sz="2800" kern="1200" dirty="0" smtClean="0">
                <a:solidFill>
                  <a:srgbClr val="FF0000"/>
                </a:solidFill>
              </a:rPr>
              <a:t>数据</a:t>
            </a:r>
            <a:r>
              <a:rPr lang="zh-CN" altLang="en-US" sz="2800" kern="1200" dirty="0">
                <a:solidFill>
                  <a:srgbClr val="FF0000"/>
                </a:solidFill>
              </a:rPr>
              <a:t>访问层（</a:t>
            </a:r>
            <a:r>
              <a:rPr lang="en-US" altLang="zh-CN" sz="2800" kern="1200" dirty="0" err="1">
                <a:solidFill>
                  <a:srgbClr val="FF0000"/>
                </a:solidFill>
              </a:rPr>
              <a:t>DAL</a:t>
            </a:r>
            <a:r>
              <a:rPr lang="zh-CN" altLang="en-US" sz="2800" kern="1200" dirty="0">
                <a:solidFill>
                  <a:srgbClr val="FF0000"/>
                </a:solidFill>
              </a:rPr>
              <a:t>）</a:t>
            </a:r>
          </a:p>
          <a:p>
            <a:pPr lvl="1">
              <a:buSzPct val="120000"/>
              <a:defRPr/>
            </a:pPr>
            <a:r>
              <a:rPr lang="zh-CN" altLang="en-US" sz="2400" kern="1200" dirty="0">
                <a:solidFill>
                  <a:srgbClr val="0000FF"/>
                </a:solidFill>
              </a:rPr>
              <a:t>功能：</a:t>
            </a:r>
            <a:endParaRPr lang="en-US" altLang="zh-CN" sz="2400" kern="1200" dirty="0">
              <a:solidFill>
                <a:srgbClr val="0000FF"/>
              </a:solidFill>
            </a:endParaRPr>
          </a:p>
          <a:p>
            <a:pPr marL="1255713" lvl="1" indent="-355600" hangingPunct="1">
              <a:spcBef>
                <a:spcPct val="0"/>
              </a:spcBef>
              <a:buClrTx/>
              <a:buNone/>
            </a:pPr>
            <a:r>
              <a:rPr lang="en-US" altLang="zh-CN" kern="1200" dirty="0" smtClean="0">
                <a:solidFill>
                  <a:srgbClr val="002060"/>
                </a:solidFill>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	</a:t>
            </a:r>
            <a:r>
              <a:rPr lang="zh-CN" altLang="en-US" kern="1200" dirty="0" smtClean="0">
                <a:solidFill>
                  <a:srgbClr val="002060"/>
                </a:solidFill>
                <a:effectLst>
                  <a:outerShdw blurRad="38100" dist="38100" dir="2700000" algn="tl">
                    <a:srgbClr val="000000">
                      <a:alpha val="43137"/>
                    </a:srgbClr>
                  </a:outerShdw>
                </a:effectLst>
              </a:rPr>
              <a:t>主要提供数据存储及查询功能，并需承担部分数据验证的功能。对数</a:t>
            </a:r>
            <a:r>
              <a:rPr lang="en-US" altLang="zh-CN" kern="1200" dirty="0" smtClean="0">
                <a:solidFill>
                  <a:srgbClr val="002060"/>
                </a:solidFill>
                <a:effectLst>
                  <a:outerShdw blurRad="38100" dist="38100" dir="2700000" algn="tl">
                    <a:srgbClr val="000000">
                      <a:alpha val="43137"/>
                    </a:srgbClr>
                  </a:outerShdw>
                </a:effectLst>
              </a:rPr>
              <a:t> </a:t>
            </a:r>
            <a:r>
              <a:rPr lang="zh-CN" altLang="en-US" kern="1200" dirty="0" smtClean="0">
                <a:solidFill>
                  <a:srgbClr val="002060"/>
                </a:solidFill>
                <a:effectLst>
                  <a:outerShdw blurRad="38100" dist="38100" dir="2700000" algn="tl">
                    <a:srgbClr val="000000">
                      <a:alpha val="43137"/>
                    </a:srgbClr>
                  </a:outerShdw>
                </a:effectLst>
              </a:rPr>
              <a:t>据库操作的代码都写在这里，例如：执行</a:t>
            </a:r>
            <a:r>
              <a:rPr lang="en-US" altLang="zh-CN" kern="1200" dirty="0" smtClean="0">
                <a:solidFill>
                  <a:srgbClr val="002060"/>
                </a:solidFill>
                <a:effectLst>
                  <a:outerShdw blurRad="38100" dist="38100" dir="2700000" algn="tl">
                    <a:srgbClr val="000000">
                      <a:alpha val="43137"/>
                    </a:srgbClr>
                  </a:outerShdw>
                </a:effectLst>
              </a:rPr>
              <a:t>SQL</a:t>
            </a:r>
            <a:r>
              <a:rPr lang="zh-CN" altLang="en-US" kern="1200" dirty="0" smtClean="0">
                <a:solidFill>
                  <a:srgbClr val="002060"/>
                </a:solidFill>
                <a:effectLst>
                  <a:outerShdw blurRad="38100" dist="38100" dir="2700000" algn="tl">
                    <a:srgbClr val="000000">
                      <a:alpha val="43137"/>
                    </a:srgbClr>
                  </a:outerShdw>
                </a:effectLst>
              </a:rPr>
              <a:t>语句、执行存储过程的代码等都写在这里面，为用户提供应用系统的使用界面及功能。</a:t>
            </a:r>
          </a:p>
        </p:txBody>
      </p:sp>
      <p:sp>
        <p:nvSpPr>
          <p:cNvPr id="4" name="Rectangle 2"/>
          <p:cNvSpPr>
            <a:spLocks noGrp="1" noChangeArrowheads="1"/>
          </p:cNvSpPr>
          <p:nvPr>
            <p:ph type="title"/>
          </p:nvPr>
        </p:nvSpPr>
        <p:spPr>
          <a:xfrm>
            <a:off x="0" y="77317"/>
            <a:ext cx="8892480" cy="687387"/>
          </a:xfrm>
        </p:spPr>
        <p:txBody>
          <a:bodyPr/>
          <a:lstStyle/>
          <a:p>
            <a:r>
              <a:rPr lang="en-US" altLang="zh-CN" dirty="0" smtClean="0"/>
              <a:t>4</a:t>
            </a:r>
            <a:r>
              <a:rPr lang="zh-CN" altLang="en-US" dirty="0" smtClean="0"/>
              <a:t>、三层架构实例</a:t>
            </a:r>
            <a:endParaRPr lang="zh-CN" altLang="en-US" dirty="0"/>
          </a:p>
        </p:txBody>
      </p:sp>
      <p:sp>
        <p:nvSpPr>
          <p:cNvPr id="7" name="矩形 6"/>
          <p:cNvSpPr/>
          <p:nvPr/>
        </p:nvSpPr>
        <p:spPr>
          <a:xfrm>
            <a:off x="428596" y="4725144"/>
            <a:ext cx="8215370" cy="1717393"/>
          </a:xfrm>
          <a:prstGeom prst="rect">
            <a:avLst/>
          </a:prstGeom>
        </p:spPr>
        <p:txBody>
          <a:bodyPr wrap="square">
            <a:spAutoFit/>
          </a:bodyPr>
          <a:lstStyle/>
          <a:p>
            <a:pPr marL="1023938" lvl="1" indent="-395288" algn="l" eaLnBrk="0" hangingPunct="0">
              <a:lnSpc>
                <a:spcPct val="120000"/>
              </a:lnSpc>
              <a:spcBef>
                <a:spcPct val="20000"/>
              </a:spcBef>
              <a:buClr>
                <a:srgbClr val="CC0000"/>
              </a:buClr>
              <a:buSzPct val="120000"/>
              <a:buFont typeface="Arial" charset="0"/>
              <a:buChar char="―"/>
              <a:defRPr/>
            </a:pPr>
            <a:r>
              <a:rPr lang="zh-CN" altLang="en-US" sz="24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实现：</a:t>
            </a:r>
          </a:p>
          <a:p>
            <a:pPr marL="1255713" lvl="1" indent="-355600" algn="l" eaLnBrk="0">
              <a:lnSpc>
                <a:spcPct val="120000"/>
              </a:lnSpc>
            </a:pPr>
            <a:r>
              <a:rPr lang="en-US" altLang="zh-CN"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在</a:t>
            </a:r>
            <a:r>
              <a:rPr lang="en-US" altLang="zh-CN" sz="2000" b="1" dirty="0" err="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Web.Config</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配置文件中定义连接字符串以访问数据库。建立数据集（</a:t>
            </a:r>
            <a:r>
              <a:rPr lang="en-US" altLang="zh-CN" sz="2000" b="1" dirty="0" err="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xsd</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文件），调用</a:t>
            </a:r>
            <a:r>
              <a:rPr lang="en-US" altLang="zh-CN" sz="2000" b="1" dirty="0" err="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asp.net</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下的一些封装好的类方法等，定义</a:t>
            </a:r>
            <a:r>
              <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SQL</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添加、查询、更改、删除等语句。</a:t>
            </a:r>
          </a:p>
        </p:txBody>
      </p:sp>
      <p:pic>
        <p:nvPicPr>
          <p:cNvPr id="8" name="图片 7" descr="untitled.bmp"/>
          <p:cNvPicPr>
            <a:picLocks noChangeAspect="1"/>
          </p:cNvPicPr>
          <p:nvPr/>
        </p:nvPicPr>
        <p:blipFill>
          <a:blip r:embed="rId2" cstate="print">
            <a:clrChange>
              <a:clrFrom>
                <a:srgbClr val="FFFFFF"/>
              </a:clrFrom>
              <a:clrTo>
                <a:srgbClr val="FFFFFF">
                  <a:alpha val="0"/>
                </a:srgbClr>
              </a:clrTo>
            </a:clrChange>
          </a:blip>
          <a:stretch>
            <a:fillRect/>
          </a:stretch>
        </p:blipFill>
        <p:spPr>
          <a:xfrm>
            <a:off x="5429256" y="1071546"/>
            <a:ext cx="3295653" cy="2419732"/>
          </a:xfrm>
          <a:prstGeom prst="rect">
            <a:avLst/>
          </a:prstGeom>
        </p:spPr>
      </p:pic>
      <p:sp>
        <p:nvSpPr>
          <p:cNvPr id="9" name="矩形 8"/>
          <p:cNvSpPr/>
          <p:nvPr/>
        </p:nvSpPr>
        <p:spPr>
          <a:xfrm>
            <a:off x="6072198" y="2098931"/>
            <a:ext cx="2000264" cy="4286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9676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0" y="77317"/>
            <a:ext cx="8892480" cy="687387"/>
          </a:xfrm>
        </p:spPr>
        <p:txBody>
          <a:bodyPr/>
          <a:lstStyle/>
          <a:p>
            <a:r>
              <a:rPr lang="en-US" altLang="zh-CN" dirty="0" smtClean="0"/>
              <a:t>4</a:t>
            </a:r>
            <a:r>
              <a:rPr lang="zh-CN" altLang="en-US" dirty="0" smtClean="0"/>
              <a:t>、三层架构实例</a:t>
            </a:r>
            <a:endParaRPr lang="zh-CN" altLang="en-US" dirty="0"/>
          </a:p>
        </p:txBody>
      </p:sp>
      <p:pic>
        <p:nvPicPr>
          <p:cNvPr id="9" name="Picture 3"/>
          <p:cNvPicPr>
            <a:picLocks noChangeAspect="1" noChangeArrowheads="1"/>
          </p:cNvPicPr>
          <p:nvPr/>
        </p:nvPicPr>
        <p:blipFill>
          <a:blip r:embed="rId2" cstate="print"/>
          <a:srcRect/>
          <a:stretch>
            <a:fillRect/>
          </a:stretch>
        </p:blipFill>
        <p:spPr bwMode="auto">
          <a:xfrm>
            <a:off x="4338646" y="1643050"/>
            <a:ext cx="4591072" cy="4304130"/>
          </a:xfrm>
          <a:prstGeom prst="rect">
            <a:avLst/>
          </a:prstGeom>
          <a:noFill/>
          <a:ln w="9525">
            <a:noFill/>
            <a:miter lim="800000"/>
            <a:headEnd/>
            <a:tailEnd/>
          </a:ln>
        </p:spPr>
      </p:pic>
      <p:pic>
        <p:nvPicPr>
          <p:cNvPr id="10" name="Picture 5"/>
          <p:cNvPicPr>
            <a:picLocks noChangeAspect="1" noChangeArrowheads="1"/>
          </p:cNvPicPr>
          <p:nvPr/>
        </p:nvPicPr>
        <p:blipFill>
          <a:blip r:embed="rId3" cstate="print"/>
          <a:srcRect/>
          <a:stretch>
            <a:fillRect/>
          </a:stretch>
        </p:blipFill>
        <p:spPr bwMode="auto">
          <a:xfrm>
            <a:off x="857224" y="147661"/>
            <a:ext cx="2895600" cy="6638925"/>
          </a:xfrm>
          <a:prstGeom prst="rect">
            <a:avLst/>
          </a:prstGeom>
          <a:noFill/>
          <a:ln w="9525">
            <a:noFill/>
            <a:miter lim="800000"/>
            <a:headEnd/>
            <a:tailEnd/>
          </a:ln>
        </p:spPr>
      </p:pic>
      <p:pic>
        <p:nvPicPr>
          <p:cNvPr id="11" name="Picture 4">
            <a:hlinkClick r:id="rId4" action="ppaction://hlinkfile"/>
          </p:cNvPr>
          <p:cNvPicPr>
            <a:picLocks noChangeAspect="1" noChangeArrowheads="1"/>
          </p:cNvPicPr>
          <p:nvPr/>
        </p:nvPicPr>
        <p:blipFill>
          <a:blip r:embed="rId5" cstate="print"/>
          <a:srcRect/>
          <a:stretch>
            <a:fillRect/>
          </a:stretch>
        </p:blipFill>
        <p:spPr bwMode="auto">
          <a:xfrm>
            <a:off x="642910" y="142852"/>
            <a:ext cx="2895600" cy="6638925"/>
          </a:xfrm>
          <a:prstGeom prst="rect">
            <a:avLst/>
          </a:prstGeom>
          <a:noFill/>
          <a:ln w="9525">
            <a:noFill/>
            <a:miter lim="800000"/>
            <a:headEnd/>
            <a:tailEnd/>
          </a:ln>
        </p:spPr>
      </p:pic>
      <p:sp>
        <p:nvSpPr>
          <p:cNvPr id="12" name="圆角矩形标注 11"/>
          <p:cNvSpPr/>
          <p:nvPr/>
        </p:nvSpPr>
        <p:spPr>
          <a:xfrm>
            <a:off x="714348" y="1785926"/>
            <a:ext cx="2857520" cy="1357322"/>
          </a:xfrm>
          <a:prstGeom prst="wedgeRoundRectCallout">
            <a:avLst>
              <a:gd name="adj1" fmla="val 83673"/>
              <a:gd name="adj2" fmla="val 38249"/>
              <a:gd name="adj3" fmla="val 16667"/>
            </a:avLst>
          </a:prstGeom>
          <a:ln w="28575"/>
          <a:effectLst>
            <a:glow rad="101600">
              <a:schemeClr val="accent1">
                <a:satMod val="175000"/>
                <a:alpha val="40000"/>
              </a:schemeClr>
            </a:glow>
            <a:softEdge rad="12700"/>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2000" b="1" dirty="0" smtClean="0">
                <a:latin typeface="黑体" pitchFamily="2" charset="-122"/>
                <a:ea typeface="黑体" pitchFamily="2" charset="-122"/>
              </a:rPr>
              <a:t>业务逻辑层</a:t>
            </a:r>
            <a:endParaRPr lang="en-US" altLang="zh-CN" sz="2000" b="1" dirty="0" smtClean="0">
              <a:latin typeface="黑体" pitchFamily="2" charset="-122"/>
              <a:ea typeface="黑体" pitchFamily="2" charset="-122"/>
            </a:endParaRPr>
          </a:p>
          <a:p>
            <a:pPr algn="ctr"/>
            <a:r>
              <a:rPr lang="zh-CN" altLang="en-US" dirty="0" smtClean="0">
                <a:latin typeface="宋体" pitchFamily="2" charset="-122"/>
                <a:ea typeface="宋体" pitchFamily="2" charset="-122"/>
              </a:rPr>
              <a:t>通过</a:t>
            </a:r>
            <a:r>
              <a:rPr lang="en-US" altLang="zh-CN" dirty="0" err="1" smtClean="0">
                <a:latin typeface="宋体" pitchFamily="2" charset="-122"/>
                <a:ea typeface="宋体" pitchFamily="2" charset="-122"/>
              </a:rPr>
              <a:t>DALFactory</a:t>
            </a:r>
            <a:r>
              <a:rPr lang="zh-CN" altLang="en-US" dirty="0" smtClean="0">
                <a:latin typeface="宋体" pitchFamily="2" charset="-122"/>
                <a:ea typeface="宋体" pitchFamily="2" charset="-122"/>
              </a:rPr>
              <a:t>读取配置，决定使用何种</a:t>
            </a:r>
            <a:r>
              <a:rPr lang="en-US" altLang="zh-CN" dirty="0" smtClean="0">
                <a:latin typeface="宋体" pitchFamily="2" charset="-122"/>
                <a:ea typeface="宋体" pitchFamily="2" charset="-122"/>
              </a:rPr>
              <a:t>DAL</a:t>
            </a:r>
            <a:r>
              <a:rPr lang="zh-CN" altLang="en-US" dirty="0" smtClean="0">
                <a:latin typeface="宋体" pitchFamily="2" charset="-122"/>
                <a:ea typeface="宋体" pitchFamily="2" charset="-122"/>
              </a:rPr>
              <a:t>实现</a:t>
            </a:r>
            <a:endParaRPr lang="zh-CN" altLang="en-US" dirty="0">
              <a:latin typeface="宋体" pitchFamily="2" charset="-122"/>
              <a:ea typeface="宋体" pitchFamily="2" charset="-122"/>
            </a:endParaRPr>
          </a:p>
        </p:txBody>
      </p:sp>
      <p:sp>
        <p:nvSpPr>
          <p:cNvPr id="13" name="圆角矩形标注 12"/>
          <p:cNvSpPr/>
          <p:nvPr/>
        </p:nvSpPr>
        <p:spPr>
          <a:xfrm>
            <a:off x="714348" y="2000240"/>
            <a:ext cx="2857520" cy="1857388"/>
          </a:xfrm>
          <a:prstGeom prst="wedgeRoundRectCallout">
            <a:avLst>
              <a:gd name="adj1" fmla="val 84888"/>
              <a:gd name="adj2" fmla="val 28147"/>
              <a:gd name="adj3" fmla="val 16667"/>
            </a:avLst>
          </a:prstGeom>
          <a:ln w="28575"/>
          <a:effectLst>
            <a:glow rad="101600">
              <a:schemeClr val="accent1">
                <a:satMod val="175000"/>
                <a:alpha val="40000"/>
              </a:schemeClr>
            </a:glow>
            <a:softEdge rad="12700"/>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2000" b="1" dirty="0" smtClean="0">
                <a:latin typeface="黑体" pitchFamily="2" charset="-122"/>
                <a:ea typeface="黑体" pitchFamily="2" charset="-122"/>
              </a:rPr>
              <a:t>表现层</a:t>
            </a:r>
            <a:endParaRPr lang="en-US" altLang="zh-CN" sz="2000" b="1" dirty="0" smtClean="0">
              <a:latin typeface="黑体" pitchFamily="2" charset="-122"/>
              <a:ea typeface="黑体" pitchFamily="2" charset="-122"/>
            </a:endParaRPr>
          </a:p>
          <a:p>
            <a:r>
              <a:rPr lang="zh-CN" altLang="en-US" dirty="0" smtClean="0">
                <a:latin typeface="宋体" pitchFamily="2" charset="-122"/>
                <a:ea typeface="宋体" pitchFamily="2" charset="-122"/>
              </a:rPr>
              <a:t>主要包括了</a:t>
            </a:r>
            <a:r>
              <a:rPr lang="en-US" altLang="zh-CN" dirty="0" smtClean="0">
                <a:latin typeface="宋体" pitchFamily="2" charset="-122"/>
                <a:ea typeface="宋体" pitchFamily="2" charset="-122"/>
              </a:rPr>
              <a:t>Web </a:t>
            </a:r>
            <a:r>
              <a:rPr lang="zh-CN" altLang="en-US" dirty="0" smtClean="0">
                <a:latin typeface="宋体" pitchFamily="2" charset="-122"/>
                <a:ea typeface="宋体" pitchFamily="2" charset="-122"/>
              </a:rPr>
              <a:t>页面（</a:t>
            </a:r>
            <a:r>
              <a:rPr lang="en-US" altLang="zh-CN" dirty="0" err="1" smtClean="0">
                <a:latin typeface="宋体" pitchFamily="2" charset="-122"/>
                <a:ea typeface="宋体" pitchFamily="2" charset="-122"/>
              </a:rPr>
              <a:t>aspx</a:t>
            </a:r>
            <a:r>
              <a:rPr lang="zh-CN" altLang="en-US" dirty="0" smtClean="0">
                <a:latin typeface="宋体" pitchFamily="2" charset="-122"/>
                <a:ea typeface="宋体" pitchFamily="2" charset="-122"/>
              </a:rPr>
              <a:t>）、用户控件（</a:t>
            </a:r>
            <a:r>
              <a:rPr lang="en-US" altLang="zh-CN" dirty="0" err="1" smtClean="0">
                <a:latin typeface="宋体" pitchFamily="2" charset="-122"/>
                <a:ea typeface="宋体" pitchFamily="2" charset="-122"/>
              </a:rPr>
              <a:t>ascx</a:t>
            </a:r>
            <a:r>
              <a:rPr lang="zh-CN" altLang="en-US" dirty="0" smtClean="0">
                <a:latin typeface="宋体" pitchFamily="2" charset="-122"/>
                <a:ea typeface="宋体" pitchFamily="2" charset="-122"/>
              </a:rPr>
              <a:t>）及自定义服务器控件。</a:t>
            </a:r>
            <a:endParaRPr lang="zh-CN" altLang="en-US" dirty="0">
              <a:latin typeface="宋体" pitchFamily="2" charset="-122"/>
              <a:ea typeface="宋体" pitchFamily="2" charset="-122"/>
            </a:endParaRPr>
          </a:p>
        </p:txBody>
      </p:sp>
      <p:sp>
        <p:nvSpPr>
          <p:cNvPr id="14" name="圆角矩形标注 13"/>
          <p:cNvSpPr/>
          <p:nvPr/>
        </p:nvSpPr>
        <p:spPr>
          <a:xfrm>
            <a:off x="714348" y="3000372"/>
            <a:ext cx="2857520" cy="1357322"/>
          </a:xfrm>
          <a:prstGeom prst="wedgeRoundRectCallout">
            <a:avLst>
              <a:gd name="adj1" fmla="val 83673"/>
              <a:gd name="adj2" fmla="val 38249"/>
              <a:gd name="adj3" fmla="val 16667"/>
            </a:avLst>
          </a:prstGeom>
          <a:ln w="28575"/>
          <a:effectLst>
            <a:glow rad="101600">
              <a:schemeClr val="accent1">
                <a:satMod val="175000"/>
                <a:alpha val="40000"/>
              </a:schemeClr>
            </a:glow>
            <a:softEdge rad="12700"/>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2000" b="1" dirty="0" smtClean="0">
                <a:latin typeface="黑体" pitchFamily="2" charset="-122"/>
                <a:ea typeface="黑体" pitchFamily="2" charset="-122"/>
              </a:rPr>
              <a:t>数据访问接口层</a:t>
            </a:r>
            <a:endParaRPr lang="en-US" altLang="zh-CN" sz="2000" b="1" dirty="0" smtClean="0">
              <a:latin typeface="黑体" pitchFamily="2" charset="-122"/>
              <a:ea typeface="黑体" pitchFamily="2" charset="-122"/>
            </a:endParaRPr>
          </a:p>
          <a:p>
            <a:r>
              <a:rPr lang="zh-CN" altLang="en-US" dirty="0" smtClean="0">
                <a:latin typeface="宋体" pitchFamily="2" charset="-122"/>
                <a:ea typeface="宋体" pitchFamily="2" charset="-122"/>
              </a:rPr>
              <a:t>定义了接口</a:t>
            </a:r>
            <a:r>
              <a:rPr lang="zh-CN" altLang="en-US" dirty="0" smtClean="0"/>
              <a:t>。</a:t>
            </a:r>
            <a:r>
              <a:rPr lang="zh-CN" altLang="en-US" dirty="0" smtClean="0">
                <a:latin typeface="宋体" pitchFamily="2" charset="-122"/>
                <a:ea typeface="宋体" pitchFamily="2" charset="-122"/>
              </a:rPr>
              <a:t>接口中规定了数据访问的函数名、返回类型、参数等</a:t>
            </a:r>
            <a:endParaRPr lang="en-US" altLang="zh-CN" dirty="0" smtClean="0">
              <a:latin typeface="宋体" pitchFamily="2" charset="-122"/>
              <a:ea typeface="宋体" pitchFamily="2" charset="-122"/>
            </a:endParaRPr>
          </a:p>
        </p:txBody>
      </p:sp>
      <p:sp>
        <p:nvSpPr>
          <p:cNvPr id="15" name="圆角矩形标注 14"/>
          <p:cNvSpPr/>
          <p:nvPr/>
        </p:nvSpPr>
        <p:spPr>
          <a:xfrm>
            <a:off x="714348" y="3214686"/>
            <a:ext cx="2857520" cy="1357322"/>
          </a:xfrm>
          <a:prstGeom prst="wedgeRoundRectCallout">
            <a:avLst>
              <a:gd name="adj1" fmla="val 83673"/>
              <a:gd name="adj2" fmla="val 38249"/>
              <a:gd name="adj3" fmla="val 16667"/>
            </a:avLst>
          </a:prstGeom>
          <a:ln w="28575"/>
          <a:effectLst>
            <a:glow rad="101600">
              <a:schemeClr val="accent1">
                <a:satMod val="175000"/>
                <a:alpha val="40000"/>
              </a:schemeClr>
            </a:glow>
            <a:softEdge rad="12700"/>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2000" b="1" dirty="0" smtClean="0">
                <a:latin typeface="黑体" pitchFamily="2" charset="-122"/>
                <a:ea typeface="黑体" pitchFamily="2" charset="-122"/>
              </a:rPr>
              <a:t>模型层</a:t>
            </a:r>
            <a:endParaRPr lang="en-US" altLang="zh-CN" sz="2000" b="1" dirty="0" smtClean="0">
              <a:latin typeface="黑体" pitchFamily="2" charset="-122"/>
              <a:ea typeface="黑体" pitchFamily="2" charset="-122"/>
            </a:endParaRPr>
          </a:p>
          <a:p>
            <a:r>
              <a:rPr lang="zh-CN" altLang="en-US" dirty="0" smtClean="0">
                <a:latin typeface="宋体" pitchFamily="2" charset="-122"/>
                <a:ea typeface="宋体" pitchFamily="2" charset="-122"/>
              </a:rPr>
              <a:t>封装业务实体，和数据库中的表和视图等一一对应。</a:t>
            </a:r>
            <a:endParaRPr lang="en-US" altLang="zh-CN" dirty="0" smtClean="0">
              <a:latin typeface="宋体" pitchFamily="2" charset="-122"/>
              <a:ea typeface="宋体" pitchFamily="2" charset="-122"/>
            </a:endParaRPr>
          </a:p>
        </p:txBody>
      </p:sp>
      <p:sp>
        <p:nvSpPr>
          <p:cNvPr id="16" name="圆角矩形标注 15"/>
          <p:cNvSpPr/>
          <p:nvPr/>
        </p:nvSpPr>
        <p:spPr>
          <a:xfrm>
            <a:off x="714348" y="3714752"/>
            <a:ext cx="2857520" cy="1428760"/>
          </a:xfrm>
          <a:prstGeom prst="wedgeRoundRectCallout">
            <a:avLst>
              <a:gd name="adj1" fmla="val 82863"/>
              <a:gd name="adj2" fmla="val 31768"/>
              <a:gd name="adj3" fmla="val 16667"/>
            </a:avLst>
          </a:prstGeom>
          <a:ln w="28575"/>
          <a:effectLst>
            <a:glow rad="101600">
              <a:schemeClr val="accent1">
                <a:satMod val="175000"/>
                <a:alpha val="40000"/>
              </a:schemeClr>
            </a:glow>
            <a:softEdge rad="12700"/>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2000" b="1" dirty="0" smtClean="0">
                <a:latin typeface="黑体" pitchFamily="2" charset="-122"/>
                <a:ea typeface="黑体" pitchFamily="2" charset="-122"/>
              </a:rPr>
              <a:t>数据访问层</a:t>
            </a:r>
            <a:endParaRPr lang="en-US" altLang="zh-CN" sz="2000" b="1" dirty="0" smtClean="0">
              <a:latin typeface="黑体" pitchFamily="2" charset="-122"/>
              <a:ea typeface="黑体" pitchFamily="2" charset="-122"/>
            </a:endParaRPr>
          </a:p>
          <a:p>
            <a:r>
              <a:rPr lang="zh-CN" altLang="en-US" dirty="0" smtClean="0">
                <a:latin typeface="宋体" pitchFamily="2" charset="-122"/>
                <a:ea typeface="宋体" pitchFamily="2" charset="-122"/>
              </a:rPr>
              <a:t>用于</a:t>
            </a:r>
            <a:r>
              <a:rPr lang="en-US" altLang="zh-CN" dirty="0" smtClean="0">
                <a:latin typeface="宋体" pitchFamily="2" charset="-122"/>
                <a:ea typeface="宋体" pitchFamily="2" charset="-122"/>
              </a:rPr>
              <a:t>SQL Server</a:t>
            </a:r>
            <a:r>
              <a:rPr lang="zh-CN" altLang="en-US" dirty="0" smtClean="0">
                <a:latin typeface="宋体" pitchFamily="2" charset="-122"/>
                <a:ea typeface="宋体" pitchFamily="2" charset="-122"/>
              </a:rPr>
              <a:t>的数据访问层。是</a:t>
            </a:r>
            <a:r>
              <a:rPr lang="en-US" altLang="zh-CN" dirty="0" smtClean="0">
                <a:latin typeface="宋体" pitchFamily="2" charset="-122"/>
                <a:ea typeface="宋体" pitchFamily="2" charset="-122"/>
              </a:rPr>
              <a:t>IDAL</a:t>
            </a:r>
            <a:r>
              <a:rPr lang="zh-CN" altLang="en-US" dirty="0" smtClean="0">
                <a:latin typeface="宋体" pitchFamily="2" charset="-122"/>
                <a:ea typeface="宋体" pitchFamily="2" charset="-122"/>
              </a:rPr>
              <a:t>中接口的具体实现。</a:t>
            </a:r>
            <a:endParaRPr lang="en-US" altLang="zh-CN" dirty="0" smtClean="0">
              <a:latin typeface="宋体" pitchFamily="2" charset="-122"/>
              <a:ea typeface="宋体" pitchFamily="2" charset="-122"/>
            </a:endParaRPr>
          </a:p>
        </p:txBody>
      </p:sp>
      <p:sp>
        <p:nvSpPr>
          <p:cNvPr id="17" name="圆角矩形标注 16"/>
          <p:cNvSpPr/>
          <p:nvPr/>
        </p:nvSpPr>
        <p:spPr>
          <a:xfrm>
            <a:off x="714348" y="2643182"/>
            <a:ext cx="2857520" cy="1428760"/>
          </a:xfrm>
          <a:prstGeom prst="wedgeRoundRectCallout">
            <a:avLst>
              <a:gd name="adj1" fmla="val 82863"/>
              <a:gd name="adj2" fmla="val 39059"/>
              <a:gd name="adj3" fmla="val 16667"/>
            </a:avLst>
          </a:prstGeom>
          <a:ln w="28575"/>
          <a:effectLst>
            <a:glow rad="101600">
              <a:schemeClr val="accent1">
                <a:satMod val="175000"/>
                <a:alpha val="40000"/>
              </a:schemeClr>
            </a:glow>
            <a:softEdge rad="12700"/>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2000" b="1" dirty="0" smtClean="0">
                <a:latin typeface="黑体" pitchFamily="2" charset="-122"/>
                <a:ea typeface="黑体" pitchFamily="2" charset="-122"/>
              </a:rPr>
              <a:t>Web Service</a:t>
            </a:r>
          </a:p>
          <a:p>
            <a:r>
              <a:rPr lang="zh-CN" altLang="en-US" dirty="0" smtClean="0">
                <a:latin typeface="宋体" pitchFamily="2" charset="-122"/>
                <a:ea typeface="宋体" pitchFamily="2" charset="-122"/>
              </a:rPr>
              <a:t>用于提供对外接口，使外部程序能够调用本系统的部分功能。</a:t>
            </a:r>
            <a:endParaRPr lang="en-US" altLang="zh-CN" dirty="0" smtClean="0">
              <a:latin typeface="宋体" pitchFamily="2" charset="-122"/>
              <a:ea typeface="宋体" pitchFamily="2" charset="-122"/>
            </a:endParaRPr>
          </a:p>
        </p:txBody>
      </p:sp>
      <p:sp>
        <p:nvSpPr>
          <p:cNvPr id="18" name="矩形 17"/>
          <p:cNvSpPr/>
          <p:nvPr/>
        </p:nvSpPr>
        <p:spPr>
          <a:xfrm>
            <a:off x="4500562" y="4286256"/>
            <a:ext cx="2286016" cy="214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500562" y="4786322"/>
            <a:ext cx="2286016" cy="214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500562" y="2843933"/>
            <a:ext cx="2286016" cy="214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500562" y="3094960"/>
            <a:ext cx="2286016" cy="214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500562" y="4035229"/>
            <a:ext cx="2286016" cy="214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500562" y="4535295"/>
            <a:ext cx="2286016" cy="214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500562" y="3809340"/>
            <a:ext cx="2286016" cy="214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500562" y="3571876"/>
            <a:ext cx="2286016" cy="214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500562" y="3334412"/>
            <a:ext cx="3000396" cy="214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标注 26"/>
          <p:cNvSpPr/>
          <p:nvPr/>
        </p:nvSpPr>
        <p:spPr>
          <a:xfrm>
            <a:off x="714348" y="1785926"/>
            <a:ext cx="2857520" cy="3357586"/>
          </a:xfrm>
          <a:prstGeom prst="wedgeRoundRectCallout">
            <a:avLst>
              <a:gd name="adj1" fmla="val 83268"/>
              <a:gd name="adj2" fmla="val -7922"/>
              <a:gd name="adj3" fmla="val 16667"/>
            </a:avLst>
          </a:prstGeom>
          <a:ln w="28575"/>
          <a:effectLst>
            <a:glow rad="101600">
              <a:schemeClr val="accent1">
                <a:satMod val="175000"/>
                <a:alpha val="40000"/>
              </a:schemeClr>
            </a:glow>
            <a:softEdge rad="12700"/>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2000" b="1" dirty="0" smtClean="0">
                <a:latin typeface="黑体" pitchFamily="2" charset="-122"/>
                <a:ea typeface="黑体" pitchFamily="2" charset="-122"/>
              </a:rPr>
              <a:t>数据工厂</a:t>
            </a:r>
            <a:endParaRPr lang="en-US" altLang="zh-CN" sz="2000" b="1" dirty="0" smtClean="0">
              <a:latin typeface="黑体" pitchFamily="2" charset="-122"/>
              <a:ea typeface="黑体" pitchFamily="2" charset="-122"/>
            </a:endParaRPr>
          </a:p>
          <a:p>
            <a:r>
              <a:rPr lang="zh-CN" altLang="en-US" dirty="0" smtClean="0">
                <a:latin typeface="宋体" pitchFamily="2" charset="-122"/>
                <a:ea typeface="宋体" pitchFamily="2" charset="-122"/>
              </a:rPr>
              <a:t>确定使用何种数据库实现。通过在</a:t>
            </a:r>
            <a:r>
              <a:rPr lang="en-US" altLang="zh-CN" dirty="0" err="1" smtClean="0">
                <a:latin typeface="宋体" pitchFamily="2" charset="-122"/>
                <a:ea typeface="宋体" pitchFamily="2" charset="-122"/>
              </a:rPr>
              <a:t>web.config</a:t>
            </a:r>
            <a:r>
              <a:rPr lang="zh-CN" altLang="en-US" dirty="0" smtClean="0">
                <a:latin typeface="宋体" pitchFamily="2" charset="-122"/>
                <a:ea typeface="宋体" pitchFamily="2" charset="-122"/>
              </a:rPr>
              <a:t>中的配置确定使用哪一个</a:t>
            </a:r>
            <a:r>
              <a:rPr lang="en-US" altLang="zh-CN" dirty="0" smtClean="0">
                <a:latin typeface="宋体" pitchFamily="2" charset="-122"/>
                <a:ea typeface="宋体" pitchFamily="2" charset="-122"/>
              </a:rPr>
              <a:t>DAL</a:t>
            </a:r>
            <a:r>
              <a:rPr lang="zh-CN" altLang="en-US" dirty="0" smtClean="0">
                <a:latin typeface="宋体" pitchFamily="2" charset="-122"/>
                <a:ea typeface="宋体" pitchFamily="2" charset="-122"/>
              </a:rPr>
              <a:t>实现（通过反射，动态生成访问类是</a:t>
            </a:r>
            <a:r>
              <a:rPr lang="en-US" altLang="zh-CN" dirty="0" err="1" smtClean="0">
                <a:latin typeface="宋体" pitchFamily="2" charset="-122"/>
                <a:ea typeface="宋体" pitchFamily="2" charset="-122"/>
              </a:rPr>
              <a:t>SQLServerDAL</a:t>
            </a:r>
            <a:r>
              <a:rPr lang="zh-CN" altLang="en-US" dirty="0" smtClean="0">
                <a:latin typeface="宋体" pitchFamily="2" charset="-122"/>
                <a:ea typeface="宋体" pitchFamily="2" charset="-122"/>
              </a:rPr>
              <a:t>还是其它命名空间中的类）。</a:t>
            </a:r>
            <a:endParaRPr lang="en-US" altLang="zh-CN" dirty="0" smtClean="0">
              <a:latin typeface="宋体" pitchFamily="2" charset="-122"/>
              <a:ea typeface="宋体" pitchFamily="2" charset="-122"/>
            </a:endParaRPr>
          </a:p>
        </p:txBody>
      </p:sp>
    </p:spTree>
    <p:extLst>
      <p:ext uri="{BB962C8B-B14F-4D97-AF65-F5344CB8AC3E}">
        <p14:creationId xmlns:p14="http://schemas.microsoft.com/office/powerpoint/2010/main" val="1790841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8"/>
                                        </p:tgtEl>
                                        <p:attrNameLst>
                                          <p:attrName>style.visibility</p:attrName>
                                        </p:attrNameLst>
                                      </p:cBhvr>
                                      <p:to>
                                        <p:strVal val="hidden"/>
                                      </p:to>
                                    </p:set>
                                  </p:sub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0-#ppt_w/2"/>
                                          </p:val>
                                        </p:tav>
                                        <p:tav tm="100000">
                                          <p:val>
                                            <p:strVal val="#ppt_x"/>
                                          </p:val>
                                        </p:tav>
                                      </p:tavLst>
                                    </p:anim>
                                    <p:anim calcmode="lin" valueType="num">
                                      <p:cBhvr additive="base">
                                        <p:cTn id="18" dur="500" fill="hold"/>
                                        <p:tgtEl>
                                          <p:spTgt spid="2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2"/>
                                        </p:tgtEl>
                                        <p:attrNameLst>
                                          <p:attrName>style.visibility</p:attrName>
                                        </p:attrNameLst>
                                      </p:cBhvr>
                                      <p:to>
                                        <p:strVal val="hidden"/>
                                      </p:to>
                                    </p:set>
                                  </p:subTnLst>
                                </p:cTn>
                              </p:par>
                              <p:par>
                                <p:cTn id="19" presetID="2" presetClass="entr" presetSubtype="8"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0-#ppt_w/2"/>
                                          </p:val>
                                        </p:tav>
                                        <p:tav tm="100000">
                                          <p:val>
                                            <p:strVal val="#ppt_x"/>
                                          </p:val>
                                        </p:tav>
                                      </p:tavLst>
                                    </p:anim>
                                    <p:anim calcmode="lin" valueType="num">
                                      <p:cBhvr additive="base">
                                        <p:cTn id="22" dur="500" fill="hold"/>
                                        <p:tgtEl>
                                          <p:spTgt spid="1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0-#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par>
                                <p:cTn id="29" presetID="2" presetClass="entr" presetSubtype="8"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0-#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0-#ppt_w/2"/>
                                          </p:val>
                                        </p:tav>
                                        <p:tav tm="100000">
                                          <p:val>
                                            <p:strVal val="#ppt_x"/>
                                          </p:val>
                                        </p:tav>
                                      </p:tavLst>
                                    </p:anim>
                                    <p:anim calcmode="lin" valueType="num">
                                      <p:cBhvr additive="base">
                                        <p:cTn id="38" dur="500" fill="hold"/>
                                        <p:tgtEl>
                                          <p:spTgt spid="21"/>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par>
                                <p:cTn id="39" presetID="2" presetClass="entr" presetSubtype="8"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0-#ppt_w/2"/>
                                          </p:val>
                                        </p:tav>
                                        <p:tav tm="100000">
                                          <p:val>
                                            <p:strVal val="#ppt_x"/>
                                          </p:val>
                                        </p:tav>
                                      </p:tavLst>
                                    </p:anim>
                                    <p:anim calcmode="lin" valueType="num">
                                      <p:cBhvr additive="base">
                                        <p:cTn id="42" dur="500" fill="hold"/>
                                        <p:tgtEl>
                                          <p:spTgt spid="27"/>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0-#ppt_w/2"/>
                                          </p:val>
                                        </p:tav>
                                        <p:tav tm="100000">
                                          <p:val>
                                            <p:strVal val="#ppt_x"/>
                                          </p:val>
                                        </p:tav>
                                      </p:tavLst>
                                    </p:anim>
                                    <p:anim calcmode="lin" valueType="num">
                                      <p:cBhvr additive="base">
                                        <p:cTn id="48" dur="500" fill="hold"/>
                                        <p:tgtEl>
                                          <p:spTgt spid="20"/>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0"/>
                                        </p:tgtEl>
                                        <p:attrNameLst>
                                          <p:attrName>style.visibility</p:attrName>
                                        </p:attrNameLst>
                                      </p:cBhvr>
                                      <p:to>
                                        <p:strVal val="hidden"/>
                                      </p:to>
                                    </p:set>
                                  </p:subTnLst>
                                </p:cTn>
                              </p:par>
                              <p:par>
                                <p:cTn id="49" presetID="2" presetClass="entr" presetSubtype="8"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0-#ppt_w/2"/>
                                          </p:val>
                                        </p:tav>
                                        <p:tav tm="100000">
                                          <p:val>
                                            <p:strVal val="#ppt_x"/>
                                          </p:val>
                                        </p:tav>
                                      </p:tavLst>
                                    </p:anim>
                                    <p:anim calcmode="lin" valueType="num">
                                      <p:cBhvr additive="base">
                                        <p:cTn id="52" dur="500" fill="hold"/>
                                        <p:tgtEl>
                                          <p:spTgt spid="25"/>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5"/>
                                        </p:tgtEl>
                                        <p:attrNameLst>
                                          <p:attrName>style.visibility</p:attrName>
                                        </p:attrNameLst>
                                      </p:cBhvr>
                                      <p:to>
                                        <p:strVal val="hidden"/>
                                      </p:to>
                                    </p:set>
                                  </p:subTnLst>
                                </p:cTn>
                              </p:par>
                              <p:par>
                                <p:cTn id="53" presetID="2" presetClass="entr" presetSubtype="8"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0-#ppt_w/2"/>
                                          </p:val>
                                        </p:tav>
                                        <p:tav tm="100000">
                                          <p:val>
                                            <p:strVal val="#ppt_x"/>
                                          </p:val>
                                        </p:tav>
                                      </p:tavLst>
                                    </p:anim>
                                    <p:anim calcmode="lin" valueType="num">
                                      <p:cBhvr additive="base">
                                        <p:cTn id="56" dur="500" fill="hold"/>
                                        <p:tgtEl>
                                          <p:spTgt spid="2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3"/>
                                        </p:tgtEl>
                                        <p:attrNameLst>
                                          <p:attrName>style.visibility</p:attrName>
                                        </p:attrNameLst>
                                      </p:cBhvr>
                                      <p:to>
                                        <p:strVal val="hidden"/>
                                      </p:to>
                                    </p:set>
                                  </p:subTnLst>
                                </p:cTn>
                              </p:par>
                              <p:par>
                                <p:cTn id="57" presetID="2" presetClass="entr" presetSubtype="8"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0-#ppt_w/2"/>
                                          </p:val>
                                        </p:tav>
                                        <p:tav tm="100000">
                                          <p:val>
                                            <p:strVal val="#ppt_x"/>
                                          </p:val>
                                        </p:tav>
                                      </p:tavLst>
                                    </p:anim>
                                    <p:anim calcmode="lin" valueType="num">
                                      <p:cBhvr additive="base">
                                        <p:cTn id="60" dur="500" fill="hold"/>
                                        <p:tgtEl>
                                          <p:spTgt spid="1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0-#ppt_w/2"/>
                                          </p:val>
                                        </p:tav>
                                        <p:tav tm="100000">
                                          <p:val>
                                            <p:strVal val="#ppt_x"/>
                                          </p:val>
                                        </p:tav>
                                      </p:tavLst>
                                    </p:anim>
                                    <p:anim calcmode="lin" valueType="num">
                                      <p:cBhvr additive="base">
                                        <p:cTn id="66" dur="500" fill="hold"/>
                                        <p:tgtEl>
                                          <p:spTgt spid="2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4"/>
                                        </p:tgtEl>
                                        <p:attrNameLst>
                                          <p:attrName>style.visibility</p:attrName>
                                        </p:attrNameLst>
                                      </p:cBhvr>
                                      <p:to>
                                        <p:strVal val="hidden"/>
                                      </p:to>
                                    </p:set>
                                  </p:subTnLst>
                                </p:cTn>
                              </p:par>
                              <p:par>
                                <p:cTn id="67" presetID="2" presetClass="entr" presetSubtype="8"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 calcmode="lin" valueType="num">
                                      <p:cBhvr additive="base">
                                        <p:cTn id="69" dur="500" fill="hold"/>
                                        <p:tgtEl>
                                          <p:spTgt spid="17"/>
                                        </p:tgtEl>
                                        <p:attrNameLst>
                                          <p:attrName>ppt_x</p:attrName>
                                        </p:attrNameLst>
                                      </p:cBhvr>
                                      <p:tavLst>
                                        <p:tav tm="0">
                                          <p:val>
                                            <p:strVal val="0-#ppt_w/2"/>
                                          </p:val>
                                        </p:tav>
                                        <p:tav tm="100000">
                                          <p:val>
                                            <p:strVal val="#ppt_x"/>
                                          </p:val>
                                        </p:tav>
                                      </p:tavLst>
                                    </p:anim>
                                    <p:anim calcmode="lin" valueType="num">
                                      <p:cBhvr additive="base">
                                        <p:cTn id="70" dur="500" fill="hold"/>
                                        <p:tgtEl>
                                          <p:spTgt spid="17"/>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500" fill="hold"/>
                                        <p:tgtEl>
                                          <p:spTgt spid="26"/>
                                        </p:tgtEl>
                                        <p:attrNameLst>
                                          <p:attrName>ppt_x</p:attrName>
                                        </p:attrNameLst>
                                      </p:cBhvr>
                                      <p:tavLst>
                                        <p:tav tm="0">
                                          <p:val>
                                            <p:strVal val="0-#ppt_w/2"/>
                                          </p:val>
                                        </p:tav>
                                        <p:tav tm="100000">
                                          <p:val>
                                            <p:strVal val="#ppt_x"/>
                                          </p:val>
                                        </p:tav>
                                      </p:tavLst>
                                    </p:anim>
                                    <p:anim calcmode="lin" valueType="num">
                                      <p:cBhvr additive="base">
                                        <p:cTn id="76" dur="500" fill="hold"/>
                                        <p:tgtEl>
                                          <p:spTgt spid="26"/>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6"/>
                                        </p:tgtEl>
                                        <p:attrNameLst>
                                          <p:attrName>style.visibility</p:attrName>
                                        </p:attrNameLst>
                                      </p:cBhvr>
                                      <p:to>
                                        <p:strVal val="hidden"/>
                                      </p:to>
                                    </p:set>
                                  </p:subTnLst>
                                </p:cTn>
                              </p:par>
                              <p:par>
                                <p:cTn id="77" presetID="2" presetClass="entr" presetSubtype="8" fill="hold" grpId="0"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0-#ppt_w/2"/>
                                          </p:val>
                                        </p:tav>
                                        <p:tav tm="100000">
                                          <p:val>
                                            <p:strVal val="#ppt_x"/>
                                          </p:val>
                                        </p:tav>
                                      </p:tavLst>
                                    </p:anim>
                                    <p:anim calcmode="lin" valueType="num">
                                      <p:cBhvr additive="base">
                                        <p:cTn id="80" dur="500" fill="hold"/>
                                        <p:tgtEl>
                                          <p:spTgt spid="1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0" y="77317"/>
            <a:ext cx="8892480" cy="687387"/>
          </a:xfrm>
        </p:spPr>
        <p:txBody>
          <a:bodyPr/>
          <a:lstStyle/>
          <a:p>
            <a:r>
              <a:rPr lang="en-US" altLang="zh-CN" dirty="0" smtClean="0"/>
              <a:t>4</a:t>
            </a:r>
            <a:r>
              <a:rPr lang="zh-CN" altLang="en-US" dirty="0" smtClean="0"/>
              <a:t>、三层架构实例</a:t>
            </a:r>
            <a:endParaRPr lang="zh-CN" altLang="en-US" dirty="0"/>
          </a:p>
        </p:txBody>
      </p:sp>
      <p:sp>
        <p:nvSpPr>
          <p:cNvPr id="28" name="Rectangle 2"/>
          <p:cNvSpPr txBox="1">
            <a:spLocks noChangeArrowheads="1"/>
          </p:cNvSpPr>
          <p:nvPr/>
        </p:nvSpPr>
        <p:spPr bwMode="auto">
          <a:xfrm>
            <a:off x="428596" y="928670"/>
            <a:ext cx="6000792" cy="5255865"/>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marL="449263" lvl="0" indent="-449263" algn="just" eaLnBrk="0" hangingPunct="0">
              <a:spcBef>
                <a:spcPct val="20000"/>
              </a:spcBef>
              <a:buSzPct val="120000"/>
              <a:buFont typeface="Wingdings" pitchFamily="2" charset="2"/>
              <a:buChar char="Ø"/>
            </a:pPr>
            <a:r>
              <a:rPr lang="zh-CN" altLang="en-US" sz="2800" b="1" kern="0"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数据库与访问层</a:t>
            </a:r>
          </a:p>
        </p:txBody>
      </p:sp>
      <p:pic>
        <p:nvPicPr>
          <p:cNvPr id="29" name="Picture 3"/>
          <p:cNvPicPr>
            <a:picLocks noChangeAspect="1" noChangeArrowheads="1"/>
          </p:cNvPicPr>
          <p:nvPr/>
        </p:nvPicPr>
        <p:blipFill>
          <a:blip r:embed="rId2" cstate="print"/>
          <a:srcRect t="1348"/>
          <a:stretch>
            <a:fillRect/>
          </a:stretch>
        </p:blipFill>
        <p:spPr bwMode="auto">
          <a:xfrm>
            <a:off x="785787" y="1571636"/>
            <a:ext cx="7858180" cy="5230689"/>
          </a:xfrm>
          <a:prstGeom prst="rect">
            <a:avLst/>
          </a:prstGeom>
          <a:noFill/>
          <a:ln w="9525">
            <a:noFill/>
            <a:miter lim="800000"/>
            <a:headEnd/>
            <a:tailEnd/>
          </a:ln>
        </p:spPr>
      </p:pic>
      <p:pic>
        <p:nvPicPr>
          <p:cNvPr id="30" name="Picture 6"/>
          <p:cNvPicPr>
            <a:picLocks noChangeAspect="1" noChangeArrowheads="1"/>
          </p:cNvPicPr>
          <p:nvPr/>
        </p:nvPicPr>
        <p:blipFill>
          <a:blip r:embed="rId3" cstate="print"/>
          <a:srcRect/>
          <a:stretch>
            <a:fillRect/>
          </a:stretch>
        </p:blipFill>
        <p:spPr bwMode="auto">
          <a:xfrm>
            <a:off x="428596" y="1528789"/>
            <a:ext cx="3981450" cy="5186359"/>
          </a:xfrm>
          <a:prstGeom prst="rect">
            <a:avLst/>
          </a:prstGeom>
          <a:noFill/>
          <a:ln w="9525">
            <a:noFill/>
            <a:miter lim="800000"/>
            <a:headEnd/>
            <a:tailEnd/>
          </a:ln>
        </p:spPr>
      </p:pic>
      <p:pic>
        <p:nvPicPr>
          <p:cNvPr id="31" name="Picture 7"/>
          <p:cNvPicPr>
            <a:picLocks noChangeAspect="1" noChangeArrowheads="1"/>
          </p:cNvPicPr>
          <p:nvPr/>
        </p:nvPicPr>
        <p:blipFill>
          <a:blip r:embed="rId4" cstate="print"/>
          <a:srcRect/>
          <a:stretch>
            <a:fillRect/>
          </a:stretch>
        </p:blipFill>
        <p:spPr bwMode="auto">
          <a:xfrm>
            <a:off x="4696563" y="2000240"/>
            <a:ext cx="3947403" cy="4214842"/>
          </a:xfrm>
          <a:prstGeom prst="rect">
            <a:avLst/>
          </a:prstGeom>
          <a:noFill/>
          <a:ln w="9525">
            <a:noFill/>
            <a:miter lim="800000"/>
            <a:headEnd/>
            <a:tailEnd/>
          </a:ln>
        </p:spPr>
      </p:pic>
      <p:pic>
        <p:nvPicPr>
          <p:cNvPr id="35" name="图片 34" descr="图片1.png"/>
          <p:cNvPicPr>
            <a:picLocks noChangeAspect="1"/>
          </p:cNvPicPr>
          <p:nvPr/>
        </p:nvPicPr>
        <p:blipFill>
          <a:blip r:embed="rId5"/>
          <a:stretch>
            <a:fillRect/>
          </a:stretch>
        </p:blipFill>
        <p:spPr>
          <a:xfrm>
            <a:off x="428596" y="2040639"/>
            <a:ext cx="8381308" cy="4388757"/>
          </a:xfrm>
          <a:prstGeom prst="rect">
            <a:avLst/>
          </a:prstGeom>
        </p:spPr>
      </p:pic>
    </p:spTree>
    <p:extLst>
      <p:ext uri="{BB962C8B-B14F-4D97-AF65-F5344CB8AC3E}">
        <p14:creationId xmlns:p14="http://schemas.microsoft.com/office/powerpoint/2010/main" val="1923186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childTnLst>
                                  <p:subTnLst>
                                    <p:set>
                                      <p:cBhvr override="childStyle">
                                        <p:cTn dur="1" fill="hold" display="0" masterRel="sameClick" afterEffect="1">
                                          <p:stCondLst>
                                            <p:cond evt="end" delay="0">
                                              <p:tn val="15"/>
                                            </p:cond>
                                          </p:stCondLst>
                                        </p:cTn>
                                        <p:tgtEl>
                                          <p:spTgt spid="2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0" y="77317"/>
            <a:ext cx="8892480" cy="687387"/>
          </a:xfrm>
        </p:spPr>
        <p:txBody>
          <a:bodyPr/>
          <a:lstStyle/>
          <a:p>
            <a:r>
              <a:rPr lang="en-US" altLang="zh-CN" dirty="0" smtClean="0"/>
              <a:t>4</a:t>
            </a:r>
            <a:r>
              <a:rPr lang="zh-CN" altLang="en-US" dirty="0" smtClean="0"/>
              <a:t>、三层架构实例</a:t>
            </a:r>
            <a:endParaRPr lang="zh-CN" altLang="en-US" dirty="0"/>
          </a:p>
        </p:txBody>
      </p:sp>
      <p:sp>
        <p:nvSpPr>
          <p:cNvPr id="28" name="Rectangle 2"/>
          <p:cNvSpPr txBox="1">
            <a:spLocks noChangeArrowheads="1"/>
          </p:cNvSpPr>
          <p:nvPr/>
        </p:nvSpPr>
        <p:spPr bwMode="auto">
          <a:xfrm>
            <a:off x="428596" y="928670"/>
            <a:ext cx="6000792" cy="5255865"/>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marL="449263" lvl="0" indent="-449263" algn="just" eaLnBrk="0" hangingPunct="0">
              <a:spcBef>
                <a:spcPct val="20000"/>
              </a:spcBef>
              <a:buSzPct val="120000"/>
              <a:buFont typeface="Wingdings" pitchFamily="2" charset="2"/>
              <a:buChar char="Ø"/>
            </a:pPr>
            <a:r>
              <a:rPr kumimoji="0" lang="zh-CN" altLang="en-US" sz="2800" b="1" i="0" u="none" strike="noStrike" kern="0" cap="none" spc="0" normalizeH="0" baseline="0" noProof="0" dirty="0" smtClean="0">
                <a:ln>
                  <a:noFill/>
                </a:ln>
                <a:solidFill>
                  <a:srgbClr val="0000FF"/>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rPr>
              <a:t>开发实例</a:t>
            </a:r>
            <a:r>
              <a:rPr lang="en-US" altLang="zh-CN" sz="2800" b="1" kern="0"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sz="2800" b="1" kern="0"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业务逻辑层</a:t>
            </a:r>
          </a:p>
        </p:txBody>
      </p:sp>
      <p:pic>
        <p:nvPicPr>
          <p:cNvPr id="7" name="图片 6" descr="图片3.png"/>
          <p:cNvPicPr>
            <a:picLocks noChangeAspect="1"/>
          </p:cNvPicPr>
          <p:nvPr/>
        </p:nvPicPr>
        <p:blipFill>
          <a:blip r:embed="rId2" cstate="print"/>
          <a:stretch>
            <a:fillRect/>
          </a:stretch>
        </p:blipFill>
        <p:spPr>
          <a:xfrm>
            <a:off x="618910" y="2071678"/>
            <a:ext cx="7096362" cy="3842202"/>
          </a:xfrm>
          <a:prstGeom prst="rect">
            <a:avLst/>
          </a:prstGeom>
        </p:spPr>
      </p:pic>
      <p:pic>
        <p:nvPicPr>
          <p:cNvPr id="11" name="Picture 1" descr="流程图"/>
          <p:cNvPicPr>
            <a:picLocks noChangeAspect="1" noChangeArrowheads="1"/>
          </p:cNvPicPr>
          <p:nvPr/>
        </p:nvPicPr>
        <p:blipFill>
          <a:blip r:embed="rId3" cstate="print"/>
          <a:srcRect b="29879"/>
          <a:stretch>
            <a:fillRect/>
          </a:stretch>
        </p:blipFill>
        <p:spPr bwMode="auto">
          <a:xfrm>
            <a:off x="1493126" y="1571612"/>
            <a:ext cx="6293584" cy="4951649"/>
          </a:xfrm>
          <a:prstGeom prst="rect">
            <a:avLst/>
          </a:prstGeom>
          <a:noFill/>
          <a:ln w="9525">
            <a:noFill/>
            <a:miter lim="800000"/>
            <a:headEnd/>
            <a:tailEnd/>
          </a:ln>
        </p:spPr>
      </p:pic>
      <p:sp>
        <p:nvSpPr>
          <p:cNvPr id="13" name="TextBox 12"/>
          <p:cNvSpPr txBox="1"/>
          <p:nvPr/>
        </p:nvSpPr>
        <p:spPr>
          <a:xfrm>
            <a:off x="4061156" y="6500834"/>
            <a:ext cx="1082348" cy="307777"/>
          </a:xfrm>
          <a:prstGeom prst="rect">
            <a:avLst/>
          </a:prstGeom>
          <a:noFill/>
        </p:spPr>
        <p:txBody>
          <a:bodyPr wrap="none" rtlCol="0">
            <a:spAutoFit/>
          </a:bodyPr>
          <a:lstStyle/>
          <a:p>
            <a:r>
              <a:rPr lang="zh-CN" altLang="en-US" sz="1400" dirty="0" smtClean="0">
                <a:latin typeface="黑体" pitchFamily="2" charset="-122"/>
                <a:ea typeface="黑体" pitchFamily="2" charset="-122"/>
              </a:rPr>
              <a:t>算法流程图</a:t>
            </a:r>
            <a:endParaRPr lang="zh-CN" altLang="en-US" sz="1400" dirty="0">
              <a:latin typeface="黑体" pitchFamily="2" charset="-122"/>
              <a:ea typeface="黑体" pitchFamily="2" charset="-122"/>
            </a:endParaRPr>
          </a:p>
        </p:txBody>
      </p:sp>
      <p:sp>
        <p:nvSpPr>
          <p:cNvPr id="14" name="TextBox 13"/>
          <p:cNvSpPr txBox="1"/>
          <p:nvPr/>
        </p:nvSpPr>
        <p:spPr>
          <a:xfrm>
            <a:off x="4081458" y="6500834"/>
            <a:ext cx="1082348" cy="307777"/>
          </a:xfrm>
          <a:prstGeom prst="rect">
            <a:avLst/>
          </a:prstGeom>
          <a:noFill/>
        </p:spPr>
        <p:txBody>
          <a:bodyPr wrap="none" rtlCol="0">
            <a:spAutoFit/>
          </a:bodyPr>
          <a:lstStyle/>
          <a:p>
            <a:r>
              <a:rPr lang="zh-CN" altLang="en-US" sz="1400" dirty="0" smtClean="0">
                <a:latin typeface="黑体" pitchFamily="2" charset="-122"/>
                <a:ea typeface="黑体" pitchFamily="2" charset="-122"/>
              </a:rPr>
              <a:t>功能模块图</a:t>
            </a:r>
            <a:endParaRPr lang="zh-CN" altLang="en-US" sz="1400" dirty="0">
              <a:latin typeface="黑体" pitchFamily="2" charset="-122"/>
              <a:ea typeface="黑体" pitchFamily="2" charset="-122"/>
            </a:endParaRPr>
          </a:p>
        </p:txBody>
      </p:sp>
      <p:sp>
        <p:nvSpPr>
          <p:cNvPr id="15" name="TextBox 14"/>
          <p:cNvSpPr txBox="1"/>
          <p:nvPr/>
        </p:nvSpPr>
        <p:spPr>
          <a:xfrm>
            <a:off x="4143372" y="6550247"/>
            <a:ext cx="723275" cy="307777"/>
          </a:xfrm>
          <a:prstGeom prst="rect">
            <a:avLst/>
          </a:prstGeom>
          <a:noFill/>
        </p:spPr>
        <p:txBody>
          <a:bodyPr wrap="none" rtlCol="0">
            <a:spAutoFit/>
          </a:bodyPr>
          <a:lstStyle/>
          <a:p>
            <a:r>
              <a:rPr lang="zh-CN" altLang="en-US" sz="1400" dirty="0" smtClean="0">
                <a:latin typeface="黑体" pitchFamily="2" charset="-122"/>
                <a:ea typeface="黑体" pitchFamily="2" charset="-122"/>
              </a:rPr>
              <a:t>时序图</a:t>
            </a:r>
            <a:endParaRPr lang="zh-CN" altLang="en-US" sz="1400" dirty="0">
              <a:latin typeface="黑体" pitchFamily="2" charset="-122"/>
              <a:ea typeface="黑体" pitchFamily="2" charset="-122"/>
            </a:endParaRPr>
          </a:p>
        </p:txBody>
      </p:sp>
      <p:pic>
        <p:nvPicPr>
          <p:cNvPr id="16" name="图片 14"/>
          <p:cNvPicPr>
            <a:picLocks noChangeAspect="1" noChangeArrowheads="1"/>
          </p:cNvPicPr>
          <p:nvPr/>
        </p:nvPicPr>
        <p:blipFill>
          <a:blip r:embed="rId4"/>
          <a:srcRect r="55263" b="64702"/>
          <a:stretch>
            <a:fillRect/>
          </a:stretch>
        </p:blipFill>
        <p:spPr bwMode="auto">
          <a:xfrm>
            <a:off x="432864" y="734835"/>
            <a:ext cx="8468029" cy="5849164"/>
          </a:xfrm>
          <a:prstGeom prst="rect">
            <a:avLst/>
          </a:prstGeom>
          <a:noFill/>
          <a:ln w="9525">
            <a:noFill/>
            <a:miter lim="800000"/>
            <a:headEnd/>
            <a:tailEnd/>
          </a:ln>
        </p:spPr>
      </p:pic>
    </p:spTree>
    <p:extLst>
      <p:ext uri="{BB962C8B-B14F-4D97-AF65-F5344CB8AC3E}">
        <p14:creationId xmlns:p14="http://schemas.microsoft.com/office/powerpoint/2010/main" val="366630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4" presetClass="entr" presetSubtype="5"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vertical)">
                                      <p:cBhvr>
                                        <p:cTn id="15"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par>
                                <p:cTn id="16" presetID="14" presetClass="entr" presetSubtype="5"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vertical)">
                                      <p:cBhvr>
                                        <p:cTn id="18"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randombar(horizontal)">
                                      <p:cBhvr>
                                        <p:cTn id="23" dur="500"/>
                                        <p:tgtEl>
                                          <p:spTgt spid="15"/>
                                        </p:tgtEl>
                                      </p:cBhvr>
                                    </p:animEffect>
                                  </p:childTnLst>
                                </p:cTn>
                              </p:par>
                              <p:par>
                                <p:cTn id="24" presetID="14" presetClass="entr" presetSubtype="1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randombar(horizontal)">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0" y="77317"/>
            <a:ext cx="8892480" cy="687387"/>
          </a:xfrm>
        </p:spPr>
        <p:txBody>
          <a:bodyPr/>
          <a:lstStyle/>
          <a:p>
            <a:r>
              <a:rPr lang="en-US" altLang="zh-CN" dirty="0" smtClean="0"/>
              <a:t>4</a:t>
            </a:r>
            <a:r>
              <a:rPr lang="zh-CN" altLang="en-US" dirty="0" smtClean="0"/>
              <a:t>、三层架构实例</a:t>
            </a:r>
            <a:endParaRPr lang="zh-CN" altLang="en-US" dirty="0"/>
          </a:p>
        </p:txBody>
      </p:sp>
      <p:sp>
        <p:nvSpPr>
          <p:cNvPr id="28" name="Rectangle 2"/>
          <p:cNvSpPr txBox="1">
            <a:spLocks noChangeArrowheads="1"/>
          </p:cNvSpPr>
          <p:nvPr/>
        </p:nvSpPr>
        <p:spPr bwMode="auto">
          <a:xfrm>
            <a:off x="428596" y="928670"/>
            <a:ext cx="6000792" cy="5255865"/>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marL="449263" lvl="0" indent="-449263" algn="just" eaLnBrk="0" hangingPunct="0">
              <a:spcBef>
                <a:spcPct val="20000"/>
              </a:spcBef>
              <a:buSzPct val="120000"/>
              <a:buFont typeface="Wingdings" pitchFamily="2" charset="2"/>
              <a:buChar char="Ø"/>
            </a:pPr>
            <a:r>
              <a:rPr lang="zh-CN" altLang="en-US" sz="2800" b="1" kern="0"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用户界面层</a:t>
            </a:r>
          </a:p>
        </p:txBody>
      </p:sp>
      <p:pic>
        <p:nvPicPr>
          <p:cNvPr id="8" name="Picture 5"/>
          <p:cNvPicPr>
            <a:picLocks noChangeAspect="1" noChangeArrowheads="1"/>
          </p:cNvPicPr>
          <p:nvPr/>
        </p:nvPicPr>
        <p:blipFill>
          <a:blip r:embed="rId2" cstate="print"/>
          <a:srcRect b="3284"/>
          <a:stretch>
            <a:fillRect/>
          </a:stretch>
        </p:blipFill>
        <p:spPr bwMode="auto">
          <a:xfrm>
            <a:off x="475892" y="1500174"/>
            <a:ext cx="6739314" cy="5214419"/>
          </a:xfrm>
          <a:prstGeom prst="rect">
            <a:avLst/>
          </a:prstGeom>
          <a:noFill/>
          <a:ln w="9525">
            <a:noFill/>
            <a:miter lim="800000"/>
            <a:headEnd/>
            <a:tailEnd/>
          </a:ln>
        </p:spPr>
      </p:pic>
      <p:pic>
        <p:nvPicPr>
          <p:cNvPr id="9" name="Picture 6"/>
          <p:cNvPicPr>
            <a:picLocks noChangeAspect="1" noChangeArrowheads="1"/>
          </p:cNvPicPr>
          <p:nvPr/>
        </p:nvPicPr>
        <p:blipFill>
          <a:blip r:embed="rId3" cstate="print"/>
          <a:srcRect b="2898"/>
          <a:stretch>
            <a:fillRect/>
          </a:stretch>
        </p:blipFill>
        <p:spPr bwMode="auto">
          <a:xfrm>
            <a:off x="1261710" y="1500173"/>
            <a:ext cx="6739314" cy="5235231"/>
          </a:xfrm>
          <a:prstGeom prst="rect">
            <a:avLst/>
          </a:prstGeom>
          <a:noFill/>
          <a:ln w="9525">
            <a:noFill/>
            <a:miter lim="800000"/>
            <a:headEnd/>
            <a:tailEnd/>
          </a:ln>
        </p:spPr>
      </p:pic>
      <p:pic>
        <p:nvPicPr>
          <p:cNvPr id="10" name="Picture 3"/>
          <p:cNvPicPr>
            <a:picLocks noChangeAspect="1" noChangeArrowheads="1"/>
          </p:cNvPicPr>
          <p:nvPr/>
        </p:nvPicPr>
        <p:blipFill>
          <a:blip r:embed="rId4" cstate="print"/>
          <a:srcRect b="2814"/>
          <a:stretch>
            <a:fillRect/>
          </a:stretch>
        </p:blipFill>
        <p:spPr bwMode="auto">
          <a:xfrm>
            <a:off x="2143108" y="1495148"/>
            <a:ext cx="6715172" cy="5220943"/>
          </a:xfrm>
          <a:prstGeom prst="rect">
            <a:avLst/>
          </a:prstGeom>
          <a:noFill/>
          <a:ln w="9525">
            <a:noFill/>
            <a:miter lim="800000"/>
            <a:headEnd/>
            <a:tailEnd/>
          </a:ln>
        </p:spPr>
      </p:pic>
    </p:spTree>
    <p:extLst>
      <p:ext uri="{BB962C8B-B14F-4D97-AF65-F5344CB8AC3E}">
        <p14:creationId xmlns:p14="http://schemas.microsoft.com/office/powerpoint/2010/main" val="352910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四</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、系统架构</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2771800" y="1556792"/>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1</a:t>
            </a:r>
            <a:r>
              <a:rPr lang="zh-CN" altLang="en-US" dirty="0" smtClean="0">
                <a:solidFill>
                  <a:srgbClr val="969696"/>
                </a:solidFill>
              </a:rPr>
              <a:t>、引例</a:t>
            </a:r>
            <a:endParaRPr lang="zh-CN" altLang="en-US" dirty="0">
              <a:solidFill>
                <a:srgbClr val="969696"/>
              </a:solidFill>
            </a:endParaRPr>
          </a:p>
        </p:txBody>
      </p:sp>
      <p:sp>
        <p:nvSpPr>
          <p:cNvPr id="6" name="TextBox 5"/>
          <p:cNvSpPr txBox="1"/>
          <p:nvPr/>
        </p:nvSpPr>
        <p:spPr bwMode="auto">
          <a:xfrm>
            <a:off x="2771800" y="2600908"/>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2</a:t>
            </a:r>
            <a:r>
              <a:rPr lang="zh-CN" altLang="en-US" dirty="0" smtClean="0">
                <a:solidFill>
                  <a:srgbClr val="969696"/>
                </a:solidFill>
              </a:rPr>
              <a:t>、系统架构层次</a:t>
            </a:r>
            <a:endParaRPr lang="zh-CN" altLang="en-US" dirty="0">
              <a:solidFill>
                <a:srgbClr val="969696"/>
              </a:solidFill>
            </a:endParaRPr>
          </a:p>
        </p:txBody>
      </p:sp>
      <p:sp>
        <p:nvSpPr>
          <p:cNvPr id="8" name="TextBox 7"/>
          <p:cNvSpPr txBox="1"/>
          <p:nvPr/>
        </p:nvSpPr>
        <p:spPr bwMode="auto">
          <a:xfrm>
            <a:off x="2771800" y="3645024"/>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3</a:t>
            </a:r>
            <a:r>
              <a:rPr lang="zh-CN" altLang="en-US" dirty="0" smtClean="0">
                <a:solidFill>
                  <a:srgbClr val="969696"/>
                </a:solidFill>
              </a:rPr>
              <a:t>、三层架构</a:t>
            </a:r>
            <a:endParaRPr lang="zh-CN" altLang="en-US" dirty="0">
              <a:solidFill>
                <a:srgbClr val="969696"/>
              </a:solidFill>
            </a:endParaRPr>
          </a:p>
        </p:txBody>
      </p:sp>
      <p:sp>
        <p:nvSpPr>
          <p:cNvPr id="11" name="Rectangle 3"/>
          <p:cNvSpPr txBox="1">
            <a:spLocks noChangeArrowheads="1"/>
          </p:cNvSpPr>
          <p:nvPr/>
        </p:nvSpPr>
        <p:spPr bwMode="auto">
          <a:xfrm>
            <a:off x="971600" y="980728"/>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Box 6"/>
          <p:cNvSpPr txBox="1"/>
          <p:nvPr/>
        </p:nvSpPr>
        <p:spPr bwMode="auto">
          <a:xfrm>
            <a:off x="2771800" y="4689140"/>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4</a:t>
            </a:r>
            <a:r>
              <a:rPr lang="zh-CN" altLang="en-US" dirty="0" smtClean="0">
                <a:solidFill>
                  <a:srgbClr val="969696"/>
                </a:solidFill>
              </a:rPr>
              <a:t>、三层架构实例</a:t>
            </a:r>
            <a:endParaRPr lang="zh-CN" altLang="en-US" dirty="0">
              <a:solidFill>
                <a:srgbClr val="969696"/>
              </a:solidFill>
            </a:endParaRPr>
          </a:p>
        </p:txBody>
      </p:sp>
      <p:sp>
        <p:nvSpPr>
          <p:cNvPr id="9" name="TextBox 8"/>
          <p:cNvSpPr txBox="1"/>
          <p:nvPr/>
        </p:nvSpPr>
        <p:spPr bwMode="auto">
          <a:xfrm>
            <a:off x="2771800" y="5733256"/>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FFFF00"/>
                </a:solidFill>
              </a:rPr>
              <a:t>5</a:t>
            </a:r>
            <a:r>
              <a:rPr lang="zh-CN" altLang="en-US" dirty="0" smtClean="0">
                <a:solidFill>
                  <a:srgbClr val="FFFF00"/>
                </a:solidFill>
              </a:rPr>
              <a:t>、小结</a:t>
            </a:r>
            <a:endParaRPr lang="zh-CN" altLang="en-US" dirty="0">
              <a:solidFill>
                <a:srgbClr val="FFFF00"/>
              </a:solidFill>
            </a:endParaRPr>
          </a:p>
        </p:txBody>
      </p:sp>
    </p:spTree>
    <p:extLst>
      <p:ext uri="{BB962C8B-B14F-4D97-AF65-F5344CB8AC3E}">
        <p14:creationId xmlns:p14="http://schemas.microsoft.com/office/powerpoint/2010/main" val="2301299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body" idx="1"/>
          </p:nvPr>
        </p:nvSpPr>
        <p:spPr>
          <a:xfrm>
            <a:off x="685800" y="1125463"/>
            <a:ext cx="7772400" cy="5255865"/>
          </a:xfrm>
        </p:spPr>
        <p:txBody>
          <a:bodyPr/>
          <a:lstStyle/>
          <a:p>
            <a:pPr>
              <a:lnSpc>
                <a:spcPct val="150000"/>
              </a:lnSpc>
              <a:defRPr/>
            </a:pPr>
            <a:r>
              <a:rPr lang="zh-CN" altLang="en-US" kern="1200" dirty="0"/>
              <a:t>三层架构将系统的整个业务应用划分为用户界面层 </a:t>
            </a:r>
            <a:r>
              <a:rPr lang="en-US" altLang="zh-CN" kern="1200" dirty="0"/>
              <a:t>– </a:t>
            </a:r>
            <a:r>
              <a:rPr lang="zh-CN" altLang="en-US" kern="1200" dirty="0"/>
              <a:t>业务逻辑层 </a:t>
            </a:r>
            <a:r>
              <a:rPr lang="en-US" altLang="zh-CN" kern="1200" dirty="0"/>
              <a:t>– </a:t>
            </a:r>
            <a:r>
              <a:rPr lang="zh-CN" altLang="en-US" kern="1200" dirty="0"/>
              <a:t>数据访问层</a:t>
            </a:r>
            <a:r>
              <a:rPr lang="zh-CN" altLang="en-US" kern="1200" dirty="0" smtClean="0"/>
              <a:t>。</a:t>
            </a:r>
            <a:endParaRPr lang="en-US" altLang="zh-CN" kern="1200" dirty="0" smtClean="0"/>
          </a:p>
          <a:p>
            <a:pPr>
              <a:lnSpc>
                <a:spcPct val="150000"/>
              </a:lnSpc>
              <a:defRPr/>
            </a:pPr>
            <a:r>
              <a:rPr lang="zh-CN" altLang="en-US" kern="1200" dirty="0" smtClean="0"/>
              <a:t>目的：有利于</a:t>
            </a:r>
            <a:r>
              <a:rPr lang="zh-CN" altLang="en-US" kern="1200" dirty="0"/>
              <a:t>系统的开发、维护、部署和扩展。</a:t>
            </a:r>
            <a:endParaRPr lang="en-US" altLang="zh-CN" kern="1200" dirty="0"/>
          </a:p>
          <a:p>
            <a:pPr lvl="1">
              <a:lnSpc>
                <a:spcPct val="150000"/>
              </a:lnSpc>
              <a:buSzPct val="120000"/>
              <a:defRPr/>
            </a:pPr>
            <a:r>
              <a:rPr lang="zh-CN" altLang="en-US" kern="1200" dirty="0">
                <a:solidFill>
                  <a:srgbClr val="FF0000"/>
                </a:solidFill>
              </a:rPr>
              <a:t>便于开发：</a:t>
            </a:r>
            <a:r>
              <a:rPr lang="zh-CN" altLang="en-US" kern="1200" dirty="0"/>
              <a:t>每层做些什么其它层是完全看不到的，因此更改、更新某层，都不再需要重新编译或者更改全部的层，开发人员可以只关注整个结构中的其中某一层，分工实现，并行开发</a:t>
            </a:r>
            <a:endParaRPr lang="en-US" altLang="zh-CN" kern="1200" dirty="0"/>
          </a:p>
          <a:p>
            <a:pPr lvl="1">
              <a:lnSpc>
                <a:spcPct val="150000"/>
              </a:lnSpc>
              <a:buSzPct val="120000"/>
              <a:defRPr/>
            </a:pPr>
            <a:r>
              <a:rPr lang="zh-CN" altLang="en-US" kern="1200" dirty="0">
                <a:solidFill>
                  <a:srgbClr val="FF0000"/>
                </a:solidFill>
              </a:rPr>
              <a:t>便于维护：</a:t>
            </a:r>
            <a:r>
              <a:rPr lang="zh-CN" altLang="en-US" kern="1200" dirty="0"/>
              <a:t>降低层与层之间的依赖，结构灵活而且性能更</a:t>
            </a:r>
            <a:r>
              <a:rPr lang="zh-CN" altLang="en-US" kern="1200" dirty="0" smtClean="0"/>
              <a:t>佳</a:t>
            </a:r>
            <a:endParaRPr lang="en-US" altLang="zh-CN" kern="1200" dirty="0"/>
          </a:p>
        </p:txBody>
      </p:sp>
      <p:sp>
        <p:nvSpPr>
          <p:cNvPr id="4" name="Rectangle 2"/>
          <p:cNvSpPr>
            <a:spLocks noGrp="1" noChangeArrowheads="1"/>
          </p:cNvSpPr>
          <p:nvPr>
            <p:ph type="title"/>
          </p:nvPr>
        </p:nvSpPr>
        <p:spPr>
          <a:xfrm>
            <a:off x="0" y="77317"/>
            <a:ext cx="8892480" cy="687387"/>
          </a:xfrm>
        </p:spPr>
        <p:txBody>
          <a:bodyPr/>
          <a:lstStyle/>
          <a:p>
            <a:r>
              <a:rPr lang="en-US" altLang="zh-CN" dirty="0" smtClean="0"/>
              <a:t>5.</a:t>
            </a:r>
            <a:r>
              <a:rPr lang="zh-CN" altLang="en-US" dirty="0" smtClean="0"/>
              <a:t>小结</a:t>
            </a:r>
            <a:endParaRPr lang="zh-CN" altLang="en-US" dirty="0"/>
          </a:p>
        </p:txBody>
      </p:sp>
    </p:spTree>
    <p:extLst>
      <p:ext uri="{BB962C8B-B14F-4D97-AF65-F5344CB8AC3E}">
        <p14:creationId xmlns:p14="http://schemas.microsoft.com/office/powerpoint/2010/main" val="561118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body" idx="1"/>
          </p:nvPr>
        </p:nvSpPr>
        <p:spPr>
          <a:xfrm>
            <a:off x="685800" y="1125463"/>
            <a:ext cx="7918648" cy="5255865"/>
          </a:xfrm>
        </p:spPr>
        <p:txBody>
          <a:bodyPr/>
          <a:lstStyle/>
          <a:p>
            <a:pPr>
              <a:lnSpc>
                <a:spcPct val="150000"/>
              </a:lnSpc>
              <a:defRPr/>
            </a:pPr>
            <a:r>
              <a:rPr lang="zh-CN" altLang="en-US" kern="1200" dirty="0" smtClean="0"/>
              <a:t>目的：有利于系统的开发、维护、部署和扩展。</a:t>
            </a:r>
            <a:endParaRPr lang="en-US" altLang="zh-CN" kern="1200" dirty="0" smtClean="0"/>
          </a:p>
          <a:p>
            <a:pPr lvl="1">
              <a:lnSpc>
                <a:spcPct val="150000"/>
              </a:lnSpc>
              <a:buSzPct val="120000"/>
              <a:defRPr/>
            </a:pPr>
            <a:r>
              <a:rPr lang="zh-CN" altLang="en-US" kern="1200" dirty="0" smtClean="0">
                <a:solidFill>
                  <a:srgbClr val="FF0000"/>
                </a:solidFill>
              </a:rPr>
              <a:t>便于开发：</a:t>
            </a:r>
            <a:endParaRPr lang="en-US" altLang="zh-CN" kern="1200" dirty="0" smtClean="0">
              <a:solidFill>
                <a:srgbClr val="FF0000"/>
              </a:solidFill>
            </a:endParaRPr>
          </a:p>
          <a:p>
            <a:pPr lvl="1">
              <a:lnSpc>
                <a:spcPct val="150000"/>
              </a:lnSpc>
              <a:buSzPct val="120000"/>
              <a:defRPr/>
            </a:pPr>
            <a:r>
              <a:rPr lang="zh-CN" altLang="en-US" kern="1200" dirty="0" smtClean="0">
                <a:solidFill>
                  <a:srgbClr val="FF0000"/>
                </a:solidFill>
              </a:rPr>
              <a:t>便于维护：</a:t>
            </a:r>
            <a:endParaRPr lang="en-US" altLang="zh-CN" kern="1200" dirty="0" smtClean="0">
              <a:solidFill>
                <a:srgbClr val="FF0000"/>
              </a:solidFill>
            </a:endParaRPr>
          </a:p>
          <a:p>
            <a:pPr lvl="1">
              <a:lnSpc>
                <a:spcPct val="150000"/>
              </a:lnSpc>
              <a:buSzPct val="120000"/>
              <a:defRPr/>
            </a:pPr>
            <a:r>
              <a:rPr lang="zh-CN" altLang="en-US" kern="1200" dirty="0" smtClean="0">
                <a:solidFill>
                  <a:srgbClr val="FF0000"/>
                </a:solidFill>
              </a:rPr>
              <a:t>便于</a:t>
            </a:r>
            <a:r>
              <a:rPr lang="zh-CN" altLang="en-US" kern="1200" dirty="0">
                <a:solidFill>
                  <a:srgbClr val="FF0000"/>
                </a:solidFill>
              </a:rPr>
              <a:t>部署：</a:t>
            </a:r>
            <a:r>
              <a:rPr lang="zh-CN" altLang="en-US" kern="1200" dirty="0"/>
              <a:t>每一层都可以在仅仅更改很少量的代码后，就能放到物理上不同的服务器上使用</a:t>
            </a:r>
            <a:endParaRPr lang="en-US" altLang="zh-CN" kern="1200" dirty="0"/>
          </a:p>
          <a:p>
            <a:pPr lvl="1">
              <a:lnSpc>
                <a:spcPct val="150000"/>
              </a:lnSpc>
              <a:buSzPct val="120000"/>
              <a:defRPr/>
            </a:pPr>
            <a:r>
              <a:rPr lang="zh-CN" altLang="en-US" kern="1200" dirty="0">
                <a:solidFill>
                  <a:srgbClr val="FF0000"/>
                </a:solidFill>
              </a:rPr>
              <a:t>便于扩展：</a:t>
            </a:r>
            <a:r>
              <a:rPr lang="zh-CN" altLang="en-US" kern="1200" dirty="0"/>
              <a:t>可以很容易的用新的实现来替换原有实现。如数据访问代码和业务逻辑层分离，当数据库服务器更改后，只需要更改数据访问的代码，因为业务逻辑层是不变的，因此不需要更改或者重新编译业务逻辑层。</a:t>
            </a:r>
            <a:endParaRPr lang="en-US" altLang="zh-CN" kern="1200" dirty="0"/>
          </a:p>
        </p:txBody>
      </p:sp>
      <p:sp>
        <p:nvSpPr>
          <p:cNvPr id="4" name="Rectangle 2"/>
          <p:cNvSpPr>
            <a:spLocks noGrp="1" noChangeArrowheads="1"/>
          </p:cNvSpPr>
          <p:nvPr>
            <p:ph type="title"/>
          </p:nvPr>
        </p:nvSpPr>
        <p:spPr>
          <a:xfrm>
            <a:off x="0" y="77317"/>
            <a:ext cx="8892480" cy="687387"/>
          </a:xfrm>
        </p:spPr>
        <p:txBody>
          <a:bodyPr/>
          <a:lstStyle/>
          <a:p>
            <a:r>
              <a:rPr lang="en-US" altLang="zh-CN" dirty="0" smtClean="0"/>
              <a:t>5.</a:t>
            </a:r>
            <a:r>
              <a:rPr lang="zh-CN" altLang="en-US" dirty="0" smtClean="0"/>
              <a:t>小结</a:t>
            </a:r>
            <a:endParaRPr lang="zh-CN" altLang="en-US" dirty="0"/>
          </a:p>
        </p:txBody>
      </p:sp>
    </p:spTree>
    <p:extLst>
      <p:ext uri="{BB962C8B-B14F-4D97-AF65-F5344CB8AC3E}">
        <p14:creationId xmlns:p14="http://schemas.microsoft.com/office/powerpoint/2010/main" val="4161169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type="body" idx="1"/>
          </p:nvPr>
        </p:nvSpPr>
        <p:spPr>
          <a:xfrm>
            <a:off x="755577" y="2060079"/>
            <a:ext cx="7200800" cy="5113337"/>
          </a:xfrm>
        </p:spPr>
        <p:txBody>
          <a:bodyPr/>
          <a:lstStyle/>
          <a:p>
            <a:pPr algn="just"/>
            <a:r>
              <a:rPr lang="zh-CN" altLang="en-US" sz="2400" dirty="0"/>
              <a:t>系统设计是一个描述、组织、构造系统</a:t>
            </a:r>
            <a:r>
              <a:rPr lang="zh-CN" altLang="en-US" sz="2400" dirty="0">
                <a:solidFill>
                  <a:srgbClr val="FF0000"/>
                </a:solidFill>
              </a:rPr>
              <a:t>部件</a:t>
            </a:r>
            <a:r>
              <a:rPr lang="zh-CN" altLang="en-US" sz="2400" dirty="0"/>
              <a:t>及系统的</a:t>
            </a:r>
            <a:r>
              <a:rPr lang="zh-CN" altLang="en-US" sz="2400" dirty="0">
                <a:solidFill>
                  <a:srgbClr val="FF0000"/>
                </a:solidFill>
              </a:rPr>
              <a:t>过程</a:t>
            </a:r>
            <a:endParaRPr lang="en-US" altLang="zh-CN" sz="2400" dirty="0">
              <a:solidFill>
                <a:srgbClr val="FF0000"/>
              </a:solidFill>
            </a:endParaRPr>
          </a:p>
          <a:p>
            <a:pPr algn="just"/>
            <a:r>
              <a:rPr lang="zh-CN" altLang="en-US" sz="2400" dirty="0"/>
              <a:t>这个过程分为</a:t>
            </a:r>
            <a:r>
              <a:rPr lang="en-US" altLang="zh-CN" sz="2400" dirty="0"/>
              <a:t>2</a:t>
            </a:r>
            <a:r>
              <a:rPr lang="zh-CN" altLang="en-US" sz="2400" dirty="0"/>
              <a:t>个层次：</a:t>
            </a:r>
            <a:endParaRPr lang="en-US" altLang="zh-CN" sz="2400" dirty="0"/>
          </a:p>
          <a:p>
            <a:pPr lvl="1" algn="just"/>
            <a:r>
              <a:rPr lang="zh-CN" altLang="en-US" sz="2000" dirty="0"/>
              <a:t>结构设计</a:t>
            </a:r>
            <a:r>
              <a:rPr lang="en-US" altLang="zh-CN" sz="2000" dirty="0"/>
              <a:t>——</a:t>
            </a:r>
            <a:r>
              <a:rPr lang="zh-CN" altLang="en-US" sz="2000" dirty="0" smtClean="0"/>
              <a:t>总体设计（初步设计）</a:t>
            </a:r>
            <a:endParaRPr lang="en-US" altLang="zh-CN" sz="2000" dirty="0"/>
          </a:p>
          <a:p>
            <a:pPr lvl="1" algn="just"/>
            <a:r>
              <a:rPr lang="zh-CN" altLang="en-US" sz="2000" dirty="0"/>
              <a:t>细节设计</a:t>
            </a:r>
            <a:r>
              <a:rPr lang="en-US" altLang="zh-CN" sz="2000" dirty="0"/>
              <a:t>——</a:t>
            </a:r>
            <a:r>
              <a:rPr lang="zh-CN" altLang="en-US" sz="2000" dirty="0"/>
              <a:t>详细设计</a:t>
            </a:r>
            <a:endParaRPr lang="en-US" altLang="zh-CN" sz="2000" dirty="0"/>
          </a:p>
          <a:p>
            <a:pPr algn="just"/>
            <a:r>
              <a:rPr lang="zh-CN" altLang="en-US" sz="2400" dirty="0"/>
              <a:t>要了解设计的部件，必须先回答</a:t>
            </a:r>
            <a:r>
              <a:rPr lang="en-US" altLang="zh-CN" sz="2400" dirty="0"/>
              <a:t>3</a:t>
            </a:r>
            <a:r>
              <a:rPr lang="zh-CN" altLang="en-US" sz="2400" dirty="0"/>
              <a:t>个问题：</a:t>
            </a:r>
            <a:endParaRPr lang="en-US" altLang="zh-CN" sz="2400" dirty="0"/>
          </a:p>
          <a:p>
            <a:pPr lvl="1" algn="just"/>
            <a:r>
              <a:rPr lang="zh-CN" altLang="en-US" sz="2000" dirty="0"/>
              <a:t>设计中用什么作为输入？</a:t>
            </a:r>
            <a:endParaRPr lang="en-US" altLang="zh-CN" sz="2000" dirty="0"/>
          </a:p>
          <a:p>
            <a:pPr lvl="1" algn="just"/>
            <a:r>
              <a:rPr lang="zh-CN" altLang="en-US" sz="2000" dirty="0"/>
              <a:t>如何进行设计？</a:t>
            </a:r>
            <a:endParaRPr lang="en-US" altLang="zh-CN" sz="2000" dirty="0"/>
          </a:p>
          <a:p>
            <a:pPr lvl="1" algn="just"/>
            <a:r>
              <a:rPr lang="zh-CN" altLang="en-US" sz="2000" dirty="0"/>
              <a:t>最终设计文档是什么？</a:t>
            </a:r>
            <a:endParaRPr lang="en-US" altLang="zh-CN" sz="2000" dirty="0"/>
          </a:p>
        </p:txBody>
      </p:sp>
      <p:sp>
        <p:nvSpPr>
          <p:cNvPr id="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一</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、系统设计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6" name="TextBox 5"/>
          <p:cNvSpPr txBox="1"/>
          <p:nvPr/>
        </p:nvSpPr>
        <p:spPr bwMode="auto">
          <a:xfrm>
            <a:off x="1448478" y="972017"/>
            <a:ext cx="629187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latin typeface="Times New Roman" pitchFamily="18" charset="0"/>
                <a:ea typeface="+mn-ea"/>
                <a:cs typeface="Times New Roman" pitchFamily="18" charset="0"/>
              </a:rPr>
              <a:t>1</a:t>
            </a:r>
            <a:r>
              <a:rPr lang="zh-CN" altLang="en-US" dirty="0" smtClean="0">
                <a:latin typeface="Times New Roman" pitchFamily="18" charset="0"/>
                <a:ea typeface="+mn-ea"/>
                <a:cs typeface="Times New Roman" pitchFamily="18" charset="0"/>
              </a:rPr>
              <a:t>、理解设计要素</a:t>
            </a:r>
            <a:endParaRPr lang="zh-CN" altLang="en-US" dirty="0">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599788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1" end="1"/>
                                            </p:txEl>
                                          </p:spTgt>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nodeType="afterEffect">
                                  <p:stCondLst>
                                    <p:cond delay="0"/>
                                  </p:stCondLst>
                                  <p:childTnLst>
                                    <p:set>
                                      <p:cBhvr>
                                        <p:cTn id="13" dur="1" fill="hold">
                                          <p:stCondLst>
                                            <p:cond delay="0"/>
                                          </p:stCondLst>
                                        </p:cTn>
                                        <p:tgtEl>
                                          <p:spTgt spid="131075">
                                            <p:txEl>
                                              <p:pRg st="2" end="2"/>
                                            </p:txEl>
                                          </p:spTgt>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nodeType="afterEffect">
                                  <p:stCondLst>
                                    <p:cond delay="0"/>
                                  </p:stCondLst>
                                  <p:childTnLst>
                                    <p:set>
                                      <p:cBhvr>
                                        <p:cTn id="16"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31075">
                                            <p:txEl>
                                              <p:pRg st="4" end="4"/>
                                            </p:txEl>
                                          </p:spTgt>
                                        </p:tgtEl>
                                        <p:attrNameLst>
                                          <p:attrName>style.visibility</p:attrName>
                                        </p:attrNameLst>
                                      </p:cBhvr>
                                      <p:to>
                                        <p:strVal val="visible"/>
                                      </p:to>
                                    </p:set>
                                  </p:childTnLst>
                                </p:cTn>
                              </p:par>
                            </p:childTnLst>
                          </p:cTn>
                        </p:par>
                        <p:par>
                          <p:cTn id="21" fill="hold" nodeType="afterGroup">
                            <p:stCondLst>
                              <p:cond delay="0"/>
                            </p:stCondLst>
                            <p:childTnLst>
                              <p:par>
                                <p:cTn id="22" presetID="1" presetClass="entr" presetSubtype="0" fill="hold" nodeType="afterEffect">
                                  <p:stCondLst>
                                    <p:cond delay="0"/>
                                  </p:stCondLst>
                                  <p:childTnLst>
                                    <p:set>
                                      <p:cBhvr>
                                        <p:cTn id="23" dur="1" fill="hold">
                                          <p:stCondLst>
                                            <p:cond delay="0"/>
                                          </p:stCondLst>
                                        </p:cTn>
                                        <p:tgtEl>
                                          <p:spTgt spid="131075">
                                            <p:txEl>
                                              <p:pRg st="5" end="5"/>
                                            </p:txEl>
                                          </p:spTgt>
                                        </p:tgtEl>
                                        <p:attrNameLst>
                                          <p:attrName>style.visibility</p:attrName>
                                        </p:attrNameLst>
                                      </p:cBhvr>
                                      <p:to>
                                        <p:strVal val="visible"/>
                                      </p:to>
                                    </p:set>
                                  </p:childTnLst>
                                </p:cTn>
                              </p:par>
                            </p:childTnLst>
                          </p:cTn>
                        </p:par>
                        <p:par>
                          <p:cTn id="24" fill="hold" nodeType="afterGroup">
                            <p:stCondLst>
                              <p:cond delay="0"/>
                            </p:stCondLst>
                            <p:childTnLst>
                              <p:par>
                                <p:cTn id="25" presetID="1" presetClass="entr" presetSubtype="0" fill="hold" nodeType="afterEffect">
                                  <p:stCondLst>
                                    <p:cond delay="0"/>
                                  </p:stCondLst>
                                  <p:childTnLst>
                                    <p:set>
                                      <p:cBhvr>
                                        <p:cTn id="26" dur="1" fill="hold">
                                          <p:stCondLst>
                                            <p:cond delay="0"/>
                                          </p:stCondLst>
                                        </p:cTn>
                                        <p:tgtEl>
                                          <p:spTgt spid="131075">
                                            <p:txEl>
                                              <p:pRg st="6" end="6"/>
                                            </p:txEl>
                                          </p:spTgt>
                                        </p:tgtEl>
                                        <p:attrNameLst>
                                          <p:attrName>style.visibility</p:attrName>
                                        </p:attrNameLst>
                                      </p:cBhvr>
                                      <p:to>
                                        <p:strVal val="visible"/>
                                      </p:to>
                                    </p:set>
                                  </p:childTnLst>
                                </p:cTn>
                              </p:par>
                            </p:childTnLst>
                          </p:cTn>
                        </p:par>
                        <p:par>
                          <p:cTn id="27" fill="hold" nodeType="afterGroup">
                            <p:stCondLst>
                              <p:cond delay="0"/>
                            </p:stCondLst>
                            <p:childTnLst>
                              <p:par>
                                <p:cTn id="28" presetID="1" presetClass="entr" presetSubtype="0" fill="hold" nodeType="afterEffect">
                                  <p:stCondLst>
                                    <p:cond delay="0"/>
                                  </p:stCondLst>
                                  <p:childTnLst>
                                    <p:set>
                                      <p:cBhvr>
                                        <p:cTn id="29" dur="1" fill="hold">
                                          <p:stCondLst>
                                            <p:cond delay="0"/>
                                          </p:stCondLst>
                                        </p:cTn>
                                        <p:tgtEl>
                                          <p:spTgt spid="1310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四</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、系统架构</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2771800" y="1556792"/>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1</a:t>
            </a:r>
            <a:r>
              <a:rPr lang="zh-CN" altLang="en-US" dirty="0" smtClean="0">
                <a:solidFill>
                  <a:srgbClr val="969696"/>
                </a:solidFill>
              </a:rPr>
              <a:t>、引例</a:t>
            </a:r>
            <a:endParaRPr lang="zh-CN" altLang="en-US" dirty="0">
              <a:solidFill>
                <a:srgbClr val="969696"/>
              </a:solidFill>
            </a:endParaRPr>
          </a:p>
        </p:txBody>
      </p:sp>
      <p:sp>
        <p:nvSpPr>
          <p:cNvPr id="6" name="TextBox 5"/>
          <p:cNvSpPr txBox="1"/>
          <p:nvPr/>
        </p:nvSpPr>
        <p:spPr bwMode="auto">
          <a:xfrm>
            <a:off x="2771800" y="2600908"/>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2</a:t>
            </a:r>
            <a:r>
              <a:rPr lang="zh-CN" altLang="en-US" dirty="0" smtClean="0">
                <a:solidFill>
                  <a:srgbClr val="969696"/>
                </a:solidFill>
              </a:rPr>
              <a:t>、系统架构层次</a:t>
            </a:r>
            <a:endParaRPr lang="zh-CN" altLang="en-US" dirty="0">
              <a:solidFill>
                <a:srgbClr val="969696"/>
              </a:solidFill>
            </a:endParaRPr>
          </a:p>
        </p:txBody>
      </p:sp>
      <p:sp>
        <p:nvSpPr>
          <p:cNvPr id="8" name="TextBox 7"/>
          <p:cNvSpPr txBox="1"/>
          <p:nvPr/>
        </p:nvSpPr>
        <p:spPr bwMode="auto">
          <a:xfrm>
            <a:off x="2771800" y="3645024"/>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3</a:t>
            </a:r>
            <a:r>
              <a:rPr lang="zh-CN" altLang="en-US" dirty="0" smtClean="0">
                <a:solidFill>
                  <a:srgbClr val="969696"/>
                </a:solidFill>
              </a:rPr>
              <a:t>、三层架构</a:t>
            </a:r>
            <a:endParaRPr lang="zh-CN" altLang="en-US" dirty="0">
              <a:solidFill>
                <a:srgbClr val="969696"/>
              </a:solidFill>
            </a:endParaRPr>
          </a:p>
        </p:txBody>
      </p:sp>
      <p:sp>
        <p:nvSpPr>
          <p:cNvPr id="11" name="Rectangle 3"/>
          <p:cNvSpPr txBox="1">
            <a:spLocks noChangeArrowheads="1"/>
          </p:cNvSpPr>
          <p:nvPr/>
        </p:nvSpPr>
        <p:spPr bwMode="auto">
          <a:xfrm>
            <a:off x="971600" y="980728"/>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Box 6"/>
          <p:cNvSpPr txBox="1"/>
          <p:nvPr/>
        </p:nvSpPr>
        <p:spPr bwMode="auto">
          <a:xfrm>
            <a:off x="2771800" y="4689140"/>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4</a:t>
            </a:r>
            <a:r>
              <a:rPr lang="zh-CN" altLang="en-US" dirty="0" smtClean="0">
                <a:solidFill>
                  <a:srgbClr val="969696"/>
                </a:solidFill>
              </a:rPr>
              <a:t>、三层架构实例</a:t>
            </a:r>
            <a:endParaRPr lang="zh-CN" altLang="en-US" dirty="0">
              <a:solidFill>
                <a:srgbClr val="969696"/>
              </a:solidFill>
            </a:endParaRPr>
          </a:p>
        </p:txBody>
      </p:sp>
      <p:sp>
        <p:nvSpPr>
          <p:cNvPr id="9" name="TextBox 8"/>
          <p:cNvSpPr txBox="1"/>
          <p:nvPr/>
        </p:nvSpPr>
        <p:spPr bwMode="auto">
          <a:xfrm>
            <a:off x="2771800" y="5733256"/>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5</a:t>
            </a:r>
            <a:r>
              <a:rPr lang="zh-CN" altLang="en-US" dirty="0" smtClean="0">
                <a:solidFill>
                  <a:srgbClr val="969696"/>
                </a:solidFill>
              </a:rPr>
              <a:t>、小结</a:t>
            </a:r>
            <a:endParaRPr lang="zh-CN" altLang="en-US" dirty="0">
              <a:solidFill>
                <a:srgbClr val="969696"/>
              </a:solidFill>
            </a:endParaRPr>
          </a:p>
        </p:txBody>
      </p:sp>
    </p:spTree>
    <p:extLst>
      <p:ext uri="{BB962C8B-B14F-4D97-AF65-F5344CB8AC3E}">
        <p14:creationId xmlns:p14="http://schemas.microsoft.com/office/powerpoint/2010/main" val="4050659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2"/>
          <p:cNvSpPr>
            <a:spLocks noChangeShapeType="1"/>
          </p:cNvSpPr>
          <p:nvPr/>
        </p:nvSpPr>
        <p:spPr bwMode="auto">
          <a:xfrm flipV="1">
            <a:off x="2630363" y="1928813"/>
            <a:ext cx="625475" cy="420687"/>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 name="Line 3"/>
          <p:cNvSpPr>
            <a:spLocks noChangeShapeType="1"/>
          </p:cNvSpPr>
          <p:nvPr/>
        </p:nvSpPr>
        <p:spPr bwMode="auto">
          <a:xfrm>
            <a:off x="2701800" y="4724400"/>
            <a:ext cx="554038" cy="347663"/>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4"/>
          <p:cNvSpPr>
            <a:spLocks noChangeShapeType="1"/>
          </p:cNvSpPr>
          <p:nvPr/>
        </p:nvSpPr>
        <p:spPr bwMode="auto">
          <a:xfrm>
            <a:off x="3255838" y="1928813"/>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5"/>
          <p:cNvSpPr>
            <a:spLocks noChangeShapeType="1"/>
          </p:cNvSpPr>
          <p:nvPr/>
        </p:nvSpPr>
        <p:spPr bwMode="auto">
          <a:xfrm>
            <a:off x="3255838" y="5072063"/>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7"/>
          <p:cNvSpPr>
            <a:spLocks noChangeShapeType="1"/>
          </p:cNvSpPr>
          <p:nvPr/>
        </p:nvSpPr>
        <p:spPr bwMode="auto">
          <a:xfrm>
            <a:off x="3255838" y="3041650"/>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Oval 11"/>
          <p:cNvSpPr>
            <a:spLocks noChangeArrowheads="1"/>
          </p:cNvSpPr>
          <p:nvPr/>
        </p:nvSpPr>
        <p:spPr bwMode="gray">
          <a:xfrm>
            <a:off x="811088" y="2205038"/>
            <a:ext cx="2673350" cy="2671762"/>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zh-CN" altLang="en-US">
              <a:latin typeface="+mn-lt"/>
              <a:ea typeface="+mn-ea"/>
            </a:endParaRPr>
          </a:p>
        </p:txBody>
      </p:sp>
      <p:sp>
        <p:nvSpPr>
          <p:cNvPr id="9" name="Oval 12"/>
          <p:cNvSpPr>
            <a:spLocks noChangeArrowheads="1"/>
          </p:cNvSpPr>
          <p:nvPr/>
        </p:nvSpPr>
        <p:spPr bwMode="gray">
          <a:xfrm>
            <a:off x="987300" y="2378075"/>
            <a:ext cx="2319338" cy="2322513"/>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zh-CN" altLang="en-US">
              <a:latin typeface="+mn-lt"/>
              <a:ea typeface="+mn-ea"/>
            </a:endParaRPr>
          </a:p>
        </p:txBody>
      </p:sp>
      <p:sp>
        <p:nvSpPr>
          <p:cNvPr id="10" name="Oval 13"/>
          <p:cNvSpPr>
            <a:spLocks noChangeArrowheads="1"/>
          </p:cNvSpPr>
          <p:nvPr/>
        </p:nvSpPr>
        <p:spPr bwMode="gray">
          <a:xfrm>
            <a:off x="998413" y="2390775"/>
            <a:ext cx="2319337" cy="2320925"/>
          </a:xfrm>
          <a:prstGeom prst="ellipse">
            <a:avLst/>
          </a:prstGeom>
          <a:gradFill flip="none" rotWithShape="1">
            <a:gsLst>
              <a:gs pos="0">
                <a:srgbClr val="002060"/>
              </a:gs>
              <a:gs pos="16000">
                <a:srgbClr val="00CCCC"/>
              </a:gs>
              <a:gs pos="47000">
                <a:srgbClr val="9999FF"/>
              </a:gs>
              <a:gs pos="60001">
                <a:srgbClr val="2E6792"/>
              </a:gs>
              <a:gs pos="71001">
                <a:srgbClr val="3333CC"/>
              </a:gs>
              <a:gs pos="81000">
                <a:srgbClr val="1170FF"/>
              </a:gs>
              <a:gs pos="100000">
                <a:srgbClr val="006699"/>
              </a:gs>
            </a:gsLst>
            <a:lin ang="18900000" scaled="1"/>
            <a:tileRect/>
          </a:gradFill>
          <a:ln w="38100" algn="ctr">
            <a:noFill/>
            <a:round/>
            <a:headEnd/>
            <a:tailEnd/>
          </a:ln>
          <a:effectLst/>
        </p:spPr>
        <p:txBody>
          <a:bodyPr anchor="ctr">
            <a:spAutoFit/>
          </a:bodyPr>
          <a:lstStyle/>
          <a:p>
            <a:pPr fontAlgn="auto">
              <a:spcBef>
                <a:spcPts val="0"/>
              </a:spcBef>
              <a:spcAft>
                <a:spcPts val="0"/>
              </a:spcAft>
              <a:defRPr/>
            </a:pPr>
            <a:endParaRPr lang="zh-CN" altLang="en-US">
              <a:latin typeface="+mn-lt"/>
              <a:ea typeface="+mn-ea"/>
            </a:endParaRPr>
          </a:p>
        </p:txBody>
      </p:sp>
      <p:sp>
        <p:nvSpPr>
          <p:cNvPr id="11" name="Oval 14"/>
          <p:cNvSpPr>
            <a:spLocks noChangeArrowheads="1"/>
          </p:cNvSpPr>
          <p:nvPr/>
        </p:nvSpPr>
        <p:spPr bwMode="gray">
          <a:xfrm>
            <a:off x="1101600" y="2495550"/>
            <a:ext cx="2090738" cy="2089150"/>
          </a:xfrm>
          <a:prstGeom prst="ellipse">
            <a:avLst/>
          </a:prstGeom>
          <a:solidFill>
            <a:srgbClr val="000000"/>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latin typeface="Lucida Sans Unicode" pitchFamily="34" charset="0"/>
              <a:ea typeface="黑体" pitchFamily="2" charset="-122"/>
            </a:endParaRPr>
          </a:p>
        </p:txBody>
      </p:sp>
      <p:sp>
        <p:nvSpPr>
          <p:cNvPr id="12" name="Oval 15"/>
          <p:cNvSpPr>
            <a:spLocks noChangeArrowheads="1"/>
          </p:cNvSpPr>
          <p:nvPr/>
        </p:nvSpPr>
        <p:spPr bwMode="gray">
          <a:xfrm>
            <a:off x="1134938" y="2528888"/>
            <a:ext cx="2025650" cy="202723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3" name="Oval 16"/>
          <p:cNvSpPr>
            <a:spLocks noChangeArrowheads="1"/>
          </p:cNvSpPr>
          <p:nvPr/>
        </p:nvSpPr>
        <p:spPr bwMode="gray">
          <a:xfrm>
            <a:off x="1160338" y="2540000"/>
            <a:ext cx="1978025" cy="1978025"/>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4" name="Oval 17"/>
          <p:cNvSpPr>
            <a:spLocks noChangeArrowheads="1"/>
          </p:cNvSpPr>
          <p:nvPr/>
        </p:nvSpPr>
        <p:spPr bwMode="gray">
          <a:xfrm>
            <a:off x="1182563" y="2559050"/>
            <a:ext cx="1879600" cy="1847850"/>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5" name="Oval 18"/>
          <p:cNvSpPr>
            <a:spLocks noChangeArrowheads="1"/>
          </p:cNvSpPr>
          <p:nvPr/>
        </p:nvSpPr>
        <p:spPr bwMode="gray">
          <a:xfrm>
            <a:off x="1292100" y="2611438"/>
            <a:ext cx="1671638" cy="1500187"/>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6" name="AutoShape 20"/>
          <p:cNvSpPr>
            <a:spLocks noChangeArrowheads="1"/>
          </p:cNvSpPr>
          <p:nvPr/>
        </p:nvSpPr>
        <p:spPr bwMode="gray">
          <a:xfrm>
            <a:off x="3859088" y="1700213"/>
            <a:ext cx="4097288"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17" name="Rectangle 21"/>
          <p:cNvSpPr>
            <a:spLocks noChangeArrowheads="1"/>
          </p:cNvSpPr>
          <p:nvPr/>
        </p:nvSpPr>
        <p:spPr bwMode="auto">
          <a:xfrm>
            <a:off x="4339728" y="1700808"/>
            <a:ext cx="39604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zh-CN" altLang="en-US" sz="2400" b="1" dirty="0" smtClean="0">
                <a:solidFill>
                  <a:srgbClr val="969696"/>
                </a:solidFill>
                <a:effectLst>
                  <a:outerShdw blurRad="38100" dist="38100" dir="2700000" algn="tl">
                    <a:srgbClr val="000000">
                      <a:alpha val="43137"/>
                    </a:srgbClr>
                  </a:outerShdw>
                </a:effectLst>
                <a:latin typeface="+mn-ea"/>
                <a:ea typeface="+mn-ea"/>
              </a:rPr>
              <a:t>一、系统设计方法</a:t>
            </a:r>
            <a:endParaRPr lang="en-US" altLang="zh-CN" sz="2400" b="1" dirty="0">
              <a:solidFill>
                <a:srgbClr val="969696"/>
              </a:solidFill>
              <a:effectLst>
                <a:outerShdw blurRad="38100" dist="38100" dir="2700000" algn="tl">
                  <a:srgbClr val="000000">
                    <a:alpha val="43137"/>
                  </a:srgbClr>
                </a:outerShdw>
              </a:effectLst>
              <a:latin typeface="+mn-ea"/>
              <a:ea typeface="+mn-ea"/>
            </a:endParaRPr>
          </a:p>
        </p:txBody>
      </p:sp>
      <p:sp>
        <p:nvSpPr>
          <p:cNvPr id="18" name="AutoShape 22"/>
          <p:cNvSpPr>
            <a:spLocks noChangeArrowheads="1"/>
          </p:cNvSpPr>
          <p:nvPr/>
        </p:nvSpPr>
        <p:spPr bwMode="gray">
          <a:xfrm>
            <a:off x="3859088" y="2781300"/>
            <a:ext cx="4097288"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19" name="Rectangle 23"/>
          <p:cNvSpPr>
            <a:spLocks noChangeArrowheads="1"/>
          </p:cNvSpPr>
          <p:nvPr/>
        </p:nvSpPr>
        <p:spPr bwMode="auto">
          <a:xfrm>
            <a:off x="4411736" y="2780928"/>
            <a:ext cx="4375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smtClean="0">
                <a:solidFill>
                  <a:srgbClr val="969696"/>
                </a:solidFill>
                <a:effectLst>
                  <a:outerShdw blurRad="38100" dist="38100" dir="2700000" algn="tl">
                    <a:srgbClr val="000000">
                      <a:alpha val="43137"/>
                    </a:srgbClr>
                  </a:outerShdw>
                </a:effectLst>
                <a:latin typeface="+mn-ea"/>
                <a:ea typeface="+mn-ea"/>
              </a:rPr>
              <a:t>二、输出和用户界面设计</a:t>
            </a:r>
            <a:endParaRPr lang="en-US" altLang="zh-CN" sz="2400" b="1" dirty="0">
              <a:solidFill>
                <a:srgbClr val="969696"/>
              </a:solidFill>
              <a:effectLst>
                <a:outerShdw blurRad="38100" dist="38100" dir="2700000" algn="tl">
                  <a:srgbClr val="000000">
                    <a:alpha val="43137"/>
                  </a:srgbClr>
                </a:outerShdw>
              </a:effectLst>
              <a:latin typeface="+mn-ea"/>
              <a:ea typeface="+mn-ea"/>
            </a:endParaRPr>
          </a:p>
        </p:txBody>
      </p:sp>
      <p:sp>
        <p:nvSpPr>
          <p:cNvPr id="20" name="AutoShape 24"/>
          <p:cNvSpPr>
            <a:spLocks noChangeArrowheads="1"/>
          </p:cNvSpPr>
          <p:nvPr/>
        </p:nvSpPr>
        <p:spPr bwMode="gray">
          <a:xfrm>
            <a:off x="3855913" y="4811713"/>
            <a:ext cx="4100463"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dirty="0">
              <a:latin typeface="+mn-lt"/>
              <a:ea typeface="+mn-ea"/>
            </a:endParaRPr>
          </a:p>
        </p:txBody>
      </p:sp>
      <p:sp>
        <p:nvSpPr>
          <p:cNvPr id="21" name="Rectangle 25"/>
          <p:cNvSpPr>
            <a:spLocks noChangeArrowheads="1"/>
          </p:cNvSpPr>
          <p:nvPr/>
        </p:nvSpPr>
        <p:spPr bwMode="auto">
          <a:xfrm>
            <a:off x="4412381" y="4839543"/>
            <a:ext cx="3887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smtClean="0">
                <a:solidFill>
                  <a:srgbClr val="969696"/>
                </a:solidFill>
                <a:effectLst>
                  <a:outerShdw blurRad="38100" dist="38100" dir="2700000" algn="tl">
                    <a:srgbClr val="000000">
                      <a:alpha val="43137"/>
                    </a:srgbClr>
                  </a:outerShdw>
                </a:effectLst>
                <a:latin typeface="+mn-ea"/>
                <a:ea typeface="+mn-ea"/>
              </a:rPr>
              <a:t>四、系统架构</a:t>
            </a:r>
            <a:endParaRPr lang="en-US" altLang="zh-CN" sz="2400" b="1" dirty="0">
              <a:solidFill>
                <a:srgbClr val="969696"/>
              </a:solidFill>
              <a:effectLst>
                <a:outerShdw blurRad="38100" dist="38100" dir="2700000" algn="tl">
                  <a:srgbClr val="000000">
                    <a:alpha val="43137"/>
                  </a:srgbClr>
                </a:outerShdw>
              </a:effectLst>
              <a:latin typeface="+mn-ea"/>
              <a:ea typeface="+mn-ea"/>
            </a:endParaRPr>
          </a:p>
        </p:txBody>
      </p:sp>
      <p:sp>
        <p:nvSpPr>
          <p:cNvPr id="22" name="Oval 26"/>
          <p:cNvSpPr>
            <a:spLocks noChangeArrowheads="1"/>
          </p:cNvSpPr>
          <p:nvPr/>
        </p:nvSpPr>
        <p:spPr bwMode="gray">
          <a:xfrm>
            <a:off x="3770188" y="1817688"/>
            <a:ext cx="303212" cy="303212"/>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23" name="Oval 27"/>
          <p:cNvSpPr>
            <a:spLocks noChangeArrowheads="1"/>
          </p:cNvSpPr>
          <p:nvPr/>
        </p:nvSpPr>
        <p:spPr bwMode="gray">
          <a:xfrm>
            <a:off x="3782888" y="2914650"/>
            <a:ext cx="303212" cy="301625"/>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pic>
        <p:nvPicPr>
          <p:cNvPr id="24" name="Picture 33" descr="worldmap_ani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gray">
          <a:xfrm>
            <a:off x="1333375" y="2752725"/>
            <a:ext cx="1609725"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Line 7"/>
          <p:cNvSpPr>
            <a:spLocks noChangeShapeType="1"/>
          </p:cNvSpPr>
          <p:nvPr/>
        </p:nvSpPr>
        <p:spPr bwMode="auto">
          <a:xfrm>
            <a:off x="3255838" y="4077072"/>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AutoShape 22"/>
          <p:cNvSpPr>
            <a:spLocks noChangeArrowheads="1"/>
          </p:cNvSpPr>
          <p:nvPr/>
        </p:nvSpPr>
        <p:spPr bwMode="gray">
          <a:xfrm>
            <a:off x="3859088" y="3804146"/>
            <a:ext cx="4097288"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27" name="Rectangle 23"/>
          <p:cNvSpPr>
            <a:spLocks noChangeArrowheads="1"/>
          </p:cNvSpPr>
          <p:nvPr/>
        </p:nvSpPr>
        <p:spPr bwMode="auto">
          <a:xfrm>
            <a:off x="4411736" y="3788965"/>
            <a:ext cx="453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smtClean="0">
                <a:solidFill>
                  <a:srgbClr val="969696"/>
                </a:solidFill>
                <a:effectLst>
                  <a:outerShdw blurRad="38100" dist="38100" dir="2700000" algn="tl">
                    <a:srgbClr val="000000">
                      <a:alpha val="43137"/>
                    </a:srgbClr>
                  </a:outerShdw>
                </a:effectLst>
                <a:latin typeface="+mn-ea"/>
                <a:ea typeface="+mn-ea"/>
              </a:rPr>
              <a:t>三、数据设计</a:t>
            </a:r>
            <a:endParaRPr lang="en-US" altLang="zh-CN" sz="2400" b="1" dirty="0">
              <a:solidFill>
                <a:srgbClr val="969696"/>
              </a:solidFill>
              <a:effectLst>
                <a:outerShdw blurRad="38100" dist="38100" dir="2700000" algn="tl">
                  <a:srgbClr val="000000">
                    <a:alpha val="43137"/>
                  </a:srgbClr>
                </a:outerShdw>
              </a:effectLst>
              <a:latin typeface="+mn-ea"/>
              <a:ea typeface="+mn-ea"/>
            </a:endParaRPr>
          </a:p>
        </p:txBody>
      </p:sp>
      <p:sp>
        <p:nvSpPr>
          <p:cNvPr id="28" name="Oval 27"/>
          <p:cNvSpPr>
            <a:spLocks noChangeArrowheads="1"/>
          </p:cNvSpPr>
          <p:nvPr/>
        </p:nvSpPr>
        <p:spPr bwMode="gray">
          <a:xfrm>
            <a:off x="3782888" y="4926013"/>
            <a:ext cx="303212" cy="303212"/>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29" name="Oval 26"/>
          <p:cNvSpPr>
            <a:spLocks noChangeArrowheads="1"/>
          </p:cNvSpPr>
          <p:nvPr/>
        </p:nvSpPr>
        <p:spPr bwMode="gray">
          <a:xfrm>
            <a:off x="3763838" y="3918446"/>
            <a:ext cx="301625" cy="303212"/>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31" name="标题 1"/>
          <p:cNvSpPr>
            <a:spLocks noGrp="1"/>
          </p:cNvSpPr>
          <p:nvPr>
            <p:ph type="title"/>
          </p:nvPr>
        </p:nvSpPr>
        <p:spPr>
          <a:xfrm>
            <a:off x="-36512" y="77317"/>
            <a:ext cx="9144000" cy="687387"/>
          </a:xfrm>
        </p:spPr>
        <p:txBody>
          <a:bodyPr rIns="180000"/>
          <a:lstStyle/>
          <a:p>
            <a:r>
              <a:rPr lang="zh-CN" altLang="en-US" sz="3200" dirty="0">
                <a:solidFill>
                  <a:srgbClr val="0000FF"/>
                </a:solidFill>
                <a:latin typeface="黑体" pitchFamily="49" charset="-122"/>
                <a:ea typeface="黑体" pitchFamily="49" charset="-122"/>
              </a:rPr>
              <a:t>第六讲 </a:t>
            </a:r>
            <a:r>
              <a:rPr lang="zh-CN" altLang="en-US" sz="3200" dirty="0" smtClean="0">
                <a:solidFill>
                  <a:srgbClr val="0000FF"/>
                </a:solidFill>
                <a:effectLst>
                  <a:outerShdw blurRad="38100" dist="38100" dir="2700000" algn="tl">
                    <a:srgbClr val="000000">
                      <a:alpha val="43137"/>
                    </a:srgbClr>
                  </a:outerShdw>
                </a:effectLst>
                <a:latin typeface="黑体" pitchFamily="49" charset="-122"/>
                <a:ea typeface="黑体" pitchFamily="49" charset="-122"/>
              </a:rPr>
              <a:t>系统设计</a:t>
            </a:r>
            <a:endParaRPr lang="zh-CN" altLang="en-US" sz="3200" dirty="0">
              <a:solidFill>
                <a:srgbClr val="0000FF"/>
              </a:solidFill>
              <a:effectLst>
                <a:outerShdw blurRad="38100" dist="38100" dir="2700000" algn="tl">
                  <a:srgbClr val="000000">
                    <a:alpha val="43137"/>
                  </a:srgbClr>
                </a:outerShdw>
              </a:effectLst>
              <a:latin typeface="黑体" pitchFamily="49" charset="-122"/>
              <a:ea typeface="黑体" pitchFamily="49" charset="-122"/>
            </a:endParaRPr>
          </a:p>
        </p:txBody>
      </p:sp>
    </p:spTree>
    <p:extLst>
      <p:ext uri="{BB962C8B-B14F-4D97-AF65-F5344CB8AC3E}">
        <p14:creationId xmlns:p14="http://schemas.microsoft.com/office/powerpoint/2010/main" val="2119083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1" name="Rectangle 3"/>
          <p:cNvSpPr>
            <a:spLocks noGrp="1" noChangeArrowheads="1"/>
          </p:cNvSpPr>
          <p:nvPr>
            <p:ph type="body" idx="1"/>
          </p:nvPr>
        </p:nvSpPr>
        <p:spPr>
          <a:xfrm>
            <a:off x="685800" y="1628800"/>
            <a:ext cx="8206680" cy="4467200"/>
          </a:xfrm>
        </p:spPr>
        <p:txBody>
          <a:bodyPr/>
          <a:lstStyle/>
          <a:p>
            <a:pPr algn="ctr">
              <a:buFont typeface="Wingdings" pitchFamily="2" charset="2"/>
              <a:buNone/>
            </a:pPr>
            <a:r>
              <a:rPr lang="zh-CN" altLang="en-US" sz="2800" dirty="0" smtClean="0">
                <a:effectLst>
                  <a:outerShdw blurRad="38100" dist="38100" dir="2700000" algn="tl">
                    <a:srgbClr val="000000">
                      <a:alpha val="43137"/>
                    </a:srgbClr>
                  </a:outerShdw>
                </a:effectLst>
                <a:latin typeface="黑体" pitchFamily="49" charset="-122"/>
                <a:ea typeface="黑体" pitchFamily="49" charset="-122"/>
              </a:rPr>
              <a:t>系统设计</a:t>
            </a:r>
          </a:p>
          <a:p>
            <a:pPr>
              <a:buFont typeface="Wingdings" pitchFamily="2" charset="2"/>
              <a:buNone/>
            </a:pPr>
            <a:r>
              <a:rPr lang="zh-CN" altLang="en-US" dirty="0" smtClean="0">
                <a:solidFill>
                  <a:srgbClr val="FF0000"/>
                </a:solidFill>
                <a:effectLst>
                  <a:outerShdw blurRad="38100" dist="38100" dir="2700000" algn="tl">
                    <a:srgbClr val="000000">
                      <a:alpha val="43137"/>
                    </a:srgbClr>
                  </a:outerShdw>
                </a:effectLst>
                <a:latin typeface="黑体" pitchFamily="49" charset="-122"/>
                <a:ea typeface="黑体" pitchFamily="49" charset="-122"/>
              </a:rPr>
              <a:t>     重点：</a:t>
            </a:r>
            <a:r>
              <a:rPr lang="en-US" altLang="zh-CN" dirty="0" smtClean="0">
                <a:solidFill>
                  <a:srgbClr val="FF0000"/>
                </a:solidFill>
                <a:effectLst>
                  <a:outerShdw blurRad="38100" dist="38100" dir="2700000" algn="tl">
                    <a:srgbClr val="000000">
                      <a:alpha val="43137"/>
                    </a:srgbClr>
                  </a:outerShdw>
                </a:effectLst>
                <a:latin typeface="黑体" pitchFamily="49" charset="-122"/>
                <a:ea typeface="黑体" pitchFamily="49" charset="-122"/>
              </a:rPr>
              <a:t>	</a:t>
            </a:r>
            <a:r>
              <a:rPr lang="zh-CN" altLang="en-US" dirty="0" smtClean="0">
                <a:effectLst>
                  <a:outerShdw blurRad="38100" dist="38100" dir="2700000" algn="tl">
                    <a:srgbClr val="000000">
                      <a:alpha val="43137"/>
                    </a:srgbClr>
                  </a:outerShdw>
                </a:effectLst>
                <a:latin typeface="黑体" pitchFamily="49" charset="-122"/>
                <a:ea typeface="黑体" pitchFamily="49" charset="-122"/>
              </a:rPr>
              <a:t>结构化、面向对象设计</a:t>
            </a:r>
            <a:endParaRPr lang="en-US" altLang="zh-CN" dirty="0" smtClean="0">
              <a:effectLst>
                <a:outerShdw blurRad="38100" dist="38100" dir="2700000" algn="tl">
                  <a:srgbClr val="000000">
                    <a:alpha val="43137"/>
                  </a:srgbClr>
                </a:outerShdw>
              </a:effectLst>
              <a:latin typeface="黑体" pitchFamily="49" charset="-122"/>
              <a:ea typeface="黑体" pitchFamily="49" charset="-122"/>
            </a:endParaRPr>
          </a:p>
          <a:p>
            <a:pPr>
              <a:buNone/>
            </a:pPr>
            <a:r>
              <a:rPr lang="en-US" altLang="zh-CN" dirty="0" smtClean="0">
                <a:solidFill>
                  <a:srgbClr val="002060"/>
                </a:solidFill>
                <a:effectLst>
                  <a:outerShdw blurRad="38100" dist="38100" dir="2700000" algn="tl">
                    <a:srgbClr val="000000">
                      <a:alpha val="43137"/>
                    </a:srgbClr>
                  </a:outerShdw>
                </a:effectLst>
                <a:latin typeface="黑体" pitchFamily="49" charset="-122"/>
                <a:ea typeface="黑体" pitchFamily="49" charset="-122"/>
              </a:rPr>
              <a:t>		     	</a:t>
            </a:r>
            <a:r>
              <a:rPr lang="zh-CN" altLang="en-US" dirty="0" smtClean="0">
                <a:solidFill>
                  <a:srgbClr val="002060"/>
                </a:solidFill>
                <a:effectLst>
                  <a:outerShdw blurRad="38100" dist="38100" dir="2700000" algn="tl">
                    <a:srgbClr val="000000">
                      <a:alpha val="43137"/>
                    </a:srgbClr>
                  </a:outerShdw>
                </a:effectLst>
                <a:latin typeface="黑体" pitchFamily="49" charset="-122"/>
                <a:ea typeface="黑体" pitchFamily="49" charset="-122"/>
              </a:rPr>
              <a:t>三层架构</a:t>
            </a:r>
          </a:p>
          <a:p>
            <a:pPr>
              <a:buFont typeface="Wingdings" pitchFamily="2" charset="2"/>
              <a:buNone/>
            </a:pPr>
            <a:r>
              <a:rPr lang="zh-CN" altLang="en-US" dirty="0" smtClean="0">
                <a:solidFill>
                  <a:schemeClr val="tx1"/>
                </a:solidFill>
                <a:effectLst>
                  <a:outerShdw blurRad="38100" dist="38100" dir="2700000" algn="tl">
                    <a:srgbClr val="000000">
                      <a:alpha val="43137"/>
                    </a:srgbClr>
                  </a:outerShdw>
                </a:effectLst>
                <a:latin typeface="黑体" pitchFamily="49" charset="-122"/>
                <a:ea typeface="黑体" pitchFamily="49" charset="-122"/>
              </a:rPr>
              <a:t>     </a:t>
            </a:r>
            <a:r>
              <a:rPr lang="zh-CN" altLang="en-US" dirty="0" smtClean="0">
                <a:solidFill>
                  <a:srgbClr val="FF0000"/>
                </a:solidFill>
                <a:effectLst>
                  <a:outerShdw blurRad="38100" dist="38100" dir="2700000" algn="tl">
                    <a:srgbClr val="000000">
                      <a:alpha val="43137"/>
                    </a:srgbClr>
                  </a:outerShdw>
                </a:effectLst>
                <a:latin typeface="黑体" pitchFamily="49" charset="-122"/>
                <a:ea typeface="黑体" pitchFamily="49" charset="-122"/>
              </a:rPr>
              <a:t>一般：</a:t>
            </a:r>
            <a:r>
              <a:rPr lang="en-US" altLang="zh-CN" dirty="0" smtClean="0">
                <a:solidFill>
                  <a:srgbClr val="FF0000"/>
                </a:solidFill>
                <a:effectLst>
                  <a:outerShdw blurRad="38100" dist="38100" dir="2700000" algn="tl">
                    <a:srgbClr val="000000">
                      <a:alpha val="43137"/>
                    </a:srgbClr>
                  </a:outerShdw>
                </a:effectLst>
                <a:latin typeface="黑体" pitchFamily="49" charset="-122"/>
                <a:ea typeface="黑体" pitchFamily="49" charset="-122"/>
              </a:rPr>
              <a:t>	</a:t>
            </a:r>
            <a:endParaRPr lang="en-US" altLang="zh-CN" dirty="0" smtClean="0">
              <a:solidFill>
                <a:srgbClr val="002060"/>
              </a:solidFill>
              <a:effectLst>
                <a:outerShdw blurRad="38100" dist="38100" dir="2700000" algn="tl">
                  <a:srgbClr val="000000">
                    <a:alpha val="43137"/>
                  </a:srgbClr>
                </a:outerShdw>
              </a:effectLst>
              <a:latin typeface="黑体" pitchFamily="49" charset="-122"/>
              <a:ea typeface="黑体" pitchFamily="49" charset="-122"/>
            </a:endParaRPr>
          </a:p>
          <a:p>
            <a:pPr>
              <a:buFont typeface="Wingdings" pitchFamily="2" charset="2"/>
              <a:buNone/>
            </a:pPr>
            <a:r>
              <a:rPr lang="zh-CN" altLang="en-US" dirty="0" smtClean="0">
                <a:solidFill>
                  <a:schemeClr val="tx1"/>
                </a:solidFill>
                <a:effectLst>
                  <a:outerShdw blurRad="38100" dist="38100" dir="2700000" algn="tl">
                    <a:srgbClr val="000000">
                      <a:alpha val="43137"/>
                    </a:srgbClr>
                  </a:outerShdw>
                </a:effectLst>
                <a:latin typeface="黑体" pitchFamily="49" charset="-122"/>
                <a:ea typeface="黑体" pitchFamily="49" charset="-122"/>
              </a:rPr>
              <a:t>     </a:t>
            </a:r>
            <a:r>
              <a:rPr lang="zh-CN" altLang="en-US" dirty="0" smtClean="0">
                <a:solidFill>
                  <a:srgbClr val="FF0000"/>
                </a:solidFill>
                <a:effectLst>
                  <a:outerShdw blurRad="38100" dist="38100" dir="2700000" algn="tl">
                    <a:srgbClr val="000000">
                      <a:alpha val="43137"/>
                    </a:srgbClr>
                  </a:outerShdw>
                </a:effectLst>
                <a:latin typeface="黑体" pitchFamily="49" charset="-122"/>
                <a:ea typeface="黑体" pitchFamily="49" charset="-122"/>
              </a:rPr>
              <a:t>了解：</a:t>
            </a:r>
            <a:r>
              <a:rPr lang="en-US" altLang="zh-CN" dirty="0" smtClean="0">
                <a:solidFill>
                  <a:srgbClr val="FF0000"/>
                </a:solidFill>
                <a:effectLst>
                  <a:outerShdw blurRad="38100" dist="38100" dir="2700000" algn="tl">
                    <a:srgbClr val="000000">
                      <a:alpha val="43137"/>
                    </a:srgbClr>
                  </a:outerShdw>
                </a:effectLst>
                <a:latin typeface="黑体" pitchFamily="49" charset="-122"/>
                <a:ea typeface="黑体" pitchFamily="49" charset="-122"/>
              </a:rPr>
              <a:t>	</a:t>
            </a:r>
            <a:endParaRPr lang="en-US" altLang="zh-CN" dirty="0">
              <a:solidFill>
                <a:srgbClr val="002060"/>
              </a:solidFill>
              <a:effectLst>
                <a:outerShdw blurRad="38100" dist="38100" dir="2700000" algn="tl">
                  <a:srgbClr val="000000">
                    <a:alpha val="43137"/>
                  </a:srgbClr>
                </a:outerShdw>
              </a:effectLst>
              <a:latin typeface="黑体" pitchFamily="49" charset="-122"/>
              <a:ea typeface="黑体" pitchFamily="49" charset="-122"/>
            </a:endParaRPr>
          </a:p>
          <a:p>
            <a:pPr>
              <a:buFont typeface="Wingdings" pitchFamily="2" charset="2"/>
              <a:buNone/>
            </a:pPr>
            <a:r>
              <a:rPr lang="zh-CN" altLang="en-US" dirty="0" smtClean="0">
                <a:solidFill>
                  <a:srgbClr val="002060"/>
                </a:solidFill>
                <a:effectLst>
                  <a:outerShdw blurRad="38100" dist="38100" dir="2700000" algn="tl">
                    <a:srgbClr val="000000">
                      <a:alpha val="43137"/>
                    </a:srgbClr>
                  </a:outerShdw>
                </a:effectLst>
                <a:latin typeface="黑体" pitchFamily="49" charset="-122"/>
                <a:ea typeface="黑体" pitchFamily="49" charset="-122"/>
              </a:rPr>
              <a:t> </a:t>
            </a:r>
            <a:endParaRPr lang="zh-CN" altLang="en-US" dirty="0">
              <a:solidFill>
                <a:srgbClr val="002060"/>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4" name="Rectangle 4"/>
          <p:cNvSpPr>
            <a:spLocks noGrp="1" noChangeArrowheads="1"/>
          </p:cNvSpPr>
          <p:nvPr>
            <p:ph type="title"/>
          </p:nvPr>
        </p:nvSpPr>
        <p:spPr>
          <a:xfrm>
            <a:off x="0" y="77317"/>
            <a:ext cx="8892480" cy="687387"/>
          </a:xfrm>
          <a:noFill/>
          <a:ln/>
        </p:spPr>
        <p:txBody>
          <a:bodyPr/>
          <a:lstStyle/>
          <a:p>
            <a:pPr marL="1117600" indent="-1117600"/>
            <a:r>
              <a:rPr lang="zh-CN" altLang="en-US" b="1" dirty="0" smtClean="0">
                <a:latin typeface="Times New Roman" pitchFamily="18" charset="0"/>
                <a:ea typeface="+mn-ea"/>
              </a:rPr>
              <a:t>小结</a:t>
            </a:r>
            <a:endParaRPr lang="en-US" altLang="zh-CN" b="1" dirty="0">
              <a:latin typeface="Times New Roman" pitchFamily="18" charset="0"/>
              <a:ea typeface="+mn-ea"/>
            </a:endParaRPr>
          </a:p>
        </p:txBody>
      </p:sp>
    </p:spTree>
    <p:extLst>
      <p:ext uri="{BB962C8B-B14F-4D97-AF65-F5344CB8AC3E}">
        <p14:creationId xmlns:p14="http://schemas.microsoft.com/office/powerpoint/2010/main" val="2832495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1" name="Rectangle 3"/>
          <p:cNvSpPr>
            <a:spLocks noGrp="1" noChangeArrowheads="1"/>
          </p:cNvSpPr>
          <p:nvPr>
            <p:ph type="body" idx="1"/>
          </p:nvPr>
        </p:nvSpPr>
        <p:spPr>
          <a:xfrm>
            <a:off x="685800" y="1628800"/>
            <a:ext cx="8206680" cy="4467200"/>
          </a:xfrm>
        </p:spPr>
        <p:txBody>
          <a:bodyPr/>
          <a:lstStyle/>
          <a:p>
            <a:pPr algn="ctr">
              <a:buFont typeface="Wingdings" pitchFamily="2" charset="2"/>
              <a:buNone/>
            </a:pPr>
            <a:r>
              <a:rPr lang="zh-CN" altLang="en-US" sz="2800" dirty="0" smtClean="0">
                <a:effectLst>
                  <a:outerShdw blurRad="38100" dist="38100" dir="2700000" algn="tl">
                    <a:srgbClr val="000000">
                      <a:alpha val="43137"/>
                    </a:srgbClr>
                  </a:outerShdw>
                </a:effectLst>
                <a:latin typeface="黑体" pitchFamily="49" charset="-122"/>
                <a:ea typeface="黑体" pitchFamily="49" charset="-122"/>
              </a:rPr>
              <a:t>按小组做</a:t>
            </a:r>
          </a:p>
          <a:p>
            <a:pPr>
              <a:buFont typeface="Wingdings" pitchFamily="2" charset="2"/>
              <a:buNone/>
            </a:pPr>
            <a:r>
              <a:rPr lang="zh-CN" altLang="en-US" dirty="0" smtClean="0">
                <a:effectLst>
                  <a:outerShdw blurRad="38100" dist="38100" dir="2700000" algn="tl">
                    <a:srgbClr val="000000">
                      <a:alpha val="43137"/>
                    </a:srgbClr>
                  </a:outerShdw>
                </a:effectLst>
                <a:latin typeface="黑体" pitchFamily="49" charset="-122"/>
                <a:ea typeface="黑体" pitchFamily="49" charset="-122"/>
              </a:rPr>
              <a:t>     信息系统设计报告</a:t>
            </a:r>
            <a:endParaRPr lang="zh-CN" altLang="en-US" dirty="0">
              <a:effectLst>
                <a:outerShdw blurRad="38100" dist="38100" dir="2700000" algn="tl">
                  <a:srgbClr val="000000">
                    <a:alpha val="43137"/>
                  </a:srgbClr>
                </a:outerShdw>
              </a:effectLst>
              <a:latin typeface="黑体" pitchFamily="49" charset="-122"/>
              <a:ea typeface="黑体" pitchFamily="49" charset="-122"/>
            </a:endParaRPr>
          </a:p>
        </p:txBody>
      </p:sp>
      <p:sp>
        <p:nvSpPr>
          <p:cNvPr id="4" name="Rectangle 4"/>
          <p:cNvSpPr>
            <a:spLocks noGrp="1" noChangeArrowheads="1"/>
          </p:cNvSpPr>
          <p:nvPr>
            <p:ph type="title"/>
          </p:nvPr>
        </p:nvSpPr>
        <p:spPr>
          <a:xfrm>
            <a:off x="0" y="77317"/>
            <a:ext cx="8892480" cy="687387"/>
          </a:xfrm>
          <a:noFill/>
          <a:ln/>
        </p:spPr>
        <p:txBody>
          <a:bodyPr/>
          <a:lstStyle/>
          <a:p>
            <a:pPr marL="1117600" indent="-1117600"/>
            <a:r>
              <a:rPr lang="zh-CN" altLang="en-US" b="1" dirty="0" smtClean="0">
                <a:latin typeface="Times New Roman" pitchFamily="18" charset="0"/>
                <a:ea typeface="+mn-ea"/>
              </a:rPr>
              <a:t>作业</a:t>
            </a:r>
            <a:endParaRPr lang="en-US" altLang="zh-CN" b="1" dirty="0">
              <a:latin typeface="Times New Roman" pitchFamily="18" charset="0"/>
              <a:ea typeface="+mn-ea"/>
            </a:endParaRPr>
          </a:p>
        </p:txBody>
      </p:sp>
    </p:spTree>
    <p:extLst>
      <p:ext uri="{BB962C8B-B14F-4D97-AF65-F5344CB8AC3E}">
        <p14:creationId xmlns:p14="http://schemas.microsoft.com/office/powerpoint/2010/main" val="3632716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568" y="1844824"/>
            <a:ext cx="1768433" cy="576248"/>
          </a:xfrm>
          <a:prstGeom prst="rect">
            <a:avLst/>
          </a:prstGeom>
        </p:spPr>
        <p:txBody>
          <a:bodyPr wrap="none">
            <a:spAutoFit/>
          </a:bodyPr>
          <a:lstStyle/>
          <a:p>
            <a:pPr marL="342900" indent="-342900" algn="l">
              <a:lnSpc>
                <a:spcPct val="150000"/>
              </a:lnSpc>
              <a:buFont typeface="Wingdings" pitchFamily="2" charset="2"/>
              <a:buChar char="Ø"/>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系统实施</a:t>
            </a:r>
            <a:endParaRPr lang="en-US" altLang="zh-CN" sz="24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3" name="矩形 2"/>
          <p:cNvSpPr/>
          <p:nvPr/>
        </p:nvSpPr>
        <p:spPr>
          <a:xfrm>
            <a:off x="3080432" y="1908931"/>
            <a:ext cx="5828184" cy="4524315"/>
          </a:xfrm>
          <a:prstGeom prst="rect">
            <a:avLst/>
          </a:prstGeom>
        </p:spPr>
        <p:txBody>
          <a:bodyPr wrap="square">
            <a:spAutoFit/>
          </a:bodyPr>
          <a:lstStyle/>
          <a:p>
            <a:pPr marL="342900" indent="-342900" algn="l">
              <a:lnSpc>
                <a:spcPct val="150000"/>
              </a:lnSpc>
              <a:buFont typeface="Wingdings" pitchFamily="2" charset="2"/>
              <a:buChar char="l"/>
            </a:pP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系统实施阶段的目的是完成新系统的开发，交付一个具有完整功能和文档化的信息系统；</a:t>
            </a:r>
            <a:endParaRPr lang="en-US" altLang="zh-CN"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342900" indent="-342900" algn="l">
              <a:lnSpc>
                <a:spcPct val="150000"/>
              </a:lnSpc>
              <a:buFont typeface="Wingdings" pitchFamily="2" charset="2"/>
              <a:buChar char="l"/>
            </a:pP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本阶段工作包括写程序、测试、建立文档和安装系统，还包括形成新系统的文件、培训用户等实际过渡，</a:t>
            </a:r>
            <a:endParaRPr lang="en-US" altLang="zh-CN"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342900" indent="-342900" algn="l">
              <a:lnSpc>
                <a:spcPct val="150000"/>
              </a:lnSpc>
              <a:buFont typeface="Wingdings" pitchFamily="2" charset="2"/>
              <a:buChar char="l"/>
            </a:pP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最后通过系统评价，确定系统的运行状况和成本是否在预期范围内。</a:t>
            </a:r>
            <a:endParaRPr lang="en-US" altLang="zh-CN"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7"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3</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、生存周期模型</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28820"/>
            <a:ext cx="2727136" cy="3963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bwMode="auto">
          <a:xfrm>
            <a:off x="1448478" y="900009"/>
            <a:ext cx="629187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t>3</a:t>
            </a:r>
            <a:r>
              <a:rPr lang="zh-CN" altLang="en-US" dirty="0" smtClean="0"/>
              <a:t>、生存周期模型</a:t>
            </a:r>
            <a:endParaRPr lang="zh-CN" altLang="en-US" dirty="0"/>
          </a:p>
        </p:txBody>
      </p:sp>
    </p:spTree>
    <p:extLst>
      <p:ext uri="{BB962C8B-B14F-4D97-AF65-F5344CB8AC3E}">
        <p14:creationId xmlns:p14="http://schemas.microsoft.com/office/powerpoint/2010/main" val="1797047399"/>
      </p:ext>
    </p:extLst>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bwMode="auto">
          <a:xfrm>
            <a:off x="396000" y="2463031"/>
            <a:ext cx="8352928" cy="1470025"/>
          </a:xfrm>
          <a:prstGeom prst="rect">
            <a:avLst/>
          </a:prstGeom>
          <a:noFill/>
          <a:ln w="9525" algn="ctr">
            <a:noFill/>
            <a:miter lim="800000"/>
            <a:headEnd/>
            <a:tailEnd/>
          </a:ln>
        </p:spPr>
        <p:txBody>
          <a:bodyPr vert="horz" wrap="square" lIns="360000" tIns="36000" rIns="360000" bIns="45720" numCol="1" anchor="t" anchorCtr="0" compatLnSpc="1">
            <a:prstTxWarp prst="textNoShape">
              <a:avLst/>
            </a:prstTxWarp>
          </a:bodyPr>
          <a:lstStyle>
            <a:lvl1pPr algn="ctr" rtl="0" eaLnBrk="0" fontAlgn="base" hangingPunct="0">
              <a:spcBef>
                <a:spcPct val="0"/>
              </a:spcBef>
              <a:spcAft>
                <a:spcPct val="0"/>
              </a:spcAft>
              <a:defRPr sz="3000" b="1">
                <a:solidFill>
                  <a:srgbClr val="133984"/>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zh-CN" altLang="en-US" sz="6000" kern="0" dirty="0" smtClean="0">
                <a:solidFill>
                  <a:srgbClr val="C00000"/>
                </a:solidFill>
                <a:latin typeface="黑体" panose="02010609060101010101" pitchFamily="49" charset="-122"/>
                <a:ea typeface="黑体" panose="02010609060101010101" pitchFamily="49" charset="-122"/>
              </a:rPr>
              <a:t>谢谢各位同学</a:t>
            </a:r>
          </a:p>
          <a:p>
            <a:endParaRPr lang="zh-CN" altLang="en-US" sz="5400" kern="0" dirty="0">
              <a:solidFill>
                <a:srgbClr val="C00000"/>
              </a:solidFill>
              <a:latin typeface="黑体" panose="02010609060101010101" pitchFamily="49" charset="-122"/>
              <a:ea typeface="黑体" panose="02010609060101010101" pitchFamily="49" charset="-122"/>
            </a:endParaRPr>
          </a:p>
          <a:p>
            <a:r>
              <a:rPr lang="en-US" altLang="zh-CN" sz="3600" kern="0" dirty="0" smtClean="0">
                <a:solidFill>
                  <a:srgbClr val="C00000"/>
                </a:solidFill>
                <a:latin typeface="Times New Roman" charset="0"/>
                <a:ea typeface="Times New Roman" charset="0"/>
                <a:cs typeface="Times New Roman" charset="0"/>
              </a:rPr>
              <a:t>wqin@sjtu.edu.cn</a:t>
            </a:r>
            <a:endParaRPr lang="zh-CN" altLang="en-US" sz="3600" kern="0"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65418314"/>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一</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、系统设计方法</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35" name="TextBox 34"/>
          <p:cNvSpPr txBox="1"/>
          <p:nvPr/>
        </p:nvSpPr>
        <p:spPr bwMode="auto">
          <a:xfrm>
            <a:off x="1448478" y="972017"/>
            <a:ext cx="629187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latin typeface="Times New Roman" pitchFamily="18" charset="0"/>
                <a:ea typeface="+mn-ea"/>
                <a:cs typeface="Times New Roman" pitchFamily="18" charset="0"/>
              </a:rPr>
              <a:t>1</a:t>
            </a:r>
            <a:r>
              <a:rPr lang="zh-CN" altLang="en-US" dirty="0" smtClean="0">
                <a:latin typeface="Times New Roman" pitchFamily="18" charset="0"/>
                <a:ea typeface="+mn-ea"/>
                <a:cs typeface="Times New Roman" pitchFamily="18" charset="0"/>
              </a:rPr>
              <a:t>、理解设计要素</a:t>
            </a:r>
            <a:endParaRPr lang="zh-CN" altLang="en-US" dirty="0">
              <a:latin typeface="Times New Roman" pitchFamily="18" charset="0"/>
              <a:ea typeface="+mn-ea"/>
              <a:cs typeface="Times New Roman" pitchFamily="18" charset="0"/>
            </a:endParaRPr>
          </a:p>
        </p:txBody>
      </p:sp>
      <p:sp>
        <p:nvSpPr>
          <p:cNvPr id="36" name="Text Box 3"/>
          <p:cNvSpPr txBox="1">
            <a:spLocks noChangeArrowheads="1"/>
          </p:cNvSpPr>
          <p:nvPr/>
        </p:nvSpPr>
        <p:spPr bwMode="auto">
          <a:xfrm>
            <a:off x="2195736" y="3140892"/>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2) </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设计阶段的输入</a:t>
            </a:r>
            <a:endParaRPr kumimoji="1" lang="zh-CN" altLang="en-US"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1" name="Text Box 3"/>
          <p:cNvSpPr txBox="1">
            <a:spLocks noChangeArrowheads="1"/>
          </p:cNvSpPr>
          <p:nvPr/>
        </p:nvSpPr>
        <p:spPr bwMode="auto">
          <a:xfrm>
            <a:off x="2195736" y="5300979"/>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4) </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设计方法</a:t>
            </a:r>
            <a:endParaRPr kumimoji="1" lang="zh-CN" altLang="en-US"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7" name="Text Box 3"/>
          <p:cNvSpPr txBox="1">
            <a:spLocks noChangeArrowheads="1"/>
          </p:cNvSpPr>
          <p:nvPr/>
        </p:nvSpPr>
        <p:spPr bwMode="auto">
          <a:xfrm>
            <a:off x="2195736" y="2060848"/>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  	1) </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系统部件</a:t>
            </a:r>
            <a:endParaRPr kumimoji="1" lang="zh-CN" altLang="en-US" sz="28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8" name="Text Box 3"/>
          <p:cNvSpPr txBox="1">
            <a:spLocks noChangeArrowheads="1"/>
          </p:cNvSpPr>
          <p:nvPr/>
        </p:nvSpPr>
        <p:spPr bwMode="auto">
          <a:xfrm>
            <a:off x="2195736" y="4220936"/>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3) </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设计活动与层次</a:t>
            </a:r>
            <a:endParaRPr kumimoji="1" lang="zh-CN" altLang="en-US"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custDataLst>
      <p:tags r:id="rId1"/>
    </p:custDataLst>
    <p:extLst>
      <p:ext uri="{BB962C8B-B14F-4D97-AF65-F5344CB8AC3E}">
        <p14:creationId xmlns:p14="http://schemas.microsoft.com/office/powerpoint/2010/main" val="406149940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0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556792"/>
            <a:ext cx="5649119" cy="5157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50628" name="Rectangle 4"/>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理解设计要素</a:t>
            </a:r>
          </a:p>
        </p:txBody>
      </p:sp>
      <p:sp>
        <p:nvSpPr>
          <p:cNvPr id="1050626" name="Rectangle 2"/>
          <p:cNvSpPr>
            <a:spLocks noGrp="1" noChangeArrowheads="1"/>
          </p:cNvSpPr>
          <p:nvPr>
            <p:ph type="title"/>
          </p:nvPr>
        </p:nvSpPr>
        <p:spPr>
          <a:xfrm>
            <a:off x="5940152" y="5805264"/>
            <a:ext cx="2535237" cy="387350"/>
          </a:xfrm>
        </p:spPr>
        <p:txBody>
          <a:bodyPr/>
          <a:lstStyle/>
          <a:p>
            <a:r>
              <a:rPr lang="zh-CN" altLang="en-US" sz="2000" dirty="0">
                <a:latin typeface="Times New Roman" pitchFamily="18" charset="0"/>
              </a:rPr>
              <a:t>系统设计</a:t>
            </a:r>
            <a:r>
              <a:rPr lang="zh-CN" altLang="en-US" sz="2000" dirty="0" smtClean="0">
                <a:latin typeface="Times New Roman" pitchFamily="18" charset="0"/>
              </a:rPr>
              <a:t>需要的部件</a:t>
            </a:r>
            <a:endParaRPr lang="en-US" altLang="zh-CN" sz="2000" dirty="0">
              <a:latin typeface="Times New Roman" pitchFamily="18" charset="0"/>
            </a:endParaRPr>
          </a:p>
        </p:txBody>
      </p:sp>
      <p:sp>
        <p:nvSpPr>
          <p:cNvPr id="5"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1) </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系统部件</a:t>
            </a:r>
            <a:endParaRPr kumimoji="1" lang="zh-CN" altLang="en-US"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056299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50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6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body" idx="1"/>
          </p:nvPr>
        </p:nvSpPr>
        <p:spPr>
          <a:xfrm>
            <a:off x="538733" y="1700808"/>
            <a:ext cx="7993707" cy="2736850"/>
          </a:xfrm>
        </p:spPr>
        <p:txBody>
          <a:bodyPr/>
          <a:lstStyle/>
          <a:p>
            <a:r>
              <a:rPr lang="zh-CN" altLang="en-US" dirty="0" smtClean="0">
                <a:solidFill>
                  <a:srgbClr val="FF0000"/>
                </a:solidFill>
              </a:rPr>
              <a:t>设计阶段的输入</a:t>
            </a:r>
            <a:r>
              <a:rPr lang="en-US" altLang="zh-CN" dirty="0" smtClean="0">
                <a:solidFill>
                  <a:srgbClr val="FF0000"/>
                </a:solidFill>
              </a:rPr>
              <a:t>: </a:t>
            </a:r>
            <a:r>
              <a:rPr lang="zh-CN" altLang="en-US" dirty="0" smtClean="0"/>
              <a:t>分析阶段</a:t>
            </a:r>
            <a:r>
              <a:rPr lang="zh-CN" altLang="en-US" dirty="0"/>
              <a:t>建立的一系列文档和模型</a:t>
            </a:r>
            <a:endParaRPr lang="en-US" altLang="zh-CN" dirty="0"/>
          </a:p>
          <a:p>
            <a:r>
              <a:rPr lang="zh-CN" altLang="en-US" dirty="0" smtClean="0">
                <a:solidFill>
                  <a:srgbClr val="FF0000"/>
                </a:solidFill>
              </a:rPr>
              <a:t>回顾分析阶段</a:t>
            </a:r>
            <a:r>
              <a:rPr lang="en-US" altLang="zh-CN" dirty="0" smtClean="0">
                <a:solidFill>
                  <a:srgbClr val="FF0000"/>
                </a:solidFill>
              </a:rPr>
              <a:t>: </a:t>
            </a:r>
            <a:r>
              <a:rPr lang="zh-CN" altLang="en-US" dirty="0" smtClean="0"/>
              <a:t>首先</a:t>
            </a:r>
            <a:r>
              <a:rPr lang="zh-CN" altLang="en-US" dirty="0"/>
              <a:t>是分解</a:t>
            </a:r>
            <a:r>
              <a:rPr lang="en-US" altLang="zh-CN" dirty="0"/>
              <a:t>——</a:t>
            </a:r>
            <a:r>
              <a:rPr lang="zh-CN" altLang="en-US" dirty="0"/>
              <a:t>把一个复杂信息需求的综合问题分解成容易理解和解决的多个小问题，然后通过建立需求模型来对问题域进行组织、构造并编档</a:t>
            </a:r>
            <a:endParaRPr lang="en-US" altLang="zh-CN" dirty="0"/>
          </a:p>
          <a:p>
            <a:r>
              <a:rPr lang="zh-CN" altLang="en-US" dirty="0"/>
              <a:t>分析建模需要用户参与，他们需要解释需求，并验证模型的有效性</a:t>
            </a:r>
            <a:endParaRPr lang="en-US" altLang="zh-CN" dirty="0"/>
          </a:p>
          <a:p>
            <a:r>
              <a:rPr lang="zh-CN" altLang="en-US" dirty="0"/>
              <a:t>而设计也是一个建模的过程，与分析建模不同的是，设计建模是从</a:t>
            </a:r>
            <a:r>
              <a:rPr lang="zh-CN" altLang="en-US" dirty="0">
                <a:solidFill>
                  <a:srgbClr val="FF0000"/>
                </a:solidFill>
              </a:rPr>
              <a:t>需求模型</a:t>
            </a:r>
            <a:r>
              <a:rPr lang="zh-CN" altLang="en-US" dirty="0"/>
              <a:t>出发，将其转换成称为</a:t>
            </a:r>
            <a:r>
              <a:rPr lang="zh-CN" altLang="en-US" dirty="0">
                <a:solidFill>
                  <a:srgbClr val="FF0000"/>
                </a:solidFill>
              </a:rPr>
              <a:t>解决方案的</a:t>
            </a:r>
            <a:r>
              <a:rPr lang="zh-CN" altLang="en-US" dirty="0" smtClean="0">
                <a:solidFill>
                  <a:srgbClr val="FF0000"/>
                </a:solidFill>
              </a:rPr>
              <a:t>模型</a:t>
            </a:r>
            <a:endParaRPr lang="en-US" altLang="zh-CN" dirty="0">
              <a:solidFill>
                <a:srgbClr val="FF0000"/>
              </a:solidFill>
            </a:endParaRPr>
          </a:p>
        </p:txBody>
      </p:sp>
      <p:sp>
        <p:nvSpPr>
          <p:cNvPr id="20" name="Rectangle 4"/>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理解设计要素</a:t>
            </a:r>
          </a:p>
        </p:txBody>
      </p:sp>
      <p:sp>
        <p:nvSpPr>
          <p:cNvPr id="21"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2)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设计阶段的输入</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825977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515">
                                            <p:txEl>
                                              <p:pRg st="3" end="3"/>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1040"/>
          <p:cNvSpPr>
            <a:spLocks noChangeArrowheads="1"/>
          </p:cNvSpPr>
          <p:nvPr/>
        </p:nvSpPr>
        <p:spPr bwMode="auto">
          <a:xfrm>
            <a:off x="0" y="990600"/>
            <a:ext cx="7162800" cy="1143000"/>
          </a:xfrm>
          <a:prstGeom prst="rect">
            <a:avLst/>
          </a:prstGeom>
          <a:solidFill>
            <a:schemeClr val="bg1"/>
          </a:solidFill>
          <a:ln w="9525">
            <a:solidFill>
              <a:schemeClr val="bg1"/>
            </a:solidFill>
            <a:miter lim="800000"/>
            <a:headEnd/>
            <a:tailEnd/>
          </a:ln>
        </p:spPr>
        <p:txBody>
          <a:bodyPr wrap="none" anchor="ctr"/>
          <a:lstStyle/>
          <a:p>
            <a:endParaRPr lang="zh-CN" altLang="en-US"/>
          </a:p>
        </p:txBody>
      </p:sp>
      <p:sp>
        <p:nvSpPr>
          <p:cNvPr id="1029" name="AutoShape 1028"/>
          <p:cNvSpPr>
            <a:spLocks noChangeArrowheads="1"/>
          </p:cNvSpPr>
          <p:nvPr/>
        </p:nvSpPr>
        <p:spPr bwMode="auto">
          <a:xfrm>
            <a:off x="3708400" y="2349500"/>
            <a:ext cx="1600200" cy="935038"/>
          </a:xfrm>
          <a:prstGeom prst="rightArrow">
            <a:avLst>
              <a:gd name="adj1" fmla="val 50000"/>
              <a:gd name="adj2" fmla="val 42784"/>
            </a:avLst>
          </a:prstGeom>
          <a:solidFill>
            <a:schemeClr val="accent1"/>
          </a:solidFill>
          <a:ln w="9525">
            <a:solidFill>
              <a:schemeClr val="tx1"/>
            </a:solidFill>
            <a:miter lim="800000"/>
            <a:headEnd/>
            <a:tailEnd/>
          </a:ln>
        </p:spPr>
        <p:txBody>
          <a:bodyPr wrap="none" anchor="ctr"/>
          <a:lstStyle/>
          <a:p>
            <a:pPr algn="ctr"/>
            <a:r>
              <a:rPr kumimoji="0" lang="zh-CN" altLang="en-US" b="1">
                <a:latin typeface="Arial" pitchFamily="34" charset="0"/>
              </a:rPr>
              <a:t>转换</a:t>
            </a:r>
          </a:p>
        </p:txBody>
      </p:sp>
      <p:graphicFrame>
        <p:nvGraphicFramePr>
          <p:cNvPr id="1026" name="Object 4096"/>
          <p:cNvGraphicFramePr>
            <a:graphicFrameLocks noChangeAspect="1"/>
          </p:cNvGraphicFramePr>
          <p:nvPr/>
        </p:nvGraphicFramePr>
        <p:xfrm>
          <a:off x="3348038" y="4768850"/>
          <a:ext cx="1649412" cy="1511300"/>
        </p:xfrm>
        <a:graphic>
          <a:graphicData uri="http://schemas.openxmlformats.org/presentationml/2006/ole">
            <mc:AlternateContent xmlns:mc="http://schemas.openxmlformats.org/markup-compatibility/2006">
              <mc:Choice xmlns:v="urn:schemas-microsoft-com:vml" Requires="v">
                <p:oleObj spid="_x0000_s94226" name="位图图像" r:id="rId3" imgW="895238" imgH="905001" progId="Paint.Picture">
                  <p:embed/>
                </p:oleObj>
              </mc:Choice>
              <mc:Fallback>
                <p:oleObj name="位图图像" r:id="rId3" imgW="895238" imgH="905001" progId="Paint.Picture">
                  <p:embed/>
                  <p:pic>
                    <p:nvPicPr>
                      <p:cNvPr id="1026" name="Object 40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4768850"/>
                        <a:ext cx="1649412"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4097"/>
          <p:cNvGraphicFramePr>
            <a:graphicFrameLocks noChangeAspect="1"/>
          </p:cNvGraphicFramePr>
          <p:nvPr/>
        </p:nvGraphicFramePr>
        <p:xfrm>
          <a:off x="7234238" y="4768850"/>
          <a:ext cx="1676400" cy="1520825"/>
        </p:xfrm>
        <a:graphic>
          <a:graphicData uri="http://schemas.openxmlformats.org/presentationml/2006/ole">
            <mc:AlternateContent xmlns:mc="http://schemas.openxmlformats.org/markup-compatibility/2006">
              <mc:Choice xmlns:v="urn:schemas-microsoft-com:vml" Requires="v">
                <p:oleObj spid="_x0000_s94227" name="位图图像" r:id="rId5" imgW="905001" imgH="905001" progId="Paint.Picture">
                  <p:embed/>
                </p:oleObj>
              </mc:Choice>
              <mc:Fallback>
                <p:oleObj name="位图图像" r:id="rId5" imgW="905001" imgH="905001" progId="Paint.Picture">
                  <p:embed/>
                  <p:pic>
                    <p:nvPicPr>
                      <p:cNvPr id="1027" name="Object 40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4238" y="4768850"/>
                        <a:ext cx="1676400" cy="152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0" name="Rectangle 1032"/>
          <p:cNvSpPr>
            <a:spLocks noChangeArrowheads="1"/>
          </p:cNvSpPr>
          <p:nvPr/>
        </p:nvSpPr>
        <p:spPr bwMode="auto">
          <a:xfrm>
            <a:off x="1938338" y="1635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pic>
        <p:nvPicPr>
          <p:cNvPr id="1031" name="Picture 10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4438" y="4803775"/>
            <a:ext cx="220980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1034"/>
          <p:cNvSpPr>
            <a:spLocks noGrp="1" noChangeArrowheads="1"/>
          </p:cNvSpPr>
          <p:nvPr>
            <p:ph type="title"/>
          </p:nvPr>
        </p:nvSpPr>
        <p:spPr>
          <a:xfrm>
            <a:off x="395288" y="0"/>
            <a:ext cx="8229600" cy="981075"/>
          </a:xfrm>
        </p:spPr>
        <p:txBody>
          <a:bodyPr/>
          <a:lstStyle/>
          <a:p>
            <a:pPr eaLnBrk="1" hangingPunct="1"/>
            <a:r>
              <a:rPr lang="zh-CN" altLang="en-US" smtClean="0"/>
              <a:t>从分析到设计</a:t>
            </a:r>
          </a:p>
        </p:txBody>
      </p:sp>
      <p:pic>
        <p:nvPicPr>
          <p:cNvPr id="1033" name="Picture 1035" descr="j019538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68988" y="1196975"/>
            <a:ext cx="2398712"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36" descr="j023301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9750" y="1268413"/>
            <a:ext cx="2574925" cy="261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5" name="Text Box 1037"/>
          <p:cNvSpPr txBox="1">
            <a:spLocks noChangeArrowheads="1"/>
          </p:cNvSpPr>
          <p:nvPr/>
        </p:nvSpPr>
        <p:spPr bwMode="auto">
          <a:xfrm>
            <a:off x="395288" y="3789363"/>
            <a:ext cx="29416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zh-CN" altLang="en-US" b="1">
                <a:solidFill>
                  <a:srgbClr val="002060"/>
                </a:solidFill>
                <a:effectLst>
                  <a:outerShdw blurRad="38100" dist="38100" dir="2700000" algn="tl">
                    <a:srgbClr val="000000">
                      <a:alpha val="43137"/>
                    </a:srgbClr>
                  </a:outerShdw>
                </a:effectLst>
                <a:latin typeface="黑体" pitchFamily="49" charset="-122"/>
                <a:ea typeface="黑体" pitchFamily="49" charset="-122"/>
              </a:rPr>
              <a:t>现实领域的各种需求</a:t>
            </a:r>
          </a:p>
        </p:txBody>
      </p:sp>
      <p:sp>
        <p:nvSpPr>
          <p:cNvPr id="1036" name="Text Box 1038"/>
          <p:cNvSpPr txBox="1">
            <a:spLocks noChangeArrowheads="1"/>
          </p:cNvSpPr>
          <p:nvPr/>
        </p:nvSpPr>
        <p:spPr bwMode="auto">
          <a:xfrm>
            <a:off x="5645150" y="3763963"/>
            <a:ext cx="3248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kumimoji="0" lang="zh-CN" altLang="en-US" b="1">
                <a:solidFill>
                  <a:srgbClr val="002060"/>
                </a:solidFill>
                <a:effectLst>
                  <a:outerShdw blurRad="38100" dist="38100" dir="2700000" algn="tl">
                    <a:srgbClr val="000000">
                      <a:alpha val="43137"/>
                    </a:srgbClr>
                  </a:outerShdw>
                </a:effectLst>
                <a:latin typeface="黑体" pitchFamily="49" charset="-122"/>
                <a:ea typeface="黑体" pitchFamily="49" charset="-122"/>
              </a:rPr>
              <a:t>计算机领域的具体实现</a:t>
            </a:r>
          </a:p>
        </p:txBody>
      </p:sp>
      <p:sp>
        <p:nvSpPr>
          <p:cNvPr id="1037" name="Text Box 1039"/>
          <p:cNvSpPr txBox="1">
            <a:spLocks noChangeArrowheads="1"/>
          </p:cNvSpPr>
          <p:nvPr/>
        </p:nvSpPr>
        <p:spPr bwMode="auto">
          <a:xfrm>
            <a:off x="250825" y="4964975"/>
            <a:ext cx="30400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kumimoji="0" lang="zh-CN" altLang="en-US" b="1" dirty="0">
                <a:solidFill>
                  <a:srgbClr val="002060"/>
                </a:solidFill>
                <a:effectLst>
                  <a:outerShdw blurRad="38100" dist="38100" dir="2700000" algn="tl">
                    <a:srgbClr val="000000">
                      <a:alpha val="43137"/>
                    </a:srgbClr>
                  </a:outerShdw>
                </a:effectLst>
                <a:latin typeface="黑体" pitchFamily="49" charset="-122"/>
                <a:ea typeface="黑体" pitchFamily="49" charset="-122"/>
              </a:rPr>
              <a:t>针对需求，进行计算机信息系统的物理模型设计</a:t>
            </a:r>
          </a:p>
        </p:txBody>
      </p:sp>
    </p:spTree>
    <p:extLst>
      <p:ext uri="{BB962C8B-B14F-4D97-AF65-F5344CB8AC3E}">
        <p14:creationId xmlns:p14="http://schemas.microsoft.com/office/powerpoint/2010/main" val="2522586633"/>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54" name="Group 42"/>
          <p:cNvGrpSpPr>
            <a:grpSpLocks/>
          </p:cNvGrpSpPr>
          <p:nvPr/>
        </p:nvGrpSpPr>
        <p:grpSpPr bwMode="auto">
          <a:xfrm>
            <a:off x="467544" y="2276874"/>
            <a:ext cx="8208963" cy="3600452"/>
            <a:chOff x="385" y="2274"/>
            <a:chExt cx="5171" cy="2268"/>
          </a:xfrm>
        </p:grpSpPr>
        <p:grpSp>
          <p:nvGrpSpPr>
            <p:cNvPr id="64547" name="Group 35"/>
            <p:cNvGrpSpPr>
              <a:grpSpLocks/>
            </p:cNvGrpSpPr>
            <p:nvPr/>
          </p:nvGrpSpPr>
          <p:grpSpPr bwMode="auto">
            <a:xfrm>
              <a:off x="385" y="2274"/>
              <a:ext cx="1769" cy="1442"/>
              <a:chOff x="385" y="2274"/>
              <a:chExt cx="1769" cy="1442"/>
            </a:xfrm>
          </p:grpSpPr>
          <p:sp>
            <p:nvSpPr>
              <p:cNvPr id="64535" name="Rectangle 23"/>
              <p:cNvSpPr>
                <a:spLocks noChangeArrowheads="1"/>
              </p:cNvSpPr>
              <p:nvPr/>
            </p:nvSpPr>
            <p:spPr bwMode="auto">
              <a:xfrm>
                <a:off x="385" y="2274"/>
                <a:ext cx="1679" cy="144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oAutofit/>
              </a:bodyPr>
              <a:lstStyle/>
              <a:p>
                <a:endParaRPr lang="en-US"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4536" name="Line 24"/>
              <p:cNvSpPr>
                <a:spLocks noChangeShapeType="1"/>
              </p:cNvSpPr>
              <p:nvPr/>
            </p:nvSpPr>
            <p:spPr bwMode="auto">
              <a:xfrm>
                <a:off x="385" y="2546"/>
                <a:ext cx="167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endParaRPr lang="en-US"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4537" name="Text Box 25"/>
              <p:cNvSpPr txBox="1">
                <a:spLocks noChangeArrowheads="1"/>
              </p:cNvSpPr>
              <p:nvPr/>
            </p:nvSpPr>
            <p:spPr bwMode="auto">
              <a:xfrm>
                <a:off x="385" y="2274"/>
                <a:ext cx="862"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0"/>
                  </a:spcBef>
                </a:pPr>
                <a:r>
                  <a:rPr lang="zh-CN" altLang="en-US"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分析阶段：</a:t>
                </a:r>
                <a:endParaRPr lang="en-US" altLang="zh-CN"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algn="l">
                  <a:spcBef>
                    <a:spcPct val="0"/>
                  </a:spcBef>
                </a:pPr>
                <a:endParaRPr lang="en-US" altLang="zh-CN"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4538" name="Text Box 26"/>
              <p:cNvSpPr txBox="1">
                <a:spLocks noChangeArrowheads="1"/>
              </p:cNvSpPr>
              <p:nvPr/>
            </p:nvSpPr>
            <p:spPr bwMode="auto">
              <a:xfrm>
                <a:off x="430" y="2568"/>
                <a:ext cx="1724" cy="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spcBef>
                    <a:spcPct val="0"/>
                  </a:spcBef>
                </a:pPr>
                <a:r>
                  <a:rPr lang="zh-CN" altLang="en-US" b="1" dirty="0">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目标：</a:t>
                </a:r>
                <a:endParaRPr lang="en-US" altLang="zh-CN" b="1" dirty="0">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algn="l">
                  <a:spcBef>
                    <a:spcPct val="0"/>
                  </a:spcBef>
                </a:pPr>
                <a:r>
                  <a:rPr lang="zh-CN" altLang="en-US" b="1" dirty="0">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需要理解</a:t>
                </a:r>
                <a:endParaRPr lang="en-US" altLang="zh-CN" b="1" dirty="0">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algn="l">
                  <a:spcBef>
                    <a:spcPct val="0"/>
                  </a:spcBef>
                </a:pPr>
                <a:r>
                  <a:rPr lang="en-US" altLang="zh-CN" b="1" dirty="0">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1. </a:t>
                </a:r>
                <a:r>
                  <a:rPr lang="zh-CN" altLang="en-US" b="1" dirty="0">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商业事件和过程</a:t>
                </a:r>
                <a:endParaRPr lang="en-US" altLang="zh-CN" b="1" dirty="0">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algn="l">
                  <a:spcBef>
                    <a:spcPct val="0"/>
                  </a:spcBef>
                </a:pPr>
                <a:r>
                  <a:rPr lang="en-US" altLang="zh-CN" b="1" dirty="0">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2. </a:t>
                </a:r>
                <a:r>
                  <a:rPr lang="zh-CN" altLang="en-US" b="1" dirty="0">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系统活动和处理需求</a:t>
                </a:r>
                <a:endParaRPr lang="en-US" altLang="zh-CN" b="1" dirty="0">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algn="l">
                  <a:spcBef>
                    <a:spcPct val="0"/>
                  </a:spcBef>
                </a:pPr>
                <a:r>
                  <a:rPr lang="en-US" altLang="zh-CN" b="1" dirty="0">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3. </a:t>
                </a:r>
                <a:r>
                  <a:rPr lang="zh-CN" altLang="en-US" b="1" dirty="0">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信息存储需求</a:t>
                </a:r>
                <a:endParaRPr lang="en-US" altLang="zh-CN" b="1" dirty="0">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grpSp>
        <p:grpSp>
          <p:nvGrpSpPr>
            <p:cNvPr id="64548" name="Group 36"/>
            <p:cNvGrpSpPr>
              <a:grpSpLocks/>
            </p:cNvGrpSpPr>
            <p:nvPr/>
          </p:nvGrpSpPr>
          <p:grpSpPr bwMode="auto">
            <a:xfrm>
              <a:off x="3923" y="3249"/>
              <a:ext cx="1633" cy="1293"/>
              <a:chOff x="3696" y="3249"/>
              <a:chExt cx="1633" cy="1293"/>
            </a:xfrm>
          </p:grpSpPr>
          <p:sp>
            <p:nvSpPr>
              <p:cNvPr id="64543" name="Rectangle 31"/>
              <p:cNvSpPr>
                <a:spLocks noChangeArrowheads="1"/>
              </p:cNvSpPr>
              <p:nvPr/>
            </p:nvSpPr>
            <p:spPr bwMode="auto">
              <a:xfrm>
                <a:off x="3696" y="3258"/>
                <a:ext cx="1633" cy="12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noAutofit/>
              </a:bodyPr>
              <a:lstStyle/>
              <a:p>
                <a:endParaRPr lang="en-US"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4544" name="Line 32"/>
              <p:cNvSpPr>
                <a:spLocks noChangeShapeType="1"/>
              </p:cNvSpPr>
              <p:nvPr/>
            </p:nvSpPr>
            <p:spPr bwMode="auto">
              <a:xfrm>
                <a:off x="3696" y="3499"/>
                <a:ext cx="16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endParaRPr lang="en-US"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4545" name="Text Box 33"/>
              <p:cNvSpPr txBox="1">
                <a:spLocks noChangeArrowheads="1"/>
              </p:cNvSpPr>
              <p:nvPr/>
            </p:nvSpPr>
            <p:spPr bwMode="auto">
              <a:xfrm>
                <a:off x="3696" y="3249"/>
                <a:ext cx="86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0"/>
                  </a:spcBef>
                </a:pPr>
                <a:r>
                  <a:rPr lang="zh-CN" altLang="en-US"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设计阶段：</a:t>
                </a:r>
                <a:endParaRPr lang="en-US" altLang="zh-CN"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4546" name="Text Box 34"/>
              <p:cNvSpPr txBox="1">
                <a:spLocks noChangeArrowheads="1"/>
              </p:cNvSpPr>
              <p:nvPr/>
            </p:nvSpPr>
            <p:spPr bwMode="auto">
              <a:xfrm>
                <a:off x="3696" y="3520"/>
                <a:ext cx="1633" cy="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just">
                  <a:spcBef>
                    <a:spcPct val="0"/>
                  </a:spcBef>
                </a:pPr>
                <a:r>
                  <a:rPr lang="zh-CN" altLang="en-US" b="1" dirty="0">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目标：</a:t>
                </a:r>
                <a:endParaRPr lang="en-US" altLang="zh-CN" b="1" dirty="0">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algn="just">
                  <a:spcBef>
                    <a:spcPct val="0"/>
                  </a:spcBef>
                </a:pPr>
                <a:r>
                  <a:rPr lang="en-US" altLang="zh-CN" b="1" dirty="0">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r>
                  <a:rPr lang="zh-CN" altLang="en-US" b="1" dirty="0">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定义、组织和构造将作为结构蓝图的最终解决方案系统的各个组成部分</a:t>
                </a:r>
                <a:endParaRPr lang="en-US" altLang="zh-CN" b="1" dirty="0">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grpSp>
        <p:grpSp>
          <p:nvGrpSpPr>
            <p:cNvPr id="64551" name="Group 39"/>
            <p:cNvGrpSpPr>
              <a:grpSpLocks/>
            </p:cNvGrpSpPr>
            <p:nvPr/>
          </p:nvGrpSpPr>
          <p:grpSpPr bwMode="auto">
            <a:xfrm>
              <a:off x="2336" y="2976"/>
              <a:ext cx="1133" cy="740"/>
              <a:chOff x="2336" y="2976"/>
              <a:chExt cx="1133" cy="740"/>
            </a:xfrm>
          </p:grpSpPr>
          <p:sp>
            <p:nvSpPr>
              <p:cNvPr id="64549" name="AutoShape 37"/>
              <p:cNvSpPr>
                <a:spLocks noChangeArrowheads="1"/>
              </p:cNvSpPr>
              <p:nvPr/>
            </p:nvSpPr>
            <p:spPr bwMode="auto">
              <a:xfrm>
                <a:off x="2336" y="2976"/>
                <a:ext cx="1133" cy="545"/>
              </a:xfrm>
              <a:prstGeom prst="cloudCallout">
                <a:avLst>
                  <a:gd name="adj1" fmla="val -43787"/>
                  <a:gd name="adj2" fmla="val 53301"/>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zh-CN" altLang="en-US" b="1" dirty="0">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分析模型和文档</a:t>
                </a:r>
                <a:endParaRPr lang="en-US" altLang="zh-CN" b="1" dirty="0">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4550" name="Oval 38"/>
              <p:cNvSpPr>
                <a:spLocks noChangeArrowheads="1"/>
              </p:cNvSpPr>
              <p:nvPr/>
            </p:nvSpPr>
            <p:spPr bwMode="auto">
              <a:xfrm>
                <a:off x="2376" y="3389"/>
                <a:ext cx="164" cy="327"/>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grpSp>
        <p:sp>
          <p:nvSpPr>
            <p:cNvPr id="64552" name="AutoShape 40"/>
            <p:cNvSpPr>
              <a:spLocks noChangeArrowheads="1"/>
            </p:cNvSpPr>
            <p:nvPr/>
          </p:nvSpPr>
          <p:spPr bwMode="auto">
            <a:xfrm rot="1704667">
              <a:off x="2030" y="2752"/>
              <a:ext cx="350" cy="462"/>
            </a:xfrm>
            <a:prstGeom prst="right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noAutofit/>
            </a:bodyPr>
            <a:lstStyle/>
            <a:p>
              <a:endParaRPr lang="en-US"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4553" name="AutoShape 41"/>
            <p:cNvSpPr>
              <a:spLocks noChangeArrowheads="1"/>
            </p:cNvSpPr>
            <p:nvPr/>
          </p:nvSpPr>
          <p:spPr bwMode="auto">
            <a:xfrm rot="1704667">
              <a:off x="3447" y="3344"/>
              <a:ext cx="411" cy="462"/>
            </a:xfrm>
            <a:prstGeom prst="right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noAutofit/>
            </a:bodyPr>
            <a:lstStyle/>
            <a:p>
              <a:endParaRPr lang="en-US"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grpSp>
      <p:sp>
        <p:nvSpPr>
          <p:cNvPr id="22" name="Rectangle 4"/>
          <p:cNvSpPr>
            <a:spLocks noChangeArrowheads="1"/>
          </p:cNvSpPr>
          <p:nvPr/>
        </p:nvSpPr>
        <p:spPr bwMode="auto">
          <a:xfrm>
            <a:off x="601216" y="44624"/>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1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理解设计要素</a:t>
            </a:r>
          </a:p>
        </p:txBody>
      </p:sp>
      <p:sp>
        <p:nvSpPr>
          <p:cNvPr id="23"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2)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设计阶段的输入</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24" name="Rectangle 5"/>
          <p:cNvSpPr>
            <a:spLocks noGrp="1" noChangeArrowheads="1"/>
          </p:cNvSpPr>
          <p:nvPr>
            <p:ph type="title"/>
          </p:nvPr>
        </p:nvSpPr>
        <p:spPr>
          <a:xfrm>
            <a:off x="1787584" y="5989464"/>
            <a:ext cx="4512608" cy="823912"/>
          </a:xfrm>
          <a:noFill/>
          <a:ln/>
        </p:spPr>
        <p:txBody>
          <a:bodyPr/>
          <a:lstStyle/>
          <a:p>
            <a:r>
              <a:rPr lang="zh-CN" altLang="en-US" sz="2400" dirty="0">
                <a:latin typeface="Times New Roman" pitchFamily="18" charset="0"/>
              </a:rPr>
              <a:t>系统分析阶段和设计阶段的目标</a:t>
            </a:r>
            <a:endParaRPr lang="en-US" altLang="zh-CN" sz="2400" dirty="0">
              <a:latin typeface="Times New Roman" pitchFamily="18" charset="0"/>
            </a:endParaRPr>
          </a:p>
        </p:txBody>
      </p:sp>
    </p:spTree>
    <p:extLst>
      <p:ext uri="{BB962C8B-B14F-4D97-AF65-F5344CB8AC3E}">
        <p14:creationId xmlns:p14="http://schemas.microsoft.com/office/powerpoint/2010/main" val="42928680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4554"/>
                                        </p:tgtEl>
                                        <p:attrNameLst>
                                          <p:attrName>style.visibility</p:attrName>
                                        </p:attrNameLst>
                                      </p:cBhvr>
                                      <p:to>
                                        <p:strVal val="visible"/>
                                      </p:to>
                                    </p:set>
                                    <p:animEffect transition="in" filter="wipe(left)">
                                      <p:cBhvr>
                                        <p:cTn id="7" dur="1000"/>
                                        <p:tgtEl>
                                          <p:spTgt spid="64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9" name="Rectangle 7"/>
          <p:cNvSpPr>
            <a:spLocks noGrp="1" noChangeArrowheads="1"/>
          </p:cNvSpPr>
          <p:nvPr>
            <p:ph type="body" idx="1"/>
          </p:nvPr>
        </p:nvSpPr>
        <p:spPr>
          <a:xfrm>
            <a:off x="1143000" y="1600200"/>
            <a:ext cx="6964363" cy="4306888"/>
          </a:xfrm>
          <a:noFill/>
          <a:ln/>
        </p:spPr>
        <p:txBody>
          <a:bodyPr/>
          <a:lstStyle/>
          <a:p>
            <a:pPr>
              <a:lnSpc>
                <a:spcPct val="130000"/>
              </a:lnSpc>
            </a:pPr>
            <a:r>
              <a:rPr lang="zh-CN" altLang="en-US" sz="2400" dirty="0">
                <a:solidFill>
                  <a:srgbClr val="FF0000"/>
                </a:solidFill>
              </a:rPr>
              <a:t>设计的特点</a:t>
            </a:r>
            <a:r>
              <a:rPr lang="en-US" altLang="zh-CN" sz="2400" dirty="0">
                <a:solidFill>
                  <a:srgbClr val="FF0000"/>
                </a:solidFill>
              </a:rPr>
              <a:t>: </a:t>
            </a:r>
          </a:p>
          <a:p>
            <a:pPr lvl="1">
              <a:lnSpc>
                <a:spcPct val="130000"/>
              </a:lnSpc>
            </a:pPr>
            <a:r>
              <a:rPr lang="zh-CN" altLang="en-US" sz="2000" b="1" dirty="0"/>
              <a:t>把分析阶段得出的需求模型转换为解决方案模型</a:t>
            </a:r>
            <a:endParaRPr lang="en-US" altLang="zh-CN" sz="2000" b="1" dirty="0"/>
          </a:p>
          <a:p>
            <a:pPr lvl="1">
              <a:lnSpc>
                <a:spcPct val="130000"/>
              </a:lnSpc>
            </a:pPr>
            <a:r>
              <a:rPr lang="zh-CN" altLang="en-US" sz="2000" b="1" dirty="0"/>
              <a:t>关注技术细节</a:t>
            </a:r>
            <a:endParaRPr lang="en-US" altLang="zh-CN" sz="2000" b="1" dirty="0"/>
          </a:p>
          <a:p>
            <a:pPr lvl="1">
              <a:lnSpc>
                <a:spcPct val="130000"/>
              </a:lnSpc>
            </a:pPr>
            <a:r>
              <a:rPr lang="zh-CN" altLang="en-US" sz="2000" b="1" dirty="0"/>
              <a:t>不需要太多用户参与</a:t>
            </a:r>
            <a:r>
              <a:rPr lang="en-US" altLang="zh-CN" sz="2000" b="1" dirty="0"/>
              <a:t>(</a:t>
            </a:r>
            <a:r>
              <a:rPr lang="zh-CN" altLang="en-US" sz="2000" b="1" dirty="0"/>
              <a:t>和分析阶段不一样</a:t>
            </a:r>
            <a:r>
              <a:rPr lang="en-US" altLang="zh-CN" sz="2000" b="1" dirty="0"/>
              <a:t>)</a:t>
            </a:r>
          </a:p>
          <a:p>
            <a:pPr lvl="1">
              <a:lnSpc>
                <a:spcPct val="130000"/>
              </a:lnSpc>
            </a:pPr>
            <a:endParaRPr lang="en-US" altLang="zh-CN" sz="2000" b="1" dirty="0"/>
          </a:p>
          <a:p>
            <a:pPr>
              <a:lnSpc>
                <a:spcPct val="130000"/>
              </a:lnSpc>
            </a:pPr>
            <a:r>
              <a:rPr lang="zh-CN" altLang="en-US" sz="2400" dirty="0" smtClean="0"/>
              <a:t>系统设计</a:t>
            </a:r>
            <a:r>
              <a:rPr lang="zh-CN" altLang="en-US" dirty="0" smtClean="0">
                <a:solidFill>
                  <a:srgbClr val="FF0000"/>
                </a:solidFill>
              </a:rPr>
              <a:t>方法</a:t>
            </a:r>
            <a:r>
              <a:rPr lang="zh-CN" altLang="en-US" dirty="0" smtClean="0"/>
              <a:t>：</a:t>
            </a:r>
            <a:r>
              <a:rPr lang="zh-CN" altLang="en-US" sz="2400" dirty="0" smtClean="0"/>
              <a:t>结构化</a:t>
            </a:r>
            <a:r>
              <a:rPr lang="zh-CN" altLang="en-US" sz="2400" dirty="0"/>
              <a:t>和</a:t>
            </a:r>
            <a:r>
              <a:rPr lang="zh-CN" altLang="en-US" sz="2400" dirty="0" smtClean="0"/>
              <a:t>面向对象</a:t>
            </a:r>
            <a:endParaRPr lang="en-US" altLang="zh-CN" sz="2400" dirty="0" smtClean="0">
              <a:solidFill>
                <a:srgbClr val="FF0000"/>
              </a:solidFill>
            </a:endParaRPr>
          </a:p>
          <a:p>
            <a:pPr lvl="1">
              <a:lnSpc>
                <a:spcPct val="130000"/>
              </a:lnSpc>
            </a:pPr>
            <a:r>
              <a:rPr lang="zh-CN" altLang="en-US" sz="2000" b="1" dirty="0" smtClean="0"/>
              <a:t>数据库可以是关系型的</a:t>
            </a:r>
            <a:r>
              <a:rPr lang="en-US" altLang="zh-CN" sz="2000" b="1" dirty="0" smtClean="0"/>
              <a:t>, </a:t>
            </a:r>
            <a:r>
              <a:rPr lang="zh-CN" altLang="en-US" sz="2000" b="1" dirty="0" smtClean="0"/>
              <a:t>面向对象的或是综合的</a:t>
            </a:r>
          </a:p>
          <a:p>
            <a:pPr lvl="1">
              <a:lnSpc>
                <a:spcPct val="130000"/>
              </a:lnSpc>
            </a:pPr>
            <a:r>
              <a:rPr lang="zh-CN" altLang="en-US" sz="2000" b="1" dirty="0" smtClean="0"/>
              <a:t>用户</a:t>
            </a:r>
            <a:r>
              <a:rPr lang="zh-CN" altLang="en-US" sz="2000" b="1" dirty="0"/>
              <a:t>接口设计</a:t>
            </a:r>
            <a:endParaRPr lang="en-US" altLang="zh-CN" sz="2000" b="1" dirty="0"/>
          </a:p>
        </p:txBody>
      </p:sp>
      <p:sp>
        <p:nvSpPr>
          <p:cNvPr id="4" name="Rectangle 4"/>
          <p:cNvSpPr>
            <a:spLocks noChangeArrowheads="1"/>
          </p:cNvSpPr>
          <p:nvPr/>
        </p:nvSpPr>
        <p:spPr bwMode="auto">
          <a:xfrm>
            <a:off x="601216" y="44624"/>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理解设计要素</a:t>
            </a:r>
          </a:p>
        </p:txBody>
      </p:sp>
      <p:sp>
        <p:nvSpPr>
          <p:cNvPr id="5"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2)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设计阶段的输入</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4241290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58" y="2492896"/>
            <a:ext cx="9152358" cy="1787255"/>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 name="文本框 5"/>
          <p:cNvSpPr txBox="1"/>
          <p:nvPr/>
        </p:nvSpPr>
        <p:spPr>
          <a:xfrm>
            <a:off x="-9153" y="2865710"/>
            <a:ext cx="9144000" cy="923330"/>
          </a:xfrm>
          <a:prstGeom prst="rect">
            <a:avLst/>
          </a:prstGeom>
          <a:noFill/>
        </p:spPr>
        <p:txBody>
          <a:bodyPr wrap="square" rtlCol="0">
            <a:spAutoFit/>
          </a:bodyPr>
          <a:lstStyle/>
          <a:p>
            <a:r>
              <a:rPr kumimoji="1" lang="zh-CN" altLang="en-US" sz="5400" b="1" dirty="0" smtClean="0">
                <a:solidFill>
                  <a:schemeClr val="tx1">
                    <a:lumMod val="75000"/>
                    <a:lumOff val="2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icrosoft YaHei" charset="0"/>
              </a:rPr>
              <a:t>第六讲 系统设计</a:t>
            </a:r>
            <a:endParaRPr kumimoji="1" lang="zh-CN" altLang="en-US" sz="5400" b="1" dirty="0">
              <a:solidFill>
                <a:schemeClr val="tx1">
                  <a:lumMod val="75000"/>
                  <a:lumOff val="2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icrosoft YaHei" charset="0"/>
            </a:endParaRPr>
          </a:p>
        </p:txBody>
      </p:sp>
    </p:spTree>
    <p:extLst>
      <p:ext uri="{BB962C8B-B14F-4D97-AF65-F5344CB8AC3E}">
        <p14:creationId xmlns:p14="http://schemas.microsoft.com/office/powerpoint/2010/main" val="34376125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2" name="Rectangle 2"/>
          <p:cNvSpPr>
            <a:spLocks noChangeArrowheads="1"/>
          </p:cNvSpPr>
          <p:nvPr/>
        </p:nvSpPr>
        <p:spPr bwMode="auto">
          <a:xfrm>
            <a:off x="1979712" y="6021288"/>
            <a:ext cx="4645025" cy="74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lstStyle/>
          <a:p>
            <a:r>
              <a:rPr lang="en-US" altLang="zh-CN" sz="2400" b="1" dirty="0">
                <a:solidFill>
                  <a:srgbClr val="00206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SDLC </a:t>
            </a:r>
            <a:r>
              <a:rPr lang="zh-CN" altLang="en-US" sz="2400" b="1" dirty="0">
                <a:solidFill>
                  <a:srgbClr val="00206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设计阶段的活动</a:t>
            </a:r>
            <a:endParaRPr lang="en-US" altLang="zh-CN" sz="2400" b="1" dirty="0">
              <a:solidFill>
                <a:srgbClr val="00206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p:txBody>
      </p:sp>
      <p:pic>
        <p:nvPicPr>
          <p:cNvPr id="10137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01763"/>
            <a:ext cx="8305800" cy="211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13764" name="Text Box 4"/>
          <p:cNvSpPr txBox="1">
            <a:spLocks noChangeArrowheads="1"/>
          </p:cNvSpPr>
          <p:nvPr/>
        </p:nvSpPr>
        <p:spPr bwMode="auto">
          <a:xfrm>
            <a:off x="2259013" y="3579508"/>
            <a:ext cx="4291012" cy="2459648"/>
          </a:xfrm>
          <a:prstGeom prst="rect">
            <a:avLst/>
          </a:prstGeom>
          <a:noFill/>
          <a:ln>
            <a:noFill/>
          </a:ln>
          <a:effectLst/>
          <a:extLst/>
        </p:spPr>
        <p:txBody>
          <a:bodyPr lIns="90488" tIns="44450" rIns="90488" bIns="44450" anchor="ctr">
            <a:spAutoFit/>
          </a:bodyPr>
          <a:lstStyle/>
          <a:p>
            <a:pPr algn="l">
              <a:buClr>
                <a:srgbClr val="CC0000"/>
              </a:buClr>
              <a:buSzPct val="80000"/>
              <a:buFont typeface="Wingdings" charset="0"/>
              <a:buChar char="n"/>
            </a:pPr>
            <a:r>
              <a:rPr lang="zh-CN" altLang="en-US" sz="2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网络的设计与集成</a:t>
            </a:r>
            <a:endParaRPr lang="en-US" altLang="zh-CN" sz="2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algn="l">
              <a:buClr>
                <a:srgbClr val="CC0000"/>
              </a:buClr>
              <a:buSzPct val="80000"/>
              <a:buFont typeface="Wingdings" charset="0"/>
              <a:buChar char="n"/>
            </a:pPr>
            <a:r>
              <a:rPr lang="zh-CN" altLang="en-US" sz="2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应用程序体系结构的设计</a:t>
            </a:r>
            <a:endParaRPr lang="en-US" altLang="zh-CN" sz="2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algn="l">
              <a:buClr>
                <a:srgbClr val="CC0000"/>
              </a:buClr>
              <a:buSzPct val="80000"/>
              <a:buFont typeface="Wingdings" charset="0"/>
              <a:buChar char="n"/>
            </a:pPr>
            <a:r>
              <a:rPr lang="zh-CN" altLang="en-US" sz="2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用户界面的设计</a:t>
            </a:r>
            <a:endParaRPr lang="en-US" altLang="zh-CN" sz="2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algn="l">
              <a:buClr>
                <a:srgbClr val="CC0000"/>
              </a:buClr>
              <a:buSzPct val="80000"/>
              <a:buFont typeface="Wingdings" charset="0"/>
              <a:buChar char="n"/>
            </a:pPr>
            <a:r>
              <a:rPr lang="zh-CN" altLang="en-US" sz="2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系统接口的设计</a:t>
            </a:r>
            <a:endParaRPr lang="en-US" altLang="zh-CN" sz="2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algn="l">
              <a:buClr>
                <a:srgbClr val="CC0000"/>
              </a:buClr>
              <a:buSzPct val="80000"/>
              <a:buFont typeface="Wingdings" charset="0"/>
              <a:buChar char="n"/>
            </a:pPr>
            <a:r>
              <a:rPr lang="zh-CN" altLang="en-US" sz="2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数据库系统的设计与集成</a:t>
            </a:r>
            <a:endParaRPr lang="en-US" altLang="zh-CN" sz="2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algn="l">
              <a:buClr>
                <a:srgbClr val="CC0000"/>
              </a:buClr>
              <a:buSzPct val="80000"/>
              <a:buFont typeface="Wingdings" charset="0"/>
              <a:buChar char="n"/>
            </a:pPr>
            <a:r>
              <a:rPr lang="zh-CN" altLang="en-US" sz="2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细节设计原型系统的建立</a:t>
            </a:r>
            <a:endParaRPr lang="en-US" altLang="zh-CN" sz="2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algn="l">
              <a:buClr>
                <a:srgbClr val="CC0000"/>
              </a:buClr>
              <a:buSzPct val="80000"/>
              <a:buFont typeface="Wingdings" charset="0"/>
              <a:buChar char="n"/>
            </a:pPr>
            <a:r>
              <a:rPr lang="zh-CN" altLang="en-US" sz="2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系统控制的设计与集成</a:t>
            </a:r>
            <a:endParaRPr lang="en-US" altLang="zh-CN" sz="2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013765" name="Rectangle 5"/>
          <p:cNvSpPr>
            <a:spLocks noChangeArrowheads="1"/>
          </p:cNvSpPr>
          <p:nvPr/>
        </p:nvSpPr>
        <p:spPr bwMode="auto">
          <a:xfrm>
            <a:off x="1189930" y="44624"/>
            <a:ext cx="7702550" cy="611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理解设计要素</a:t>
            </a:r>
          </a:p>
        </p:txBody>
      </p:sp>
    </p:spTree>
    <p:extLst>
      <p:ext uri="{BB962C8B-B14F-4D97-AF65-F5344CB8AC3E}">
        <p14:creationId xmlns:p14="http://schemas.microsoft.com/office/powerpoint/2010/main" val="331142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body" idx="1"/>
          </p:nvPr>
        </p:nvSpPr>
        <p:spPr>
          <a:xfrm>
            <a:off x="323528" y="1700808"/>
            <a:ext cx="8569325" cy="4536926"/>
          </a:xfrm>
        </p:spPr>
        <p:txBody>
          <a:bodyPr/>
          <a:lstStyle/>
          <a:p>
            <a:pPr algn="just"/>
            <a:r>
              <a:rPr lang="zh-CN" altLang="en-US" dirty="0" smtClean="0"/>
              <a:t>设计阶段</a:t>
            </a:r>
            <a:r>
              <a:rPr lang="zh-CN" altLang="en-US" dirty="0"/>
              <a:t>主要的</a:t>
            </a:r>
            <a:r>
              <a:rPr lang="zh-CN" altLang="en-US" dirty="0">
                <a:solidFill>
                  <a:srgbClr val="FF0000"/>
                </a:solidFill>
              </a:rPr>
              <a:t>设计活动</a:t>
            </a:r>
            <a:r>
              <a:rPr lang="zh-CN" altLang="en-US" dirty="0"/>
              <a:t>有：</a:t>
            </a:r>
            <a:endParaRPr lang="en-US" altLang="zh-CN" dirty="0"/>
          </a:p>
          <a:p>
            <a:pPr lvl="1" algn="just"/>
            <a:r>
              <a:rPr lang="zh-CN" altLang="en-US" dirty="0"/>
              <a:t>设计和集成网络</a:t>
            </a:r>
            <a:endParaRPr lang="en-US" altLang="zh-CN" dirty="0"/>
          </a:p>
          <a:p>
            <a:pPr lvl="1" algn="just"/>
            <a:r>
              <a:rPr lang="zh-CN" altLang="en-US" dirty="0"/>
              <a:t>设计应用程序体系结构</a:t>
            </a:r>
            <a:endParaRPr lang="en-US" altLang="zh-CN" dirty="0"/>
          </a:p>
          <a:p>
            <a:pPr lvl="1" algn="just"/>
            <a:r>
              <a:rPr lang="zh-CN" altLang="en-US" dirty="0"/>
              <a:t>设计和集成数据库</a:t>
            </a:r>
            <a:endParaRPr lang="en-US" altLang="zh-CN" dirty="0"/>
          </a:p>
          <a:p>
            <a:pPr lvl="1" algn="just"/>
            <a:r>
              <a:rPr lang="zh-CN" altLang="en-US" dirty="0"/>
              <a:t>设计用户界面</a:t>
            </a:r>
            <a:endParaRPr lang="en-US" altLang="zh-CN" dirty="0"/>
          </a:p>
          <a:p>
            <a:pPr lvl="1" algn="just"/>
            <a:r>
              <a:rPr lang="zh-CN" altLang="en-US" dirty="0"/>
              <a:t>设计系统接口</a:t>
            </a:r>
            <a:endParaRPr lang="en-US" altLang="zh-CN" dirty="0"/>
          </a:p>
          <a:p>
            <a:pPr lvl="1" algn="just"/>
            <a:r>
              <a:rPr lang="zh-CN" altLang="en-US" dirty="0"/>
              <a:t>设计和集成系统控制</a:t>
            </a:r>
            <a:endParaRPr lang="en-US" altLang="zh-CN" dirty="0"/>
          </a:p>
          <a:p>
            <a:pPr lvl="1" algn="just"/>
            <a:r>
              <a:rPr lang="zh-CN" altLang="en-US" dirty="0"/>
              <a:t>建立设计细节的原型</a:t>
            </a:r>
            <a:endParaRPr lang="en-US" altLang="zh-CN" dirty="0"/>
          </a:p>
          <a:p>
            <a:pPr algn="just"/>
            <a:r>
              <a:rPr lang="zh-CN" altLang="en-US" dirty="0"/>
              <a:t>每一项设计活动最后都需要有</a:t>
            </a:r>
            <a:r>
              <a:rPr lang="zh-CN" altLang="en-US" dirty="0">
                <a:solidFill>
                  <a:srgbClr val="FF0000"/>
                </a:solidFill>
              </a:rPr>
              <a:t>详细的最终设计文档</a:t>
            </a:r>
            <a:endParaRPr lang="en-US" altLang="zh-CN" dirty="0">
              <a:solidFill>
                <a:srgbClr val="FF0000"/>
              </a:solidFill>
            </a:endParaRPr>
          </a:p>
        </p:txBody>
      </p:sp>
      <p:sp>
        <p:nvSpPr>
          <p:cNvPr id="4" name="Rectangle 4"/>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理解设计要素</a:t>
            </a:r>
          </a:p>
        </p:txBody>
      </p:sp>
      <p:sp>
        <p:nvSpPr>
          <p:cNvPr id="5"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3</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设计活动与层次</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604596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9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9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92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92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92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923">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9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xfrm>
            <a:off x="762000" y="1772816"/>
            <a:ext cx="7772400" cy="4114800"/>
          </a:xfrm>
        </p:spPr>
        <p:txBody>
          <a:bodyPr/>
          <a:lstStyle/>
          <a:p>
            <a:pPr marL="609600" indent="-609600" eaLnBrk="1" hangingPunct="1">
              <a:lnSpc>
                <a:spcPct val="100000"/>
              </a:lnSpc>
              <a:buFont typeface="Wingdings" pitchFamily="2" charset="2"/>
              <a:buNone/>
            </a:pPr>
            <a:r>
              <a:rPr lang="zh-CN" altLang="en-US" sz="2800" dirty="0" smtClean="0"/>
              <a:t>设计层次（设计内容），一般划分为两部分：</a:t>
            </a:r>
          </a:p>
          <a:p>
            <a:pPr marL="609600" indent="-609600" eaLnBrk="1" hangingPunct="1">
              <a:lnSpc>
                <a:spcPct val="100000"/>
              </a:lnSpc>
            </a:pPr>
            <a:r>
              <a:rPr lang="zh-CN" altLang="en-US" sz="2800" dirty="0" smtClean="0">
                <a:solidFill>
                  <a:srgbClr val="FF0000"/>
                </a:solidFill>
              </a:rPr>
              <a:t>总体设计</a:t>
            </a:r>
          </a:p>
          <a:p>
            <a:pPr marL="990600" lvl="1" indent="-533400" eaLnBrk="1" hangingPunct="1">
              <a:lnSpc>
                <a:spcPct val="100000"/>
              </a:lnSpc>
            </a:pPr>
            <a:r>
              <a:rPr lang="zh-CN" altLang="en-US" sz="2400" dirty="0" smtClean="0"/>
              <a:t>也称</a:t>
            </a:r>
            <a:r>
              <a:rPr lang="zh-CN" altLang="en-US" sz="2400" dirty="0"/>
              <a:t>概要设计或概念</a:t>
            </a:r>
            <a:r>
              <a:rPr lang="zh-CN" altLang="en-US" sz="2400" dirty="0" smtClean="0"/>
              <a:t>设计或初步设计，是</a:t>
            </a:r>
            <a:r>
              <a:rPr lang="zh-CN" altLang="en-US" sz="2400" dirty="0"/>
              <a:t>对系统的高层</a:t>
            </a:r>
            <a:r>
              <a:rPr lang="zh-CN" altLang="en-US" sz="2400" dirty="0" smtClean="0"/>
              <a:t>设计</a:t>
            </a:r>
          </a:p>
          <a:p>
            <a:pPr marL="990600" lvl="1" indent="-533400" eaLnBrk="1" hangingPunct="1">
              <a:lnSpc>
                <a:spcPct val="100000"/>
              </a:lnSpc>
            </a:pPr>
            <a:r>
              <a:rPr lang="zh-CN" altLang="en-US" sz="2400" dirty="0" smtClean="0"/>
              <a:t>明确软件的组成元素及其结构（</a:t>
            </a:r>
            <a:r>
              <a:rPr lang="en-US" altLang="zh-CN" sz="2400" dirty="0" smtClean="0"/>
              <a:t>structure</a:t>
            </a:r>
            <a:r>
              <a:rPr lang="zh-CN" altLang="en-US" sz="2400" dirty="0" smtClean="0"/>
              <a:t>）、体系结构（</a:t>
            </a:r>
            <a:r>
              <a:rPr lang="en-US" altLang="zh-CN" sz="2400" dirty="0" smtClean="0"/>
              <a:t>architecture</a:t>
            </a:r>
            <a:r>
              <a:rPr lang="zh-CN" altLang="en-US" sz="2400" dirty="0" smtClean="0"/>
              <a:t>）</a:t>
            </a:r>
          </a:p>
          <a:p>
            <a:pPr marL="990600" lvl="1" indent="-533400" eaLnBrk="1" hangingPunct="1">
              <a:lnSpc>
                <a:spcPct val="100000"/>
              </a:lnSpc>
            </a:pPr>
            <a:endParaRPr lang="zh-CN" altLang="en-US" sz="2400" dirty="0" smtClean="0"/>
          </a:p>
          <a:p>
            <a:pPr marL="609600" indent="-609600" eaLnBrk="1" hangingPunct="1">
              <a:lnSpc>
                <a:spcPct val="100000"/>
              </a:lnSpc>
            </a:pPr>
            <a:r>
              <a:rPr lang="zh-CN" altLang="en-US" sz="2800" dirty="0" smtClean="0">
                <a:solidFill>
                  <a:srgbClr val="FF0000"/>
                </a:solidFill>
              </a:rPr>
              <a:t>详细设计</a:t>
            </a:r>
          </a:p>
          <a:p>
            <a:pPr marL="990600" lvl="1" indent="-533400" eaLnBrk="1" hangingPunct="1">
              <a:lnSpc>
                <a:spcPct val="100000"/>
              </a:lnSpc>
            </a:pPr>
            <a:r>
              <a:rPr lang="zh-CN" altLang="en-US" sz="2400" dirty="0" smtClean="0"/>
              <a:t>系统</a:t>
            </a:r>
            <a:r>
              <a:rPr lang="zh-CN" altLang="en-US" sz="2400" dirty="0"/>
              <a:t>内部实现逻辑的细节设计，是对系统的低层设计</a:t>
            </a:r>
            <a:endParaRPr lang="en-US" altLang="zh-CN" sz="2400" dirty="0"/>
          </a:p>
          <a:p>
            <a:pPr marL="990600" lvl="1" indent="-533400" eaLnBrk="1" hangingPunct="1">
              <a:lnSpc>
                <a:spcPct val="100000"/>
              </a:lnSpc>
            </a:pPr>
            <a:r>
              <a:rPr lang="zh-CN" altLang="en-US" sz="2400" dirty="0" smtClean="0"/>
              <a:t>各项具体细节，设计硬件软件的各个方面</a:t>
            </a:r>
          </a:p>
        </p:txBody>
      </p:sp>
      <p:sp>
        <p:nvSpPr>
          <p:cNvPr id="5" name="Rectangle 4"/>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理解设计要素</a:t>
            </a:r>
          </a:p>
        </p:txBody>
      </p:sp>
      <p:sp>
        <p:nvSpPr>
          <p:cNvPr id="6"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3</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设计活动与层次</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3404359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609600" y="1412776"/>
            <a:ext cx="777240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a:solidFill>
                  <a:schemeClr val="tx1"/>
                </a:solidFill>
                <a:latin typeface="Tahoma" pitchFamily="34" charset="0"/>
                <a:ea typeface="SimSun" pitchFamily="2" charset="-122"/>
              </a:defRPr>
            </a:lvl1pPr>
            <a:lvl2pPr marL="914400" indent="-457200" eaLnBrk="0" hangingPunct="0">
              <a:defRPr kumimoji="1" sz="2400">
                <a:solidFill>
                  <a:schemeClr val="tx1"/>
                </a:solidFill>
                <a:latin typeface="Tahoma" pitchFamily="34" charset="0"/>
                <a:ea typeface="SimSun" pitchFamily="2" charset="-122"/>
              </a:defRPr>
            </a:lvl2pPr>
            <a:lvl3pPr marL="1143000" indent="-228600" eaLnBrk="0" hangingPunct="0">
              <a:defRPr kumimoji="1" sz="2400">
                <a:solidFill>
                  <a:schemeClr val="tx1"/>
                </a:solidFill>
                <a:latin typeface="Tahoma" pitchFamily="34" charset="0"/>
                <a:ea typeface="SimSun" pitchFamily="2" charset="-122"/>
              </a:defRPr>
            </a:lvl3pPr>
            <a:lvl4pPr marL="1600200" indent="-228600" eaLnBrk="0" hangingPunct="0">
              <a:defRPr kumimoji="1" sz="2400">
                <a:solidFill>
                  <a:schemeClr val="tx1"/>
                </a:solidFill>
                <a:latin typeface="Tahoma" pitchFamily="34" charset="0"/>
                <a:ea typeface="SimSun" pitchFamily="2" charset="-122"/>
              </a:defRPr>
            </a:lvl4pPr>
            <a:lvl5pPr marL="2057400" indent="-228600" eaLnBrk="0" hangingPunct="0">
              <a:defRPr kumimoji="1" sz="2400">
                <a:solidFill>
                  <a:schemeClr val="tx1"/>
                </a:solidFill>
                <a:latin typeface="Tahoma" pitchFamily="34" charset="0"/>
                <a:ea typeface="SimSun"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SimSun"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SimSun"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SimSun"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SimSun" pitchFamily="2" charset="-122"/>
              </a:defRPr>
            </a:lvl9pPr>
          </a:lstStyle>
          <a:p>
            <a:pPr algn="just">
              <a:lnSpc>
                <a:spcPct val="150000"/>
              </a:lnSpc>
            </a:pPr>
            <a:r>
              <a:rPr lang="zh-CN" altLang="en-US"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结构化方法的总体设计主要包括：</a:t>
            </a:r>
          </a:p>
          <a:p>
            <a:pPr lvl="1" algn="just">
              <a:lnSpc>
                <a:spcPct val="150000"/>
              </a:lnSpc>
              <a:buFontTx/>
              <a:buAutoNum type="arabicPeriod"/>
            </a:pPr>
            <a:r>
              <a:rPr lang="zh-CN" altLang="en-US"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将</a:t>
            </a:r>
            <a:r>
              <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系统划分成程序模块（包括子系统和底层函数，不同粒度）；</a:t>
            </a:r>
          </a:p>
          <a:p>
            <a:pPr lvl="1" algn="just">
              <a:lnSpc>
                <a:spcPct val="150000"/>
              </a:lnSpc>
              <a:buFontTx/>
              <a:buAutoNum type="arabicPeriod"/>
            </a:pPr>
            <a:r>
              <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决定每个模块的功能；</a:t>
            </a:r>
          </a:p>
          <a:p>
            <a:pPr lvl="1" algn="just">
              <a:lnSpc>
                <a:spcPct val="150000"/>
              </a:lnSpc>
              <a:buFontTx/>
              <a:buAutoNum type="arabicPeriod"/>
            </a:pPr>
            <a:r>
              <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决定模块的调用关系；</a:t>
            </a:r>
          </a:p>
          <a:p>
            <a:pPr lvl="1" algn="just">
              <a:lnSpc>
                <a:spcPct val="150000"/>
              </a:lnSpc>
              <a:buFontTx/>
              <a:buAutoNum type="arabicPeriod"/>
            </a:pPr>
            <a:r>
              <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决定模块的接口，即模块间信息的传递。</a:t>
            </a:r>
          </a:p>
          <a:p>
            <a:pPr lvl="1" algn="just">
              <a:lnSpc>
                <a:spcPct val="150000"/>
              </a:lnSpc>
            </a:pPr>
            <a:endPar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lvl="1" algn="just">
              <a:lnSpc>
                <a:spcPct val="150000"/>
              </a:lnSpc>
            </a:pP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简单</a:t>
            </a:r>
            <a:r>
              <a:rPr lang="zh-CN" altLang="en-US"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地说，就是绘制</a:t>
            </a:r>
            <a:r>
              <a:rPr lang="zh-CN" altLang="en-US" sz="28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模块结构图</a:t>
            </a:r>
            <a:r>
              <a:rPr lang="zh-CN" altLang="en-US" sz="32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 </a:t>
            </a:r>
          </a:p>
        </p:txBody>
      </p:sp>
      <p:sp>
        <p:nvSpPr>
          <p:cNvPr id="26627" name="Rectangle 3"/>
          <p:cNvSpPr>
            <a:spLocks noGrp="1" noChangeArrowheads="1"/>
          </p:cNvSpPr>
          <p:nvPr>
            <p:ph type="title" idx="4294967295"/>
          </p:nvPr>
        </p:nvSpPr>
        <p:spPr/>
        <p:txBody>
          <a:bodyPr/>
          <a:lstStyle/>
          <a:p>
            <a:pPr eaLnBrk="1" hangingPunct="1"/>
            <a:r>
              <a:rPr lang="zh-CN" altLang="en-US" dirty="0" smtClean="0"/>
              <a:t>结构化系统总体设计</a:t>
            </a:r>
          </a:p>
        </p:txBody>
      </p:sp>
    </p:spTree>
    <p:extLst>
      <p:ext uri="{BB962C8B-B14F-4D97-AF65-F5344CB8AC3E}">
        <p14:creationId xmlns:p14="http://schemas.microsoft.com/office/powerpoint/2010/main" val="1766505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p:cNvSpPr>
            <a:spLocks noGrp="1" noChangeArrowheads="1"/>
          </p:cNvSpPr>
          <p:nvPr>
            <p:ph type="title"/>
          </p:nvPr>
        </p:nvSpPr>
        <p:spPr/>
        <p:txBody>
          <a:bodyPr/>
          <a:lstStyle/>
          <a:p>
            <a:pPr eaLnBrk="1" hangingPunct="1"/>
            <a:r>
              <a:rPr lang="zh-CN" altLang="en-US" smtClean="0"/>
              <a:t>面向对象系统总体设计</a:t>
            </a:r>
          </a:p>
        </p:txBody>
      </p:sp>
      <p:sp>
        <p:nvSpPr>
          <p:cNvPr id="27651" name="Rectangle 1027"/>
          <p:cNvSpPr>
            <a:spLocks noGrp="1" noChangeArrowheads="1"/>
          </p:cNvSpPr>
          <p:nvPr>
            <p:ph type="body" idx="1"/>
          </p:nvPr>
        </p:nvSpPr>
        <p:spPr/>
        <p:txBody>
          <a:bodyPr/>
          <a:lstStyle/>
          <a:p>
            <a:pPr eaLnBrk="1" hangingPunct="1">
              <a:lnSpc>
                <a:spcPct val="90000"/>
              </a:lnSpc>
              <a:buFont typeface="Wingdings" pitchFamily="2" charset="2"/>
              <a:buNone/>
            </a:pPr>
            <a:r>
              <a:rPr lang="zh-CN" altLang="en-US" sz="2800" dirty="0" smtClean="0"/>
              <a:t>面向对象方法的总体设计主要包括：</a:t>
            </a:r>
          </a:p>
          <a:p>
            <a:pPr eaLnBrk="1" hangingPunct="1">
              <a:lnSpc>
                <a:spcPct val="90000"/>
              </a:lnSpc>
            </a:pPr>
            <a:endParaRPr lang="zh-CN" altLang="en-US" sz="2800" dirty="0" smtClean="0"/>
          </a:p>
          <a:p>
            <a:pPr lvl="1" eaLnBrk="1" hangingPunct="1">
              <a:lnSpc>
                <a:spcPct val="100000"/>
              </a:lnSpc>
            </a:pPr>
            <a:r>
              <a:rPr lang="zh-CN" altLang="en-US" sz="2400" dirty="0" smtClean="0"/>
              <a:t>确定子系统的构成关系；</a:t>
            </a:r>
          </a:p>
          <a:p>
            <a:pPr lvl="1" eaLnBrk="1" hangingPunct="1">
              <a:lnSpc>
                <a:spcPct val="100000"/>
              </a:lnSpc>
            </a:pPr>
            <a:r>
              <a:rPr lang="zh-CN" altLang="en-US" sz="2400" dirty="0" smtClean="0"/>
              <a:t>识别系统中的对象，设计类；</a:t>
            </a:r>
          </a:p>
          <a:p>
            <a:pPr lvl="1" eaLnBrk="1" hangingPunct="1">
              <a:lnSpc>
                <a:spcPct val="100000"/>
              </a:lnSpc>
            </a:pPr>
            <a:r>
              <a:rPr lang="zh-CN" altLang="en-US" sz="2400" dirty="0" smtClean="0"/>
              <a:t>决定每个类的属性和操作（功能）；</a:t>
            </a:r>
          </a:p>
          <a:p>
            <a:pPr lvl="1" eaLnBrk="1" hangingPunct="1">
              <a:lnSpc>
                <a:spcPct val="100000"/>
              </a:lnSpc>
            </a:pPr>
            <a:r>
              <a:rPr lang="zh-CN" altLang="en-US" sz="2400" dirty="0" smtClean="0"/>
              <a:t>决定对象之间的协作关系；</a:t>
            </a:r>
          </a:p>
          <a:p>
            <a:pPr lvl="1" eaLnBrk="1" hangingPunct="1">
              <a:lnSpc>
                <a:spcPct val="100000"/>
              </a:lnSpc>
            </a:pPr>
            <a:r>
              <a:rPr lang="zh-CN" altLang="en-US" sz="2400" dirty="0" smtClean="0"/>
              <a:t>将类划分为组件，决定组件的依赖关系。</a:t>
            </a:r>
          </a:p>
          <a:p>
            <a:pPr lvl="1" eaLnBrk="1" hangingPunct="1">
              <a:lnSpc>
                <a:spcPct val="90000"/>
              </a:lnSpc>
            </a:pPr>
            <a:endParaRPr lang="zh-CN" altLang="en-US" sz="2400" dirty="0" smtClean="0"/>
          </a:p>
          <a:p>
            <a:pPr lvl="1" eaLnBrk="1" hangingPunct="1">
              <a:lnSpc>
                <a:spcPct val="90000"/>
              </a:lnSpc>
            </a:pPr>
            <a:endParaRPr lang="zh-CN" altLang="en-US" sz="2400" dirty="0" smtClean="0"/>
          </a:p>
          <a:p>
            <a:pPr lvl="1" eaLnBrk="1" hangingPunct="1">
              <a:lnSpc>
                <a:spcPct val="90000"/>
              </a:lnSpc>
              <a:buFont typeface="Wingdings" pitchFamily="2" charset="2"/>
              <a:buNone/>
            </a:pPr>
            <a:r>
              <a:rPr lang="zh-CN" altLang="en-US" dirty="0" smtClean="0">
                <a:latin typeface="SimSun" pitchFamily="2" charset="-122"/>
              </a:rPr>
              <a:t>最重要的图是</a:t>
            </a:r>
            <a:r>
              <a:rPr lang="zh-CN" altLang="en-US" dirty="0" smtClean="0">
                <a:solidFill>
                  <a:srgbClr val="FF0000"/>
                </a:solidFill>
                <a:latin typeface="SimSun" pitchFamily="2" charset="-122"/>
              </a:rPr>
              <a:t>包图、类图和协作图（</a:t>
            </a:r>
            <a:r>
              <a:rPr lang="en-US" altLang="zh-CN" dirty="0" smtClean="0">
                <a:solidFill>
                  <a:srgbClr val="FF0000"/>
                </a:solidFill>
                <a:latin typeface="SimSun" pitchFamily="2" charset="-122"/>
              </a:rPr>
              <a:t>UML</a:t>
            </a:r>
            <a:r>
              <a:rPr lang="zh-CN" altLang="en-US" dirty="0" smtClean="0">
                <a:solidFill>
                  <a:srgbClr val="FF0000"/>
                </a:solidFill>
                <a:latin typeface="SimSun" pitchFamily="2" charset="-122"/>
              </a:rPr>
              <a:t>模型）</a:t>
            </a:r>
          </a:p>
        </p:txBody>
      </p:sp>
    </p:spTree>
    <p:extLst>
      <p:ext uri="{BB962C8B-B14F-4D97-AF65-F5344CB8AC3E}">
        <p14:creationId xmlns:p14="http://schemas.microsoft.com/office/powerpoint/2010/main" val="3481441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zh-CN" altLang="en-US" smtClean="0"/>
              <a:t>详细设计</a:t>
            </a:r>
          </a:p>
        </p:txBody>
      </p:sp>
      <p:sp>
        <p:nvSpPr>
          <p:cNvPr id="28675" name="Rectangle 3"/>
          <p:cNvSpPr>
            <a:spLocks noGrp="1" noChangeArrowheads="1"/>
          </p:cNvSpPr>
          <p:nvPr>
            <p:ph type="body" idx="1"/>
          </p:nvPr>
        </p:nvSpPr>
        <p:spPr/>
        <p:txBody>
          <a:bodyPr/>
          <a:lstStyle/>
          <a:p>
            <a:pPr eaLnBrk="1" hangingPunct="1">
              <a:lnSpc>
                <a:spcPct val="90000"/>
              </a:lnSpc>
            </a:pPr>
            <a:r>
              <a:rPr lang="zh-CN" altLang="en-US" sz="2800" dirty="0" smtClean="0"/>
              <a:t>包括</a:t>
            </a:r>
          </a:p>
          <a:p>
            <a:pPr lvl="1" eaLnBrk="1" hangingPunct="1">
              <a:lnSpc>
                <a:spcPct val="90000"/>
              </a:lnSpc>
            </a:pPr>
            <a:r>
              <a:rPr lang="zh-CN" altLang="en-US" sz="2800" b="1" dirty="0" smtClean="0"/>
              <a:t>代码设计</a:t>
            </a:r>
          </a:p>
          <a:p>
            <a:pPr lvl="1" eaLnBrk="1" hangingPunct="1">
              <a:lnSpc>
                <a:spcPct val="90000"/>
              </a:lnSpc>
            </a:pPr>
            <a:r>
              <a:rPr lang="zh-CN" altLang="en-US" sz="2800" b="1" dirty="0" smtClean="0"/>
              <a:t>输入设计</a:t>
            </a:r>
          </a:p>
          <a:p>
            <a:pPr lvl="1" eaLnBrk="1" hangingPunct="1">
              <a:lnSpc>
                <a:spcPct val="90000"/>
              </a:lnSpc>
            </a:pPr>
            <a:r>
              <a:rPr lang="zh-CN" altLang="en-US" sz="2800" b="1" dirty="0" smtClean="0"/>
              <a:t>输出设计</a:t>
            </a:r>
          </a:p>
          <a:p>
            <a:pPr lvl="1" eaLnBrk="1" hangingPunct="1">
              <a:lnSpc>
                <a:spcPct val="90000"/>
              </a:lnSpc>
            </a:pPr>
            <a:r>
              <a:rPr lang="zh-CN" altLang="en-US" sz="2800" b="1" dirty="0" smtClean="0"/>
              <a:t>人机交互设计（用户界面设计）</a:t>
            </a:r>
          </a:p>
          <a:p>
            <a:pPr lvl="1" eaLnBrk="1" hangingPunct="1">
              <a:lnSpc>
                <a:spcPct val="90000"/>
              </a:lnSpc>
            </a:pPr>
            <a:r>
              <a:rPr lang="zh-CN" altLang="en-US" sz="2800" b="1" dirty="0" smtClean="0"/>
              <a:t>模块处理过程设计（模块详细设计）</a:t>
            </a:r>
          </a:p>
          <a:p>
            <a:pPr lvl="1" eaLnBrk="1" hangingPunct="1">
              <a:lnSpc>
                <a:spcPct val="90000"/>
              </a:lnSpc>
            </a:pPr>
            <a:r>
              <a:rPr lang="zh-CN" altLang="en-US" sz="2800" b="1" dirty="0" smtClean="0"/>
              <a:t>数据库设计</a:t>
            </a:r>
          </a:p>
          <a:p>
            <a:pPr lvl="1" eaLnBrk="1" hangingPunct="1">
              <a:lnSpc>
                <a:spcPct val="90000"/>
              </a:lnSpc>
            </a:pPr>
            <a:r>
              <a:rPr lang="zh-CN" altLang="en-US" sz="2800" b="1" dirty="0" smtClean="0"/>
              <a:t>网络设计</a:t>
            </a:r>
          </a:p>
        </p:txBody>
      </p:sp>
    </p:spTree>
    <p:extLst>
      <p:ext uri="{BB962C8B-B14F-4D97-AF65-F5344CB8AC3E}">
        <p14:creationId xmlns:p14="http://schemas.microsoft.com/office/powerpoint/2010/main" val="27030981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41" name="Rectangle 29"/>
          <p:cNvSpPr>
            <a:spLocks noGrp="1" noChangeArrowheads="1"/>
          </p:cNvSpPr>
          <p:nvPr>
            <p:ph type="body" idx="1"/>
          </p:nvPr>
        </p:nvSpPr>
        <p:spPr>
          <a:xfrm>
            <a:off x="395163" y="2780928"/>
            <a:ext cx="8569325" cy="3816424"/>
          </a:xfrm>
          <a:noFill/>
          <a:ln/>
        </p:spPr>
        <p:txBody>
          <a:bodyPr/>
          <a:lstStyle/>
          <a:p>
            <a:r>
              <a:rPr lang="zh-CN" altLang="en-US" dirty="0">
                <a:latin typeface="黑体" pitchFamily="49" charset="-122"/>
                <a:ea typeface="黑体" pitchFamily="49" charset="-122"/>
                <a:cs typeface="楷体_GB2312" charset="0"/>
              </a:rPr>
              <a:t>对于</a:t>
            </a:r>
            <a:r>
              <a:rPr lang="zh-CN" altLang="en-US" dirty="0">
                <a:solidFill>
                  <a:srgbClr val="FF0000"/>
                </a:solidFill>
                <a:latin typeface="黑体" pitchFamily="49" charset="-122"/>
                <a:ea typeface="黑体" pitchFamily="49" charset="-122"/>
                <a:cs typeface="楷体_GB2312" charset="0"/>
              </a:rPr>
              <a:t>应用系统</a:t>
            </a:r>
            <a:r>
              <a:rPr lang="zh-CN" altLang="en-US" dirty="0">
                <a:latin typeface="黑体" pitchFamily="49" charset="-122"/>
                <a:ea typeface="黑体" pitchFamily="49" charset="-122"/>
                <a:cs typeface="楷体_GB2312" charset="0"/>
              </a:rPr>
              <a:t>而言，分析员首先要确立系统及其各子系统与网络、数据库、用户界面的关系</a:t>
            </a:r>
            <a:endParaRPr lang="en-US" altLang="zh-CN" dirty="0">
              <a:latin typeface="黑体" pitchFamily="49" charset="-122"/>
              <a:ea typeface="黑体" pitchFamily="49" charset="-122"/>
              <a:cs typeface="楷体_GB2312" charset="0"/>
            </a:endParaRPr>
          </a:p>
          <a:p>
            <a:pPr lvl="1"/>
            <a:r>
              <a:rPr lang="zh-CN" altLang="en-US" dirty="0">
                <a:latin typeface="黑体" pitchFamily="49" charset="-122"/>
                <a:ea typeface="黑体" pitchFamily="49" charset="-122"/>
                <a:cs typeface="楷体_GB2312" charset="0"/>
              </a:rPr>
              <a:t>早期设计的一个重要工作是确定自动化系统的边界，确认系统的哪些内容属于自动化部分，哪些是需要人工完成的</a:t>
            </a:r>
            <a:endParaRPr lang="en-US" altLang="zh-CN" dirty="0">
              <a:latin typeface="黑体" pitchFamily="49" charset="-122"/>
              <a:ea typeface="黑体" pitchFamily="49" charset="-122"/>
              <a:cs typeface="楷体_GB2312" charset="0"/>
            </a:endParaRPr>
          </a:p>
          <a:p>
            <a:r>
              <a:rPr lang="zh-CN" altLang="en-US" dirty="0">
                <a:latin typeface="黑体" pitchFamily="49" charset="-122"/>
                <a:ea typeface="黑体" pitchFamily="49" charset="-122"/>
                <a:cs typeface="楷体_GB2312" charset="0"/>
              </a:rPr>
              <a:t>对于</a:t>
            </a:r>
            <a:r>
              <a:rPr lang="zh-CN" altLang="en-US" dirty="0">
                <a:solidFill>
                  <a:srgbClr val="FF0000"/>
                </a:solidFill>
                <a:latin typeface="黑体" pitchFamily="49" charset="-122"/>
                <a:ea typeface="黑体" pitchFamily="49" charset="-122"/>
                <a:cs typeface="楷体_GB2312" charset="0"/>
              </a:rPr>
              <a:t>数据库</a:t>
            </a:r>
            <a:r>
              <a:rPr lang="zh-CN" altLang="en-US" dirty="0">
                <a:latin typeface="黑体" pitchFamily="49" charset="-122"/>
                <a:ea typeface="黑体" pitchFamily="49" charset="-122"/>
                <a:cs typeface="楷体_GB2312" charset="0"/>
              </a:rPr>
              <a:t>部分，则首先要确定所使用的数据库类型和数据库管理系统</a:t>
            </a:r>
            <a:endParaRPr lang="en-US" altLang="zh-CN" dirty="0">
              <a:latin typeface="黑体" pitchFamily="49" charset="-122"/>
              <a:ea typeface="黑体" pitchFamily="49" charset="-122"/>
              <a:cs typeface="楷体_GB2312" charset="0"/>
            </a:endParaRPr>
          </a:p>
          <a:p>
            <a:pPr lvl="1"/>
            <a:r>
              <a:rPr lang="zh-CN" altLang="en-US" dirty="0">
                <a:latin typeface="黑体" pitchFamily="49" charset="-122"/>
                <a:ea typeface="黑体" pitchFamily="49" charset="-122"/>
                <a:cs typeface="楷体_GB2312" charset="0"/>
              </a:rPr>
              <a:t>一些关于记录和字段的细节可以先确定，但最终的设计决定还需要依据系统的</a:t>
            </a:r>
            <a:r>
              <a:rPr lang="zh-CN" altLang="en-US" dirty="0" smtClean="0">
                <a:latin typeface="黑体" pitchFamily="49" charset="-122"/>
                <a:ea typeface="黑体" pitchFamily="49" charset="-122"/>
                <a:cs typeface="楷体_GB2312" charset="0"/>
              </a:rPr>
              <a:t>体系结构</a:t>
            </a:r>
            <a:endParaRPr lang="en-US" altLang="zh-CN" dirty="0">
              <a:latin typeface="黑体" pitchFamily="49" charset="-122"/>
              <a:ea typeface="黑体" pitchFamily="49" charset="-122"/>
              <a:cs typeface="楷体_GB2312" charset="0"/>
            </a:endParaRPr>
          </a:p>
        </p:txBody>
      </p:sp>
      <p:sp>
        <p:nvSpPr>
          <p:cNvPr id="6" name="Rectangle 5"/>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理解设计要素</a:t>
            </a:r>
          </a:p>
        </p:txBody>
      </p:sp>
      <p:sp>
        <p:nvSpPr>
          <p:cNvPr id="7"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3</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设计活动与层次</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5" name="Rectangle 3"/>
          <p:cNvSpPr txBox="1">
            <a:spLocks noChangeArrowheads="1"/>
          </p:cNvSpPr>
          <p:nvPr/>
        </p:nvSpPr>
        <p:spPr bwMode="auto">
          <a:xfrm>
            <a:off x="395536" y="1700808"/>
            <a:ext cx="8569325" cy="1080120"/>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dirty="0" smtClean="0"/>
              <a:t>分析员需要对整个系统确立完整的目标处理环境，确认完整的</a:t>
            </a:r>
            <a:r>
              <a:rPr lang="zh-CN" altLang="en-US" dirty="0" smtClean="0">
                <a:solidFill>
                  <a:srgbClr val="FF0000"/>
                </a:solidFill>
              </a:rPr>
              <a:t>体系结构</a:t>
            </a:r>
            <a:r>
              <a:rPr lang="zh-CN" altLang="en-US" dirty="0" smtClean="0"/>
              <a:t>需求和</a:t>
            </a:r>
            <a:r>
              <a:rPr lang="zh-CN" altLang="en-US" dirty="0" smtClean="0">
                <a:solidFill>
                  <a:srgbClr val="FF0000"/>
                </a:solidFill>
              </a:rPr>
              <a:t>网络结构</a:t>
            </a:r>
            <a:r>
              <a:rPr lang="zh-CN" altLang="en-US" dirty="0" smtClean="0"/>
              <a:t>等</a:t>
            </a:r>
            <a:endParaRPr lang="en-US" altLang="zh-CN" dirty="0" smtClean="0"/>
          </a:p>
          <a:p>
            <a:endParaRPr lang="en-US" altLang="zh-CN" dirty="0"/>
          </a:p>
        </p:txBody>
      </p:sp>
    </p:spTree>
    <p:extLst>
      <p:ext uri="{BB962C8B-B14F-4D97-AF65-F5344CB8AC3E}">
        <p14:creationId xmlns:p14="http://schemas.microsoft.com/office/powerpoint/2010/main" val="142487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4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41">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4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4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41" grpId="0" build="p"/>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41" name="Rectangle 29"/>
          <p:cNvSpPr>
            <a:spLocks noGrp="1" noChangeArrowheads="1"/>
          </p:cNvSpPr>
          <p:nvPr>
            <p:ph type="body" idx="1"/>
          </p:nvPr>
        </p:nvSpPr>
        <p:spPr>
          <a:xfrm>
            <a:off x="323850" y="1988840"/>
            <a:ext cx="8569325" cy="3960862"/>
          </a:xfrm>
          <a:noFill/>
          <a:ln/>
        </p:spPr>
        <p:txBody>
          <a:bodyPr/>
          <a:lstStyle/>
          <a:p>
            <a:r>
              <a:rPr lang="zh-CN" altLang="en-US" dirty="0" smtClean="0">
                <a:ea typeface="黑体" pitchFamily="49" charset="-122"/>
              </a:rPr>
              <a:t>对于</a:t>
            </a:r>
            <a:r>
              <a:rPr lang="zh-CN" altLang="en-US" dirty="0">
                <a:solidFill>
                  <a:srgbClr val="FF0000"/>
                </a:solidFill>
                <a:ea typeface="黑体" pitchFamily="49" charset="-122"/>
              </a:rPr>
              <a:t>用户界面</a:t>
            </a:r>
            <a:r>
              <a:rPr lang="zh-CN" altLang="en-US" dirty="0">
                <a:ea typeface="黑体" pitchFamily="49" charset="-122"/>
              </a:rPr>
              <a:t>，分析员首先需要设计用于用户对话的通用表格和结构，及其输入和输出</a:t>
            </a:r>
            <a:endParaRPr lang="en-US" altLang="zh-CN" dirty="0">
              <a:ea typeface="黑体" pitchFamily="49" charset="-122"/>
            </a:endParaRPr>
          </a:p>
          <a:p>
            <a:pPr lvl="1"/>
            <a:r>
              <a:rPr lang="zh-CN" altLang="en-US" dirty="0">
                <a:ea typeface="黑体" pitchFamily="49" charset="-122"/>
              </a:rPr>
              <a:t>在仔细描述了用户界面元素与应用软件、硬件设备的关系，以及用户对用户界面的具体要求后，就可以着手开发详细的表单和报表格式</a:t>
            </a:r>
            <a:endParaRPr lang="en-US" altLang="zh-CN" dirty="0">
              <a:ea typeface="黑体" pitchFamily="49" charset="-122"/>
            </a:endParaRPr>
          </a:p>
        </p:txBody>
      </p:sp>
      <p:sp>
        <p:nvSpPr>
          <p:cNvPr id="6" name="Rectangle 5"/>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理解设计要素</a:t>
            </a:r>
          </a:p>
        </p:txBody>
      </p:sp>
      <p:sp>
        <p:nvSpPr>
          <p:cNvPr id="7"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3</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设计活动与层次</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1522954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574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74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4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3"/>
          <p:cNvSpPr>
            <a:spLocks noGrp="1" noChangeArrowheads="1"/>
          </p:cNvSpPr>
          <p:nvPr>
            <p:ph type="body" idx="1"/>
          </p:nvPr>
        </p:nvSpPr>
        <p:spPr>
          <a:xfrm>
            <a:off x="323850" y="1772816"/>
            <a:ext cx="8569325" cy="4751809"/>
          </a:xfrm>
          <a:noFill/>
          <a:ln/>
        </p:spPr>
        <p:txBody>
          <a:bodyPr/>
          <a:lstStyle/>
          <a:p>
            <a:r>
              <a:rPr lang="zh-CN" altLang="en-US" sz="2400" dirty="0"/>
              <a:t>设计的方法还由另一个重要的因素决定</a:t>
            </a:r>
            <a:r>
              <a:rPr lang="en-US" altLang="zh-CN" sz="2400" dirty="0"/>
              <a:t>——</a:t>
            </a:r>
            <a:r>
              <a:rPr lang="zh-CN" altLang="en-US" sz="2400" dirty="0"/>
              <a:t>开发队伍所使用的方法和技术</a:t>
            </a:r>
            <a:endParaRPr lang="en-US" altLang="zh-CN" sz="2400" dirty="0"/>
          </a:p>
          <a:p>
            <a:r>
              <a:rPr lang="zh-CN" altLang="en-US" sz="2400" dirty="0"/>
              <a:t>目前常用的应用系统设计方法主要有：</a:t>
            </a:r>
            <a:endParaRPr lang="en-US" altLang="zh-CN" sz="2400" dirty="0"/>
          </a:p>
          <a:p>
            <a:pPr lvl="1"/>
            <a:r>
              <a:rPr lang="zh-CN" altLang="en-US" sz="2000" dirty="0"/>
              <a:t>结构化方法和模型</a:t>
            </a:r>
            <a:endParaRPr lang="en-US" altLang="zh-CN" sz="2000" dirty="0"/>
          </a:p>
          <a:p>
            <a:pPr lvl="1"/>
            <a:r>
              <a:rPr lang="zh-CN" altLang="en-US" sz="2000" dirty="0"/>
              <a:t>面向对象方法和模型</a:t>
            </a:r>
            <a:endParaRPr lang="en-US" altLang="zh-CN" sz="2000" dirty="0"/>
          </a:p>
          <a:p>
            <a:r>
              <a:rPr lang="zh-CN" altLang="en-US" sz="2400" dirty="0"/>
              <a:t>项目小组选择采用何种设计方法和模型不仅与小组的经历、习惯以及对技术的认知有关，许多时候实际上与系统的类型以及决定使用的开发平台、系统运行环境等关系更密切</a:t>
            </a:r>
            <a:endParaRPr lang="en-US" altLang="zh-CN" sz="2400" dirty="0"/>
          </a:p>
          <a:p>
            <a:endParaRPr lang="en-US" altLang="zh-CN" sz="2400" dirty="0"/>
          </a:p>
        </p:txBody>
      </p:sp>
      <p:sp>
        <p:nvSpPr>
          <p:cNvPr id="5" name="Rectangle 4"/>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理解设计要素</a:t>
            </a:r>
          </a:p>
        </p:txBody>
      </p:sp>
      <p:sp>
        <p:nvSpPr>
          <p:cNvPr id="6"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4)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设计方法</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130007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390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39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390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9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323528" y="1988840"/>
            <a:ext cx="7772400" cy="609600"/>
          </a:xfrm>
        </p:spPr>
        <p:txBody>
          <a:bodyPr/>
          <a:lstStyle/>
          <a:p>
            <a:r>
              <a:rPr lang="zh-CN" altLang="en-US" dirty="0">
                <a:solidFill>
                  <a:srgbClr val="0000FF"/>
                </a:solidFill>
                <a:latin typeface="宋体" charset="0"/>
              </a:rPr>
              <a:t>结构化模型和面向对象模型</a:t>
            </a:r>
            <a:endParaRPr lang="en-US" altLang="zh-CN" dirty="0">
              <a:solidFill>
                <a:srgbClr val="0000FF"/>
              </a:solidFill>
              <a:latin typeface="宋体" charset="0"/>
            </a:endParaRPr>
          </a:p>
        </p:txBody>
      </p:sp>
      <p:sp>
        <p:nvSpPr>
          <p:cNvPr id="124931" name="Rectangle 3"/>
          <p:cNvSpPr>
            <a:spLocks noGrp="1" noChangeArrowheads="1"/>
          </p:cNvSpPr>
          <p:nvPr>
            <p:ph type="body" sz="half" idx="1"/>
          </p:nvPr>
        </p:nvSpPr>
        <p:spPr>
          <a:xfrm>
            <a:off x="685800" y="2598440"/>
            <a:ext cx="8134672" cy="4392910"/>
          </a:xfrm>
          <a:noFill/>
          <a:ln/>
        </p:spPr>
        <p:txBody>
          <a:bodyPr/>
          <a:lstStyle/>
          <a:p>
            <a:pPr algn="just"/>
            <a:r>
              <a:rPr lang="zh-CN" altLang="en-US" sz="2400" dirty="0">
                <a:latin typeface="黑体" pitchFamily="49" charset="-122"/>
                <a:ea typeface="黑体" pitchFamily="49" charset="-122"/>
                <a:cs typeface="楷体_GB2312" charset="0"/>
              </a:rPr>
              <a:t>设计的原始定义表明，设计应该包含描述、组织和构造</a:t>
            </a:r>
            <a:endParaRPr lang="en-US" altLang="zh-CN" sz="2400" dirty="0">
              <a:latin typeface="黑体" pitchFamily="49" charset="-122"/>
              <a:ea typeface="黑体" pitchFamily="49" charset="-122"/>
              <a:cs typeface="楷体_GB2312" charset="0"/>
            </a:endParaRPr>
          </a:p>
          <a:p>
            <a:pPr algn="just"/>
            <a:r>
              <a:rPr lang="zh-CN" altLang="en-US" sz="2400" dirty="0">
                <a:latin typeface="黑体" pitchFamily="49" charset="-122"/>
                <a:ea typeface="黑体" pitchFamily="49" charset="-122"/>
                <a:cs typeface="楷体_GB2312" charset="0"/>
              </a:rPr>
              <a:t>设计活动的输出，就是一系列满足目标要求的图和文档</a:t>
            </a:r>
            <a:endParaRPr lang="en-US" altLang="zh-CN" sz="2400" dirty="0">
              <a:latin typeface="黑体" pitchFamily="49" charset="-122"/>
              <a:ea typeface="黑体" pitchFamily="49" charset="-122"/>
              <a:cs typeface="楷体_GB2312" charset="0"/>
            </a:endParaRPr>
          </a:p>
          <a:p>
            <a:pPr algn="just"/>
            <a:r>
              <a:rPr lang="zh-CN" altLang="en-US" sz="2400" dirty="0">
                <a:latin typeface="黑体" pitchFamily="49" charset="-122"/>
                <a:ea typeface="黑体" pitchFamily="49" charset="-122"/>
                <a:cs typeface="楷体_GB2312" charset="0"/>
              </a:rPr>
              <a:t>这些图就是系统解决方案的各个方面的模型及其相应文档</a:t>
            </a:r>
            <a:endParaRPr lang="en-US" altLang="zh-CN" sz="2400" dirty="0">
              <a:latin typeface="黑体" pitchFamily="49" charset="-122"/>
              <a:ea typeface="黑体" pitchFamily="49" charset="-122"/>
              <a:cs typeface="楷体_GB2312" charset="0"/>
            </a:endParaRPr>
          </a:p>
          <a:p>
            <a:pPr algn="just"/>
            <a:r>
              <a:rPr lang="zh-CN" altLang="en-US" sz="2400" dirty="0">
                <a:latin typeface="黑体" pitchFamily="49" charset="-122"/>
                <a:ea typeface="黑体" pitchFamily="49" charset="-122"/>
                <a:cs typeface="楷体_GB2312" charset="0"/>
              </a:rPr>
              <a:t>结构化设计方法和面向对象设计方法的分析模型在有些部分是</a:t>
            </a:r>
            <a:r>
              <a:rPr lang="zh-CN" altLang="en-US" sz="2400" dirty="0">
                <a:solidFill>
                  <a:srgbClr val="FF0000"/>
                </a:solidFill>
                <a:latin typeface="黑体" pitchFamily="49" charset="-122"/>
                <a:ea typeface="黑体" pitchFamily="49" charset="-122"/>
                <a:cs typeface="楷体_GB2312" charset="0"/>
              </a:rPr>
              <a:t>相似</a:t>
            </a:r>
            <a:r>
              <a:rPr lang="zh-CN" altLang="en-US" sz="2400" dirty="0">
                <a:latin typeface="黑体" pitchFamily="49" charset="-122"/>
                <a:ea typeface="黑体" pitchFamily="49" charset="-122"/>
                <a:cs typeface="楷体_GB2312" charset="0"/>
              </a:rPr>
              <a:t>的，但也有部分是</a:t>
            </a:r>
            <a:r>
              <a:rPr lang="zh-CN" altLang="en-US" sz="2400" dirty="0">
                <a:solidFill>
                  <a:srgbClr val="FF0000"/>
                </a:solidFill>
                <a:latin typeface="黑体" pitchFamily="49" charset="-122"/>
                <a:ea typeface="黑体" pitchFamily="49" charset="-122"/>
                <a:cs typeface="楷体_GB2312" charset="0"/>
              </a:rPr>
              <a:t>很不相似的</a:t>
            </a:r>
            <a:endParaRPr lang="en-US" altLang="zh-CN" sz="2400" dirty="0">
              <a:solidFill>
                <a:srgbClr val="FF0000"/>
              </a:solidFill>
              <a:latin typeface="黑体" pitchFamily="49" charset="-122"/>
              <a:ea typeface="黑体" pitchFamily="49" charset="-122"/>
              <a:cs typeface="楷体_GB2312" charset="0"/>
            </a:endParaRPr>
          </a:p>
          <a:p>
            <a:pPr algn="just"/>
            <a:r>
              <a:rPr lang="zh-CN" altLang="en-US" sz="2400" dirty="0">
                <a:latin typeface="黑体" pitchFamily="49" charset="-122"/>
                <a:ea typeface="黑体" pitchFamily="49" charset="-122"/>
                <a:cs typeface="楷体_GB2312" charset="0"/>
              </a:rPr>
              <a:t>下图表示的是结构化设计和面向对象设计的模型</a:t>
            </a:r>
            <a:endParaRPr lang="en-US" altLang="zh-CN" sz="2400" dirty="0">
              <a:latin typeface="黑体" pitchFamily="49" charset="-122"/>
              <a:ea typeface="黑体" pitchFamily="49" charset="-122"/>
              <a:cs typeface="楷体_GB2312" charset="0"/>
            </a:endParaRPr>
          </a:p>
        </p:txBody>
      </p:sp>
      <p:sp>
        <p:nvSpPr>
          <p:cNvPr id="4" name="Rectangle 3"/>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理解设计要素</a:t>
            </a:r>
          </a:p>
        </p:txBody>
      </p:sp>
      <p:sp>
        <p:nvSpPr>
          <p:cNvPr id="5"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4)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设计方法</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5688067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49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49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493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493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49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txBox="1">
            <a:spLocks noChangeArrowheads="1"/>
          </p:cNvSpPr>
          <p:nvPr/>
        </p:nvSpPr>
        <p:spPr bwMode="auto">
          <a:xfrm>
            <a:off x="539552" y="2204864"/>
            <a:ext cx="2880320" cy="2224881"/>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pPr>
              <a:spcBef>
                <a:spcPct val="15000"/>
              </a:spcBef>
              <a:buClr>
                <a:srgbClr val="800080"/>
              </a:buClr>
              <a:buSzTx/>
              <a:buFont typeface="Wingdings" pitchFamily="2" charset="2"/>
              <a:buChar char="Ø"/>
            </a:pPr>
            <a:r>
              <a:rPr lang="zh-CN" altLang="en-US" dirty="0"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系统规划</a:t>
            </a:r>
            <a:endParaRPr lang="zh-CN" altLang="en-US"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endParaRPr>
          </a:p>
          <a:p>
            <a:pPr>
              <a:spcBef>
                <a:spcPct val="15000"/>
              </a:spcBef>
              <a:buClr>
                <a:srgbClr val="800080"/>
              </a:buClr>
              <a:buSzTx/>
              <a:buFont typeface="Wingdings" pitchFamily="2" charset="2"/>
              <a:buChar char="Ø"/>
            </a:pPr>
            <a:r>
              <a:rPr lang="zh-CN" altLang="en-US" dirty="0"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系统分析</a:t>
            </a:r>
            <a:endParaRPr lang="zh-CN" altLang="en-US"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endParaRPr>
          </a:p>
          <a:p>
            <a:pPr>
              <a:spcBef>
                <a:spcPct val="15000"/>
              </a:spcBef>
              <a:buClr>
                <a:srgbClr val="800080"/>
              </a:buClr>
              <a:buSzTx/>
              <a:buFont typeface="Wingdings" pitchFamily="2" charset="2"/>
              <a:buChar char="Ø"/>
            </a:pPr>
            <a:r>
              <a:rPr lang="zh-CN" altLang="en-US" dirty="0"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系统设计</a:t>
            </a:r>
            <a:endParaRPr lang="en-US" altLang="zh-CN" dirty="0"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endParaRPr>
          </a:p>
          <a:p>
            <a:pPr>
              <a:spcBef>
                <a:spcPct val="15000"/>
              </a:spcBef>
              <a:buClr>
                <a:srgbClr val="800080"/>
              </a:buClr>
              <a:buSzTx/>
              <a:buFont typeface="Wingdings" pitchFamily="2" charset="2"/>
              <a:buChar char="Ø"/>
            </a:pPr>
            <a:r>
              <a:rPr lang="zh-CN" altLang="en-US" dirty="0"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系统实施</a:t>
            </a:r>
            <a:endParaRPr lang="en-US" altLang="zh-CN" dirty="0"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endParaRPr>
          </a:p>
          <a:p>
            <a:pPr>
              <a:spcBef>
                <a:spcPct val="15000"/>
              </a:spcBef>
              <a:buClr>
                <a:srgbClr val="800080"/>
              </a:buClr>
              <a:buSzTx/>
              <a:buFont typeface="Wingdings" pitchFamily="2" charset="2"/>
              <a:buChar char="Ø"/>
            </a:pPr>
            <a:r>
              <a:rPr lang="zh-CN" altLang="en-US" dirty="0"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系统运行</a:t>
            </a:r>
            <a:endParaRPr lang="zh-CN" altLang="en-US"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endParaRPr>
          </a:p>
          <a:p>
            <a:pPr marL="609600" indent="-609600"/>
            <a:endParaRPr lang="en-US" altLang="zh-CN" sz="2800" dirty="0">
              <a:latin typeface="仿宋_GB2312" pitchFamily="49" charset="-122"/>
              <a:ea typeface="仿宋_GB2312" pitchFamily="49" charset="-122"/>
            </a:endParaRPr>
          </a:p>
        </p:txBody>
      </p:sp>
      <p:pic>
        <p:nvPicPr>
          <p:cNvPr id="614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980728"/>
            <a:ext cx="3744416" cy="5441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txBox="1">
            <a:spLocks noChangeArrowheads="1"/>
          </p:cNvSpPr>
          <p:nvPr/>
        </p:nvSpPr>
        <p:spPr bwMode="auto">
          <a:xfrm>
            <a:off x="278928" y="1412776"/>
            <a:ext cx="7866063" cy="720080"/>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pPr marL="0" indent="0">
              <a:spcBef>
                <a:spcPct val="15000"/>
              </a:spcBef>
              <a:buClr>
                <a:srgbClr val="800080"/>
              </a:buClr>
              <a:buSzTx/>
              <a:buNone/>
            </a:pPr>
            <a:r>
              <a:rPr lang="zh-CN" altLang="en-US" sz="2800" dirty="0" smtClean="0">
                <a:solidFill>
                  <a:srgbClr val="0000FF"/>
                </a:solidFill>
                <a:effectLst>
                  <a:outerShdw blurRad="38100" dist="38100" dir="2700000" algn="tl">
                    <a:srgbClr val="000000">
                      <a:alpha val="43137"/>
                    </a:srgbClr>
                  </a:outerShdw>
                </a:effectLst>
                <a:latin typeface="Times New Roman" pitchFamily="18" charset="0"/>
                <a:cs typeface="Times New Roman" pitchFamily="18" charset="0"/>
              </a:rPr>
              <a:t>五阶段：</a:t>
            </a:r>
            <a:endParaRPr lang="en-US" altLang="zh-CN" sz="2800" dirty="0" smtClean="0">
              <a:solidFill>
                <a:srgbClr val="0000FF"/>
              </a:solidFill>
              <a:effectLst>
                <a:outerShdw blurRad="38100" dist="38100" dir="2700000" algn="tl">
                  <a:srgbClr val="000000">
                    <a:alpha val="43137"/>
                  </a:srgbClr>
                </a:outerShdw>
              </a:effectLst>
              <a:latin typeface="Times New Roman" pitchFamily="18" charset="0"/>
              <a:cs typeface="Times New Roman" pitchFamily="18" charset="0"/>
            </a:endParaRPr>
          </a:p>
          <a:p>
            <a:pPr marL="0" indent="0">
              <a:spcBef>
                <a:spcPct val="15000"/>
              </a:spcBef>
              <a:buClr>
                <a:srgbClr val="800080"/>
              </a:buClr>
              <a:buSzTx/>
              <a:buNone/>
            </a:pPr>
            <a:r>
              <a:rPr lang="en-US" altLang="zh-CN" dirty="0"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t>
            </a:r>
            <a:endParaRPr lang="zh-CN" altLang="en-US"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41879146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582" name="Line 30"/>
          <p:cNvSpPr>
            <a:spLocks noChangeShapeType="1"/>
          </p:cNvSpPr>
          <p:nvPr/>
        </p:nvSpPr>
        <p:spPr bwMode="auto">
          <a:xfrm>
            <a:off x="6300788" y="1517650"/>
            <a:ext cx="12700" cy="306388"/>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047625" name="Group 73"/>
          <p:cNvGrpSpPr>
            <a:grpSpLocks/>
          </p:cNvGrpSpPr>
          <p:nvPr/>
        </p:nvGrpSpPr>
        <p:grpSpPr bwMode="auto">
          <a:xfrm>
            <a:off x="5094288" y="1836738"/>
            <a:ext cx="3560762" cy="1919287"/>
            <a:chOff x="3209" y="1157"/>
            <a:chExt cx="2243" cy="1209"/>
          </a:xfrm>
        </p:grpSpPr>
        <p:sp>
          <p:nvSpPr>
            <p:cNvPr id="1047584" name="Rectangle 32"/>
            <p:cNvSpPr>
              <a:spLocks noChangeArrowheads="1"/>
            </p:cNvSpPr>
            <p:nvPr/>
          </p:nvSpPr>
          <p:spPr bwMode="auto">
            <a:xfrm>
              <a:off x="3649" y="2009"/>
              <a:ext cx="1350" cy="225"/>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Comic Sans MS" charset="0"/>
                  <a:ea typeface="宋体" charset="0"/>
                  <a:cs typeface="宋体" charset="0"/>
                </a:rPr>
                <a:t>其他传统模型</a:t>
              </a:r>
              <a:endParaRPr lang="en-US" altLang="zh-CN" sz="2000">
                <a:solidFill>
                  <a:srgbClr val="0000FF"/>
                </a:solidFill>
                <a:latin typeface="Comic Sans MS" charset="0"/>
                <a:ea typeface="宋体" charset="0"/>
                <a:cs typeface="宋体" charset="0"/>
              </a:endParaRPr>
            </a:p>
          </p:txBody>
        </p:sp>
        <p:sp>
          <p:nvSpPr>
            <p:cNvPr id="1047585" name="Rectangle 33"/>
            <p:cNvSpPr>
              <a:spLocks noChangeArrowheads="1"/>
            </p:cNvSpPr>
            <p:nvPr/>
          </p:nvSpPr>
          <p:spPr bwMode="auto">
            <a:xfrm>
              <a:off x="4403" y="1272"/>
              <a:ext cx="852" cy="265"/>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en-US" altLang="zh-CN" sz="2000">
                  <a:solidFill>
                    <a:srgbClr val="0000FF"/>
                  </a:solidFill>
                  <a:latin typeface="Arial" charset="0"/>
                  <a:ea typeface="宋体" charset="0"/>
                  <a:cs typeface="宋体" charset="0"/>
                </a:rPr>
                <a:t>DFD</a:t>
              </a:r>
              <a:r>
                <a:rPr lang="zh-CN" altLang="en-US" sz="2000">
                  <a:solidFill>
                    <a:srgbClr val="0000FF"/>
                  </a:solidFill>
                  <a:latin typeface="Arial" charset="0"/>
                  <a:ea typeface="宋体" charset="0"/>
                  <a:cs typeface="宋体" charset="0"/>
                </a:rPr>
                <a:t>片断</a:t>
              </a:r>
            </a:p>
          </p:txBody>
        </p:sp>
        <p:sp>
          <p:nvSpPr>
            <p:cNvPr id="1047586" name="Rectangle 34"/>
            <p:cNvSpPr>
              <a:spLocks noChangeArrowheads="1"/>
            </p:cNvSpPr>
            <p:nvPr/>
          </p:nvSpPr>
          <p:spPr bwMode="auto">
            <a:xfrm>
              <a:off x="3309" y="1608"/>
              <a:ext cx="862" cy="29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数据流定义</a:t>
              </a:r>
              <a:endParaRPr lang="en-US" altLang="zh-CN" sz="2000">
                <a:solidFill>
                  <a:srgbClr val="0000FF"/>
                </a:solidFill>
                <a:latin typeface="Arial" charset="0"/>
                <a:ea typeface="宋体" charset="0"/>
                <a:cs typeface="宋体" charset="0"/>
              </a:endParaRPr>
            </a:p>
          </p:txBody>
        </p:sp>
        <p:sp>
          <p:nvSpPr>
            <p:cNvPr id="1047587" name="Rectangle 35"/>
            <p:cNvSpPr>
              <a:spLocks noChangeArrowheads="1"/>
            </p:cNvSpPr>
            <p:nvPr/>
          </p:nvSpPr>
          <p:spPr bwMode="auto">
            <a:xfrm>
              <a:off x="3209" y="1157"/>
              <a:ext cx="2243" cy="1209"/>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47588" name="Rectangle 36"/>
            <p:cNvSpPr>
              <a:spLocks noChangeArrowheads="1"/>
            </p:cNvSpPr>
            <p:nvPr/>
          </p:nvSpPr>
          <p:spPr bwMode="auto">
            <a:xfrm>
              <a:off x="3302" y="1291"/>
              <a:ext cx="771" cy="238"/>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dirty="0">
                  <a:solidFill>
                    <a:srgbClr val="0000FF"/>
                  </a:solidFill>
                  <a:latin typeface="Arial" charset="0"/>
                  <a:ea typeface="宋体" charset="0"/>
                  <a:cs typeface="宋体" charset="0"/>
                </a:rPr>
                <a:t>关联图</a:t>
              </a:r>
            </a:p>
          </p:txBody>
        </p:sp>
        <p:sp>
          <p:nvSpPr>
            <p:cNvPr id="1047589" name="Rectangle 37"/>
            <p:cNvSpPr>
              <a:spLocks noChangeArrowheads="1"/>
            </p:cNvSpPr>
            <p:nvPr/>
          </p:nvSpPr>
          <p:spPr bwMode="auto">
            <a:xfrm>
              <a:off x="4390" y="1602"/>
              <a:ext cx="862" cy="295"/>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处理描述</a:t>
              </a:r>
              <a:endParaRPr lang="en-US" altLang="zh-CN" sz="2000">
                <a:solidFill>
                  <a:srgbClr val="0000FF"/>
                </a:solidFill>
                <a:latin typeface="Arial" charset="0"/>
                <a:ea typeface="宋体" charset="0"/>
                <a:cs typeface="宋体" charset="0"/>
              </a:endParaRPr>
            </a:p>
          </p:txBody>
        </p:sp>
      </p:grpSp>
      <p:sp>
        <p:nvSpPr>
          <p:cNvPr id="1047555" name="Line 3"/>
          <p:cNvSpPr>
            <a:spLocks noChangeShapeType="1"/>
          </p:cNvSpPr>
          <p:nvPr/>
        </p:nvSpPr>
        <p:spPr bwMode="auto">
          <a:xfrm flipH="1">
            <a:off x="3008313" y="1527175"/>
            <a:ext cx="12700" cy="288925"/>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047624" name="Group 72"/>
          <p:cNvGrpSpPr>
            <a:grpSpLocks/>
          </p:cNvGrpSpPr>
          <p:nvPr/>
        </p:nvGrpSpPr>
        <p:grpSpPr bwMode="auto">
          <a:xfrm>
            <a:off x="539750" y="1836738"/>
            <a:ext cx="3560763" cy="1905000"/>
            <a:chOff x="340" y="1157"/>
            <a:chExt cx="2243" cy="1200"/>
          </a:xfrm>
        </p:grpSpPr>
        <p:sp>
          <p:nvSpPr>
            <p:cNvPr id="1047557" name="Rectangle 5"/>
            <p:cNvSpPr>
              <a:spLocks noChangeArrowheads="1"/>
            </p:cNvSpPr>
            <p:nvPr/>
          </p:nvSpPr>
          <p:spPr bwMode="auto">
            <a:xfrm>
              <a:off x="916" y="2076"/>
              <a:ext cx="1269" cy="229"/>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其他</a:t>
              </a:r>
              <a:r>
                <a:rPr lang="en-US" altLang="zh-CN" sz="2000">
                  <a:solidFill>
                    <a:srgbClr val="0000FF"/>
                  </a:solidFill>
                  <a:latin typeface="Arial" charset="0"/>
                  <a:ea typeface="宋体" charset="0"/>
                  <a:cs typeface="宋体" charset="0"/>
                </a:rPr>
                <a:t>OO</a:t>
              </a:r>
              <a:r>
                <a:rPr lang="zh-CN" altLang="en-US" sz="2000">
                  <a:solidFill>
                    <a:srgbClr val="0000FF"/>
                  </a:solidFill>
                  <a:latin typeface="Arial" charset="0"/>
                  <a:ea typeface="宋体" charset="0"/>
                  <a:cs typeface="宋体" charset="0"/>
                </a:rPr>
                <a:t>模型</a:t>
              </a:r>
            </a:p>
          </p:txBody>
        </p:sp>
        <p:sp>
          <p:nvSpPr>
            <p:cNvPr id="1047558" name="Rectangle 6"/>
            <p:cNvSpPr>
              <a:spLocks noChangeArrowheads="1"/>
            </p:cNvSpPr>
            <p:nvPr/>
          </p:nvSpPr>
          <p:spPr bwMode="auto">
            <a:xfrm>
              <a:off x="1554" y="1694"/>
              <a:ext cx="771" cy="271"/>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状态图</a:t>
              </a:r>
            </a:p>
          </p:txBody>
        </p:sp>
        <p:sp>
          <p:nvSpPr>
            <p:cNvPr id="1047559" name="Rectangle 7"/>
            <p:cNvSpPr>
              <a:spLocks noChangeArrowheads="1"/>
            </p:cNvSpPr>
            <p:nvPr/>
          </p:nvSpPr>
          <p:spPr bwMode="auto">
            <a:xfrm>
              <a:off x="1426" y="1353"/>
              <a:ext cx="1071" cy="236"/>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1800">
                  <a:solidFill>
                    <a:srgbClr val="0000FF"/>
                  </a:solidFill>
                  <a:latin typeface="Arial" charset="0"/>
                  <a:ea typeface="宋体" charset="0"/>
                  <a:cs typeface="宋体" charset="0"/>
                </a:rPr>
                <a:t>用例和场景描述</a:t>
              </a:r>
            </a:p>
          </p:txBody>
        </p:sp>
        <p:sp>
          <p:nvSpPr>
            <p:cNvPr id="1047560" name="Rectangle 8"/>
            <p:cNvSpPr>
              <a:spLocks noChangeArrowheads="1"/>
            </p:cNvSpPr>
            <p:nvPr/>
          </p:nvSpPr>
          <p:spPr bwMode="auto">
            <a:xfrm>
              <a:off x="476" y="1694"/>
              <a:ext cx="737" cy="272"/>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交互图</a:t>
              </a:r>
            </a:p>
          </p:txBody>
        </p:sp>
        <p:sp>
          <p:nvSpPr>
            <p:cNvPr id="1047561" name="Rectangle 9"/>
            <p:cNvSpPr>
              <a:spLocks noChangeArrowheads="1"/>
            </p:cNvSpPr>
            <p:nvPr/>
          </p:nvSpPr>
          <p:spPr bwMode="auto">
            <a:xfrm>
              <a:off x="340" y="1157"/>
              <a:ext cx="2243" cy="120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47562" name="Rectangle 10"/>
            <p:cNvSpPr>
              <a:spLocks noChangeArrowheads="1"/>
            </p:cNvSpPr>
            <p:nvPr/>
          </p:nvSpPr>
          <p:spPr bwMode="auto">
            <a:xfrm>
              <a:off x="445" y="1366"/>
              <a:ext cx="773" cy="23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用例图</a:t>
              </a:r>
            </a:p>
          </p:txBody>
        </p:sp>
      </p:grpSp>
      <p:grpSp>
        <p:nvGrpSpPr>
          <p:cNvPr id="1047623" name="Group 71"/>
          <p:cNvGrpSpPr>
            <a:grpSpLocks/>
          </p:cNvGrpSpPr>
          <p:nvPr/>
        </p:nvGrpSpPr>
        <p:grpSpPr bwMode="auto">
          <a:xfrm>
            <a:off x="1454150" y="117475"/>
            <a:ext cx="6583363" cy="1719263"/>
            <a:chOff x="916" y="74"/>
            <a:chExt cx="4147" cy="1083"/>
          </a:xfrm>
        </p:grpSpPr>
        <p:sp>
          <p:nvSpPr>
            <p:cNvPr id="1047564" name="Rectangle 12"/>
            <p:cNvSpPr>
              <a:spLocks noChangeArrowheads="1"/>
            </p:cNvSpPr>
            <p:nvPr/>
          </p:nvSpPr>
          <p:spPr bwMode="auto">
            <a:xfrm>
              <a:off x="2241" y="74"/>
              <a:ext cx="1324" cy="268"/>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事件和事件表</a:t>
              </a:r>
            </a:p>
          </p:txBody>
        </p:sp>
        <p:sp>
          <p:nvSpPr>
            <p:cNvPr id="1047565" name="Line 13"/>
            <p:cNvSpPr>
              <a:spLocks noChangeShapeType="1"/>
            </p:cNvSpPr>
            <p:nvPr/>
          </p:nvSpPr>
          <p:spPr bwMode="auto">
            <a:xfrm>
              <a:off x="3565" y="208"/>
              <a:ext cx="1498"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7566" name="Line 14"/>
            <p:cNvSpPr>
              <a:spLocks noChangeShapeType="1"/>
            </p:cNvSpPr>
            <p:nvPr/>
          </p:nvSpPr>
          <p:spPr bwMode="auto">
            <a:xfrm flipH="1">
              <a:off x="5055" y="208"/>
              <a:ext cx="8" cy="932"/>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7567" name="Line 15"/>
            <p:cNvSpPr>
              <a:spLocks noChangeShapeType="1"/>
            </p:cNvSpPr>
            <p:nvPr/>
          </p:nvSpPr>
          <p:spPr bwMode="auto">
            <a:xfrm>
              <a:off x="916" y="208"/>
              <a:ext cx="1325"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7568" name="Line 16"/>
            <p:cNvSpPr>
              <a:spLocks noChangeShapeType="1"/>
            </p:cNvSpPr>
            <p:nvPr/>
          </p:nvSpPr>
          <p:spPr bwMode="auto">
            <a:xfrm flipH="1">
              <a:off x="916" y="208"/>
              <a:ext cx="0" cy="949"/>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047569" name="Group 17"/>
          <p:cNvGrpSpPr>
            <a:grpSpLocks/>
          </p:cNvGrpSpPr>
          <p:nvPr/>
        </p:nvGrpSpPr>
        <p:grpSpPr bwMode="auto">
          <a:xfrm>
            <a:off x="2551113" y="646113"/>
            <a:ext cx="4754562" cy="1055687"/>
            <a:chOff x="1607" y="1239"/>
            <a:chExt cx="2995" cy="665"/>
          </a:xfrm>
        </p:grpSpPr>
        <p:sp>
          <p:nvSpPr>
            <p:cNvPr id="1047570" name="Rectangle 18"/>
            <p:cNvSpPr>
              <a:spLocks noChangeArrowheads="1"/>
            </p:cNvSpPr>
            <p:nvPr/>
          </p:nvSpPr>
          <p:spPr bwMode="auto">
            <a:xfrm>
              <a:off x="2529" y="1239"/>
              <a:ext cx="691" cy="32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事物</a:t>
              </a:r>
            </a:p>
          </p:txBody>
        </p:sp>
        <p:sp>
          <p:nvSpPr>
            <p:cNvPr id="1047571" name="Rectangle 19"/>
            <p:cNvSpPr>
              <a:spLocks noChangeArrowheads="1"/>
            </p:cNvSpPr>
            <p:nvPr/>
          </p:nvSpPr>
          <p:spPr bwMode="auto">
            <a:xfrm>
              <a:off x="1607" y="1581"/>
              <a:ext cx="691" cy="323"/>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类图</a:t>
              </a:r>
            </a:p>
          </p:txBody>
        </p:sp>
        <p:sp>
          <p:nvSpPr>
            <p:cNvPr id="1047572" name="Rectangle 20"/>
            <p:cNvSpPr>
              <a:spLocks noChangeArrowheads="1"/>
            </p:cNvSpPr>
            <p:nvPr/>
          </p:nvSpPr>
          <p:spPr bwMode="auto">
            <a:xfrm>
              <a:off x="3450" y="1579"/>
              <a:ext cx="1152" cy="323"/>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实体</a:t>
              </a:r>
              <a:r>
                <a:rPr lang="en-US" altLang="zh-CN" sz="2000">
                  <a:solidFill>
                    <a:srgbClr val="0000FF"/>
                  </a:solidFill>
                  <a:latin typeface="Arial" charset="0"/>
                  <a:ea typeface="宋体" charset="0"/>
                  <a:cs typeface="宋体" charset="0"/>
                </a:rPr>
                <a:t>-</a:t>
              </a:r>
              <a:r>
                <a:rPr lang="zh-CN" altLang="en-US" sz="2000">
                  <a:solidFill>
                    <a:srgbClr val="0000FF"/>
                  </a:solidFill>
                  <a:latin typeface="Arial" charset="0"/>
                  <a:ea typeface="宋体" charset="0"/>
                  <a:cs typeface="宋体" charset="0"/>
                </a:rPr>
                <a:t>关系图</a:t>
              </a:r>
            </a:p>
          </p:txBody>
        </p:sp>
        <p:sp>
          <p:nvSpPr>
            <p:cNvPr id="1047573" name="Line 21"/>
            <p:cNvSpPr>
              <a:spLocks noChangeShapeType="1"/>
            </p:cNvSpPr>
            <p:nvPr/>
          </p:nvSpPr>
          <p:spPr bwMode="auto">
            <a:xfrm>
              <a:off x="3220" y="1401"/>
              <a:ext cx="749"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7574" name="Line 22"/>
            <p:cNvSpPr>
              <a:spLocks noChangeShapeType="1"/>
            </p:cNvSpPr>
            <p:nvPr/>
          </p:nvSpPr>
          <p:spPr bwMode="auto">
            <a:xfrm>
              <a:off x="3969" y="1401"/>
              <a:ext cx="0" cy="162"/>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7575" name="Line 23"/>
            <p:cNvSpPr>
              <a:spLocks noChangeShapeType="1"/>
            </p:cNvSpPr>
            <p:nvPr/>
          </p:nvSpPr>
          <p:spPr bwMode="auto">
            <a:xfrm>
              <a:off x="2068" y="1401"/>
              <a:ext cx="461"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7576" name="Line 24"/>
            <p:cNvSpPr>
              <a:spLocks noChangeShapeType="1"/>
            </p:cNvSpPr>
            <p:nvPr/>
          </p:nvSpPr>
          <p:spPr bwMode="auto">
            <a:xfrm>
              <a:off x="2060" y="1401"/>
              <a:ext cx="1" cy="165"/>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047578" name="Line 26"/>
          <p:cNvSpPr>
            <a:spLocks noChangeShapeType="1"/>
          </p:cNvSpPr>
          <p:nvPr/>
        </p:nvSpPr>
        <p:spPr bwMode="auto">
          <a:xfrm flipH="1">
            <a:off x="3648075" y="1468438"/>
            <a:ext cx="1812925" cy="12700"/>
          </a:xfrm>
          <a:prstGeom prst="line">
            <a:avLst/>
          </a:prstGeom>
          <a:noFill/>
          <a:ln w="22225">
            <a:solidFill>
              <a:srgbClr val="800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047630" name="Group 78"/>
          <p:cNvGrpSpPr>
            <a:grpSpLocks/>
          </p:cNvGrpSpPr>
          <p:nvPr/>
        </p:nvGrpSpPr>
        <p:grpSpPr bwMode="auto">
          <a:xfrm>
            <a:off x="684213" y="1104900"/>
            <a:ext cx="8180387" cy="742950"/>
            <a:chOff x="431" y="696"/>
            <a:chExt cx="5153" cy="468"/>
          </a:xfrm>
        </p:grpSpPr>
        <p:sp>
          <p:nvSpPr>
            <p:cNvPr id="1047577" name="Text Box 25"/>
            <p:cNvSpPr txBox="1">
              <a:spLocks noChangeArrowheads="1"/>
            </p:cNvSpPr>
            <p:nvPr/>
          </p:nvSpPr>
          <p:spPr bwMode="auto">
            <a:xfrm>
              <a:off x="431" y="722"/>
              <a:ext cx="54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1" hangingPunct="1"/>
              <a:r>
                <a:rPr lang="en-US" altLang="zh-CN" sz="2000">
                  <a:solidFill>
                    <a:srgbClr val="0000FF"/>
                  </a:solidFill>
                  <a:latin typeface="Arial" charset="0"/>
                  <a:ea typeface="宋体" charset="0"/>
                  <a:cs typeface="宋体" charset="0"/>
                </a:rPr>
                <a:t> OO</a:t>
              </a:r>
            </a:p>
            <a:p>
              <a:pPr algn="l" eaLnBrk="1" hangingPunct="1"/>
              <a:r>
                <a:rPr lang="zh-CN" altLang="en-US" sz="2000">
                  <a:solidFill>
                    <a:srgbClr val="0000FF"/>
                  </a:solidFill>
                  <a:latin typeface="Arial" charset="0"/>
                  <a:ea typeface="宋体" charset="0"/>
                  <a:cs typeface="宋体" charset="0"/>
                </a:rPr>
                <a:t>方法</a:t>
              </a:r>
            </a:p>
          </p:txBody>
        </p:sp>
        <p:sp>
          <p:nvSpPr>
            <p:cNvPr id="1047579" name="Text Box 27"/>
            <p:cNvSpPr txBox="1">
              <a:spLocks noChangeArrowheads="1"/>
            </p:cNvSpPr>
            <p:nvPr/>
          </p:nvSpPr>
          <p:spPr bwMode="auto">
            <a:xfrm>
              <a:off x="5057" y="696"/>
              <a:ext cx="527"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1" hangingPunct="1"/>
              <a:r>
                <a:rPr lang="zh-CN" altLang="en-US" sz="2000">
                  <a:solidFill>
                    <a:srgbClr val="0000FF"/>
                  </a:solidFill>
                  <a:latin typeface="Arial" charset="0"/>
                  <a:ea typeface="宋体" charset="0"/>
                  <a:cs typeface="宋体" charset="0"/>
                </a:rPr>
                <a:t>传统</a:t>
              </a:r>
            </a:p>
            <a:p>
              <a:pPr algn="l" eaLnBrk="1" hangingPunct="1"/>
              <a:r>
                <a:rPr lang="zh-CN" altLang="en-US" sz="2000">
                  <a:solidFill>
                    <a:srgbClr val="0000FF"/>
                  </a:solidFill>
                  <a:latin typeface="Arial" charset="0"/>
                  <a:ea typeface="宋体" charset="0"/>
                  <a:cs typeface="宋体" charset="0"/>
                </a:rPr>
                <a:t>方法</a:t>
              </a:r>
            </a:p>
          </p:txBody>
        </p:sp>
      </p:grpSp>
      <p:grpSp>
        <p:nvGrpSpPr>
          <p:cNvPr id="1047627" name="Group 75"/>
          <p:cNvGrpSpPr>
            <a:grpSpLocks/>
          </p:cNvGrpSpPr>
          <p:nvPr/>
        </p:nvGrpSpPr>
        <p:grpSpPr bwMode="auto">
          <a:xfrm>
            <a:off x="909638" y="4086225"/>
            <a:ext cx="2878137" cy="2657475"/>
            <a:chOff x="573" y="2574"/>
            <a:chExt cx="1813" cy="1674"/>
          </a:xfrm>
        </p:grpSpPr>
        <p:sp>
          <p:nvSpPr>
            <p:cNvPr id="1047595" name="Rectangle 43"/>
            <p:cNvSpPr>
              <a:spLocks noChangeArrowheads="1"/>
            </p:cNvSpPr>
            <p:nvPr/>
          </p:nvSpPr>
          <p:spPr bwMode="auto">
            <a:xfrm>
              <a:off x="1659" y="2698"/>
              <a:ext cx="617" cy="236"/>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1800">
                  <a:solidFill>
                    <a:srgbClr val="0000FF"/>
                  </a:solidFill>
                  <a:latin typeface="Arial" charset="0"/>
                  <a:ea typeface="宋体" charset="0"/>
                  <a:cs typeface="宋体" charset="0"/>
                </a:rPr>
                <a:t>包图</a:t>
              </a:r>
            </a:p>
          </p:txBody>
        </p:sp>
        <p:sp>
          <p:nvSpPr>
            <p:cNvPr id="1047596" name="Rectangle 44"/>
            <p:cNvSpPr>
              <a:spLocks noChangeArrowheads="1"/>
            </p:cNvSpPr>
            <p:nvPr/>
          </p:nvSpPr>
          <p:spPr bwMode="auto">
            <a:xfrm>
              <a:off x="709" y="3039"/>
              <a:ext cx="737" cy="272"/>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1600">
                  <a:solidFill>
                    <a:srgbClr val="0000FF"/>
                  </a:solidFill>
                  <a:latin typeface="Arial" charset="0"/>
                  <a:ea typeface="宋体" charset="0"/>
                  <a:cs typeface="宋体" charset="0"/>
                </a:rPr>
                <a:t>对象数据库</a:t>
              </a:r>
              <a:endParaRPr lang="en-US" altLang="zh-CN" sz="1600">
                <a:solidFill>
                  <a:srgbClr val="0000FF"/>
                </a:solidFill>
                <a:latin typeface="Arial" charset="0"/>
                <a:ea typeface="宋体" charset="0"/>
                <a:cs typeface="宋体" charset="0"/>
              </a:endParaRPr>
            </a:p>
          </p:txBody>
        </p:sp>
        <p:sp>
          <p:nvSpPr>
            <p:cNvPr id="1047597" name="Rectangle 45"/>
            <p:cNvSpPr>
              <a:spLocks noChangeArrowheads="1"/>
            </p:cNvSpPr>
            <p:nvPr/>
          </p:nvSpPr>
          <p:spPr bwMode="auto">
            <a:xfrm>
              <a:off x="573" y="2574"/>
              <a:ext cx="1813" cy="1674"/>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47598" name="Rectangle 46"/>
            <p:cNvSpPr>
              <a:spLocks noChangeArrowheads="1"/>
            </p:cNvSpPr>
            <p:nvPr/>
          </p:nvSpPr>
          <p:spPr bwMode="auto">
            <a:xfrm>
              <a:off x="678" y="2711"/>
              <a:ext cx="773" cy="23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设计类图</a:t>
              </a:r>
              <a:endParaRPr lang="en-US" altLang="zh-CN" sz="2000">
                <a:solidFill>
                  <a:srgbClr val="0000FF"/>
                </a:solidFill>
                <a:latin typeface="Arial" charset="0"/>
                <a:ea typeface="宋体" charset="0"/>
                <a:cs typeface="宋体" charset="0"/>
              </a:endParaRPr>
            </a:p>
          </p:txBody>
        </p:sp>
      </p:grpSp>
      <p:grpSp>
        <p:nvGrpSpPr>
          <p:cNvPr id="1047628" name="Group 76"/>
          <p:cNvGrpSpPr>
            <a:grpSpLocks/>
          </p:cNvGrpSpPr>
          <p:nvPr/>
        </p:nvGrpSpPr>
        <p:grpSpPr bwMode="auto">
          <a:xfrm>
            <a:off x="5575300" y="4065588"/>
            <a:ext cx="2686050" cy="2678112"/>
            <a:chOff x="3512" y="2561"/>
            <a:chExt cx="1692" cy="1687"/>
          </a:xfrm>
        </p:grpSpPr>
        <p:sp>
          <p:nvSpPr>
            <p:cNvPr id="1047601" name="Rectangle 49"/>
            <p:cNvSpPr>
              <a:spLocks noChangeArrowheads="1"/>
            </p:cNvSpPr>
            <p:nvPr/>
          </p:nvSpPr>
          <p:spPr bwMode="auto">
            <a:xfrm>
              <a:off x="4415" y="3026"/>
              <a:ext cx="690" cy="271"/>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1600" dirty="0">
                  <a:solidFill>
                    <a:srgbClr val="0000FF"/>
                  </a:solidFill>
                  <a:latin typeface="Arial" charset="0"/>
                  <a:ea typeface="宋体" charset="0"/>
                  <a:cs typeface="宋体" charset="0"/>
                </a:rPr>
                <a:t>关系数据库</a:t>
              </a:r>
              <a:endParaRPr lang="en-US" altLang="zh-CN" sz="1600" dirty="0">
                <a:solidFill>
                  <a:srgbClr val="0000FF"/>
                </a:solidFill>
                <a:latin typeface="Arial" charset="0"/>
                <a:ea typeface="宋体" charset="0"/>
                <a:cs typeface="宋体" charset="0"/>
              </a:endParaRPr>
            </a:p>
          </p:txBody>
        </p:sp>
        <p:sp>
          <p:nvSpPr>
            <p:cNvPr id="1047602" name="Rectangle 50"/>
            <p:cNvSpPr>
              <a:spLocks noChangeArrowheads="1"/>
            </p:cNvSpPr>
            <p:nvPr/>
          </p:nvSpPr>
          <p:spPr bwMode="auto">
            <a:xfrm>
              <a:off x="4411" y="2685"/>
              <a:ext cx="698" cy="236"/>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1800" dirty="0">
                  <a:solidFill>
                    <a:srgbClr val="0000FF"/>
                  </a:solidFill>
                  <a:latin typeface="Arial" charset="0"/>
                  <a:ea typeface="宋体" charset="0"/>
                  <a:cs typeface="宋体" charset="0"/>
                </a:rPr>
                <a:t>系统流图</a:t>
              </a:r>
              <a:endParaRPr lang="en-US" altLang="zh-CN" sz="1800" dirty="0">
                <a:solidFill>
                  <a:srgbClr val="0000FF"/>
                </a:solidFill>
                <a:latin typeface="Arial" charset="0"/>
                <a:ea typeface="宋体" charset="0"/>
                <a:cs typeface="宋体" charset="0"/>
              </a:endParaRPr>
            </a:p>
          </p:txBody>
        </p:sp>
        <p:sp>
          <p:nvSpPr>
            <p:cNvPr id="1047604" name="Rectangle 52"/>
            <p:cNvSpPr>
              <a:spLocks noChangeArrowheads="1"/>
            </p:cNvSpPr>
            <p:nvPr/>
          </p:nvSpPr>
          <p:spPr bwMode="auto">
            <a:xfrm>
              <a:off x="3512" y="2561"/>
              <a:ext cx="1692" cy="1687"/>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47605" name="Rectangle 53"/>
            <p:cNvSpPr>
              <a:spLocks noChangeArrowheads="1"/>
            </p:cNvSpPr>
            <p:nvPr/>
          </p:nvSpPr>
          <p:spPr bwMode="auto">
            <a:xfrm>
              <a:off x="3627" y="2698"/>
              <a:ext cx="651" cy="23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结构图</a:t>
              </a:r>
              <a:endParaRPr lang="en-US" altLang="zh-CN" sz="2000">
                <a:solidFill>
                  <a:srgbClr val="0000FF"/>
                </a:solidFill>
                <a:latin typeface="Arial" charset="0"/>
                <a:ea typeface="宋体" charset="0"/>
                <a:cs typeface="宋体" charset="0"/>
              </a:endParaRPr>
            </a:p>
          </p:txBody>
        </p:sp>
      </p:grpSp>
      <p:grpSp>
        <p:nvGrpSpPr>
          <p:cNvPr id="1047629" name="Group 77"/>
          <p:cNvGrpSpPr>
            <a:grpSpLocks/>
          </p:cNvGrpSpPr>
          <p:nvPr/>
        </p:nvGrpSpPr>
        <p:grpSpPr bwMode="auto">
          <a:xfrm>
            <a:off x="3082925" y="4789488"/>
            <a:ext cx="3252788" cy="1897062"/>
            <a:chOff x="1942" y="3017"/>
            <a:chExt cx="2049" cy="1195"/>
          </a:xfrm>
        </p:grpSpPr>
        <p:sp>
          <p:nvSpPr>
            <p:cNvPr id="1047603" name="Rectangle 51"/>
            <p:cNvSpPr>
              <a:spLocks noChangeArrowheads="1"/>
            </p:cNvSpPr>
            <p:nvPr/>
          </p:nvSpPr>
          <p:spPr bwMode="auto">
            <a:xfrm>
              <a:off x="1942" y="3017"/>
              <a:ext cx="2036" cy="21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混合关系数据库模式</a:t>
              </a:r>
              <a:endParaRPr lang="en-US" altLang="zh-CN" sz="2000">
                <a:solidFill>
                  <a:srgbClr val="0000FF"/>
                </a:solidFill>
                <a:latin typeface="Arial" charset="0"/>
                <a:ea typeface="宋体" charset="0"/>
                <a:cs typeface="宋体" charset="0"/>
              </a:endParaRPr>
            </a:p>
          </p:txBody>
        </p:sp>
        <p:sp>
          <p:nvSpPr>
            <p:cNvPr id="1047613" name="Rectangle 61"/>
            <p:cNvSpPr>
              <a:spLocks noChangeArrowheads="1"/>
            </p:cNvSpPr>
            <p:nvPr/>
          </p:nvSpPr>
          <p:spPr bwMode="auto">
            <a:xfrm>
              <a:off x="1943" y="3266"/>
              <a:ext cx="2036" cy="21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1800">
                  <a:solidFill>
                    <a:srgbClr val="0000FF"/>
                  </a:solidFill>
                  <a:latin typeface="Arial" charset="0"/>
                  <a:ea typeface="宋体" charset="0"/>
                  <a:cs typeface="宋体" charset="0"/>
                </a:rPr>
                <a:t>用户界面对话框、标单、报表</a:t>
              </a:r>
              <a:endParaRPr lang="en-US" altLang="zh-CN" sz="1800">
                <a:solidFill>
                  <a:srgbClr val="0000FF"/>
                </a:solidFill>
                <a:latin typeface="Arial" charset="0"/>
                <a:ea typeface="宋体" charset="0"/>
                <a:cs typeface="宋体" charset="0"/>
              </a:endParaRPr>
            </a:p>
          </p:txBody>
        </p:sp>
        <p:sp>
          <p:nvSpPr>
            <p:cNvPr id="1047616" name="Rectangle 64"/>
            <p:cNvSpPr>
              <a:spLocks noChangeArrowheads="1"/>
            </p:cNvSpPr>
            <p:nvPr/>
          </p:nvSpPr>
          <p:spPr bwMode="auto">
            <a:xfrm>
              <a:off x="1954" y="3509"/>
              <a:ext cx="2036" cy="21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系统控制</a:t>
              </a:r>
              <a:endParaRPr lang="en-US" altLang="zh-CN" sz="2000">
                <a:solidFill>
                  <a:srgbClr val="0000FF"/>
                </a:solidFill>
                <a:latin typeface="Arial" charset="0"/>
                <a:ea typeface="宋体" charset="0"/>
                <a:cs typeface="宋体" charset="0"/>
              </a:endParaRPr>
            </a:p>
          </p:txBody>
        </p:sp>
        <p:sp>
          <p:nvSpPr>
            <p:cNvPr id="1047617" name="Rectangle 65"/>
            <p:cNvSpPr>
              <a:spLocks noChangeArrowheads="1"/>
            </p:cNvSpPr>
            <p:nvPr/>
          </p:nvSpPr>
          <p:spPr bwMode="auto">
            <a:xfrm>
              <a:off x="1944" y="3755"/>
              <a:ext cx="2036" cy="21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伪代码</a:t>
              </a:r>
              <a:endParaRPr lang="en-US" altLang="zh-CN" sz="2000">
                <a:solidFill>
                  <a:srgbClr val="0000FF"/>
                </a:solidFill>
                <a:latin typeface="Arial" charset="0"/>
                <a:ea typeface="宋体" charset="0"/>
                <a:cs typeface="宋体" charset="0"/>
              </a:endParaRPr>
            </a:p>
          </p:txBody>
        </p:sp>
        <p:sp>
          <p:nvSpPr>
            <p:cNvPr id="1047618" name="Rectangle 66"/>
            <p:cNvSpPr>
              <a:spLocks noChangeArrowheads="1"/>
            </p:cNvSpPr>
            <p:nvPr/>
          </p:nvSpPr>
          <p:spPr bwMode="auto">
            <a:xfrm>
              <a:off x="1955" y="3998"/>
              <a:ext cx="2036" cy="21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结点与定位图</a:t>
              </a:r>
              <a:endParaRPr lang="en-US" altLang="zh-CN" sz="2000">
                <a:solidFill>
                  <a:srgbClr val="0000FF"/>
                </a:solidFill>
                <a:latin typeface="Arial" charset="0"/>
                <a:ea typeface="宋体" charset="0"/>
                <a:cs typeface="宋体" charset="0"/>
              </a:endParaRPr>
            </a:p>
          </p:txBody>
        </p:sp>
      </p:grpSp>
      <p:grpSp>
        <p:nvGrpSpPr>
          <p:cNvPr id="1047626" name="Group 74"/>
          <p:cNvGrpSpPr>
            <a:grpSpLocks/>
          </p:cNvGrpSpPr>
          <p:nvPr/>
        </p:nvGrpSpPr>
        <p:grpSpPr bwMode="auto">
          <a:xfrm>
            <a:off x="412750" y="3444875"/>
            <a:ext cx="8358188" cy="842963"/>
            <a:chOff x="260" y="2170"/>
            <a:chExt cx="5265" cy="531"/>
          </a:xfrm>
        </p:grpSpPr>
        <p:sp>
          <p:nvSpPr>
            <p:cNvPr id="1047591" name="Line 39"/>
            <p:cNvSpPr>
              <a:spLocks noChangeShapeType="1"/>
            </p:cNvSpPr>
            <p:nvPr/>
          </p:nvSpPr>
          <p:spPr bwMode="auto">
            <a:xfrm flipV="1">
              <a:off x="260" y="2438"/>
              <a:ext cx="5265" cy="8"/>
            </a:xfrm>
            <a:prstGeom prst="line">
              <a:avLst/>
            </a:prstGeom>
            <a:noFill/>
            <a:ln w="222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7619" name="Text Box 67"/>
            <p:cNvSpPr txBox="1">
              <a:spLocks noChangeArrowheads="1"/>
            </p:cNvSpPr>
            <p:nvPr/>
          </p:nvSpPr>
          <p:spPr bwMode="auto">
            <a:xfrm>
              <a:off x="2717" y="2170"/>
              <a:ext cx="51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1" hangingPunct="1"/>
              <a:r>
                <a:rPr lang="zh-CN" altLang="en-US" sz="2000" dirty="0">
                  <a:solidFill>
                    <a:srgbClr val="000090"/>
                  </a:solidFill>
                  <a:latin typeface="Arial" charset="0"/>
                  <a:ea typeface="宋体" charset="0"/>
                  <a:cs typeface="宋体" charset="0"/>
                </a:rPr>
                <a:t>分析</a:t>
              </a:r>
              <a:endParaRPr lang="en-US" altLang="zh-CN" sz="2000" dirty="0">
                <a:solidFill>
                  <a:srgbClr val="000090"/>
                </a:solidFill>
                <a:latin typeface="Arial" charset="0"/>
                <a:ea typeface="宋体" charset="0"/>
                <a:cs typeface="宋体" charset="0"/>
              </a:endParaRPr>
            </a:p>
          </p:txBody>
        </p:sp>
        <p:sp>
          <p:nvSpPr>
            <p:cNvPr id="1047620" name="Text Box 68"/>
            <p:cNvSpPr txBox="1">
              <a:spLocks noChangeArrowheads="1"/>
            </p:cNvSpPr>
            <p:nvPr/>
          </p:nvSpPr>
          <p:spPr bwMode="auto">
            <a:xfrm>
              <a:off x="2726" y="2451"/>
              <a:ext cx="51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1" hangingPunct="1"/>
              <a:r>
                <a:rPr lang="zh-CN" altLang="en-US" sz="2000" dirty="0">
                  <a:solidFill>
                    <a:srgbClr val="000090"/>
                  </a:solidFill>
                  <a:latin typeface="Arial" charset="0"/>
                  <a:ea typeface="宋体" charset="0"/>
                  <a:cs typeface="宋体" charset="0"/>
                </a:rPr>
                <a:t>设计</a:t>
              </a:r>
              <a:endParaRPr lang="en-US" altLang="zh-CN" sz="2000" dirty="0">
                <a:solidFill>
                  <a:srgbClr val="000090"/>
                </a:solidFill>
                <a:latin typeface="Arial" charset="0"/>
                <a:ea typeface="宋体" charset="0"/>
                <a:cs typeface="宋体" charset="0"/>
              </a:endParaRPr>
            </a:p>
          </p:txBody>
        </p:sp>
        <p:sp>
          <p:nvSpPr>
            <p:cNvPr id="1047621" name="AutoShape 69"/>
            <p:cNvSpPr>
              <a:spLocks noChangeArrowheads="1"/>
            </p:cNvSpPr>
            <p:nvPr/>
          </p:nvSpPr>
          <p:spPr bwMode="auto">
            <a:xfrm>
              <a:off x="1315" y="2369"/>
              <a:ext cx="341" cy="195"/>
            </a:xfrm>
            <a:prstGeom prst="downArrow">
              <a:avLst>
                <a:gd name="adj1" fmla="val 50000"/>
                <a:gd name="adj2" fmla="val 25000"/>
              </a:avLst>
            </a:prstGeom>
            <a:solidFill>
              <a:srgbClr val="96969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en-US"/>
            </a:p>
          </p:txBody>
        </p:sp>
        <p:sp>
          <p:nvSpPr>
            <p:cNvPr id="1047622" name="AutoShape 70"/>
            <p:cNvSpPr>
              <a:spLocks noChangeArrowheads="1"/>
            </p:cNvSpPr>
            <p:nvPr/>
          </p:nvSpPr>
          <p:spPr bwMode="auto">
            <a:xfrm>
              <a:off x="4162" y="2368"/>
              <a:ext cx="341" cy="195"/>
            </a:xfrm>
            <a:prstGeom prst="downArrow">
              <a:avLst>
                <a:gd name="adj1" fmla="val 50000"/>
                <a:gd name="adj2" fmla="val 25000"/>
              </a:avLst>
            </a:prstGeom>
            <a:solidFill>
              <a:srgbClr val="96969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en-US"/>
            </a:p>
          </p:txBody>
        </p:sp>
      </p:grpSp>
    </p:spTree>
    <p:extLst>
      <p:ext uri="{BB962C8B-B14F-4D97-AF65-F5344CB8AC3E}">
        <p14:creationId xmlns:p14="http://schemas.microsoft.com/office/powerpoint/2010/main" val="1100930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047630"/>
                                        </p:tgtEl>
                                        <p:attrNameLst>
                                          <p:attrName>style.visibility</p:attrName>
                                        </p:attrNameLst>
                                      </p:cBhvr>
                                      <p:to>
                                        <p:strVal val="visible"/>
                                      </p:to>
                                    </p:set>
                                    <p:animEffect transition="in" filter="wipe(up)">
                                      <p:cBhvr>
                                        <p:cTn id="7" dur="500"/>
                                        <p:tgtEl>
                                          <p:spTgt spid="1047630"/>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1047623"/>
                                        </p:tgtEl>
                                        <p:attrNameLst>
                                          <p:attrName>style.visibility</p:attrName>
                                        </p:attrNameLst>
                                      </p:cBhvr>
                                      <p:to>
                                        <p:strVal val="visible"/>
                                      </p:to>
                                    </p:set>
                                    <p:animEffect transition="in" filter="wipe(up)">
                                      <p:cBhvr>
                                        <p:cTn id="11" dur="500"/>
                                        <p:tgtEl>
                                          <p:spTgt spid="1047623"/>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1047569"/>
                                        </p:tgtEl>
                                        <p:attrNameLst>
                                          <p:attrName>style.visibility</p:attrName>
                                        </p:attrNameLst>
                                      </p:cBhvr>
                                      <p:to>
                                        <p:strVal val="visible"/>
                                      </p:to>
                                    </p:set>
                                    <p:animEffect transition="in" filter="wipe(up)">
                                      <p:cBhvr>
                                        <p:cTn id="15" dur="500"/>
                                        <p:tgtEl>
                                          <p:spTgt spid="1047569"/>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047578"/>
                                        </p:tgtEl>
                                        <p:attrNameLst>
                                          <p:attrName>style.visibility</p:attrName>
                                        </p:attrNameLst>
                                      </p:cBhvr>
                                      <p:to>
                                        <p:strVal val="visible"/>
                                      </p:to>
                                    </p:set>
                                    <p:animEffect transition="in" filter="wipe(up)">
                                      <p:cBhvr>
                                        <p:cTn id="19" dur="500"/>
                                        <p:tgtEl>
                                          <p:spTgt spid="1047578"/>
                                        </p:tgtEl>
                                      </p:cBhvr>
                                    </p:animEffect>
                                  </p:childTnLst>
                                </p:cTn>
                              </p:par>
                            </p:childTnLst>
                          </p:cTn>
                        </p:par>
                        <p:par>
                          <p:cTn id="20" fill="hold" nodeType="afterGroup">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1047582"/>
                                        </p:tgtEl>
                                        <p:attrNameLst>
                                          <p:attrName>style.visibility</p:attrName>
                                        </p:attrNameLst>
                                      </p:cBhvr>
                                      <p:to>
                                        <p:strVal val="visible"/>
                                      </p:to>
                                    </p:set>
                                  </p:childTnLst>
                                </p:cTn>
                              </p:par>
                            </p:childTnLst>
                          </p:cTn>
                        </p:par>
                        <p:par>
                          <p:cTn id="23" fill="hold" nodeType="afterGroup">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047555"/>
                                        </p:tgtEl>
                                        <p:attrNameLst>
                                          <p:attrName>style.visibility</p:attrName>
                                        </p:attrNameLst>
                                      </p:cBhvr>
                                      <p:to>
                                        <p:strVal val="visible"/>
                                      </p:to>
                                    </p:set>
                                  </p:childTnLst>
                                </p:cTn>
                              </p:par>
                            </p:childTnLst>
                          </p:cTn>
                        </p:par>
                        <p:par>
                          <p:cTn id="26" fill="hold" nodeType="afterGroup">
                            <p:stCondLst>
                              <p:cond delay="2000"/>
                            </p:stCondLst>
                            <p:childTnLst>
                              <p:par>
                                <p:cTn id="27" presetID="22" presetClass="entr" presetSubtype="1" fill="hold" nodeType="afterEffect">
                                  <p:stCondLst>
                                    <p:cond delay="0"/>
                                  </p:stCondLst>
                                  <p:childTnLst>
                                    <p:set>
                                      <p:cBhvr>
                                        <p:cTn id="28" dur="1" fill="hold">
                                          <p:stCondLst>
                                            <p:cond delay="0"/>
                                          </p:stCondLst>
                                        </p:cTn>
                                        <p:tgtEl>
                                          <p:spTgt spid="1047625"/>
                                        </p:tgtEl>
                                        <p:attrNameLst>
                                          <p:attrName>style.visibility</p:attrName>
                                        </p:attrNameLst>
                                      </p:cBhvr>
                                      <p:to>
                                        <p:strVal val="visible"/>
                                      </p:to>
                                    </p:set>
                                    <p:animEffect transition="in" filter="wipe(up)">
                                      <p:cBhvr>
                                        <p:cTn id="29" dur="500"/>
                                        <p:tgtEl>
                                          <p:spTgt spid="1047625"/>
                                        </p:tgtEl>
                                      </p:cBhvr>
                                    </p:animEffect>
                                  </p:childTnLst>
                                </p:cTn>
                              </p:par>
                            </p:childTnLst>
                          </p:cTn>
                        </p:par>
                        <p:par>
                          <p:cTn id="30" fill="hold" nodeType="afterGroup">
                            <p:stCondLst>
                              <p:cond delay="2500"/>
                            </p:stCondLst>
                            <p:childTnLst>
                              <p:par>
                                <p:cTn id="31" presetID="22" presetClass="entr" presetSubtype="1" fill="hold" nodeType="afterEffect">
                                  <p:stCondLst>
                                    <p:cond delay="0"/>
                                  </p:stCondLst>
                                  <p:childTnLst>
                                    <p:set>
                                      <p:cBhvr>
                                        <p:cTn id="32" dur="1" fill="hold">
                                          <p:stCondLst>
                                            <p:cond delay="0"/>
                                          </p:stCondLst>
                                        </p:cTn>
                                        <p:tgtEl>
                                          <p:spTgt spid="1047624"/>
                                        </p:tgtEl>
                                        <p:attrNameLst>
                                          <p:attrName>style.visibility</p:attrName>
                                        </p:attrNameLst>
                                      </p:cBhvr>
                                      <p:to>
                                        <p:strVal val="visible"/>
                                      </p:to>
                                    </p:set>
                                    <p:animEffect transition="in" filter="wipe(up)">
                                      <p:cBhvr>
                                        <p:cTn id="33" dur="500"/>
                                        <p:tgtEl>
                                          <p:spTgt spid="1047624"/>
                                        </p:tgtEl>
                                      </p:cBhvr>
                                    </p:animEffect>
                                  </p:childTnLst>
                                </p:cTn>
                              </p:par>
                            </p:childTnLst>
                          </p:cTn>
                        </p:par>
                        <p:par>
                          <p:cTn id="34" fill="hold" nodeType="afterGroup">
                            <p:stCondLst>
                              <p:cond delay="3000"/>
                            </p:stCondLst>
                            <p:childTnLst>
                              <p:par>
                                <p:cTn id="35" presetID="22" presetClass="entr" presetSubtype="1" fill="hold" nodeType="afterEffect">
                                  <p:stCondLst>
                                    <p:cond delay="0"/>
                                  </p:stCondLst>
                                  <p:childTnLst>
                                    <p:set>
                                      <p:cBhvr>
                                        <p:cTn id="36" dur="1" fill="hold">
                                          <p:stCondLst>
                                            <p:cond delay="0"/>
                                          </p:stCondLst>
                                        </p:cTn>
                                        <p:tgtEl>
                                          <p:spTgt spid="1047626"/>
                                        </p:tgtEl>
                                        <p:attrNameLst>
                                          <p:attrName>style.visibility</p:attrName>
                                        </p:attrNameLst>
                                      </p:cBhvr>
                                      <p:to>
                                        <p:strVal val="visible"/>
                                      </p:to>
                                    </p:set>
                                    <p:animEffect transition="in" filter="wipe(up)">
                                      <p:cBhvr>
                                        <p:cTn id="37" dur="500"/>
                                        <p:tgtEl>
                                          <p:spTgt spid="1047626"/>
                                        </p:tgtEl>
                                      </p:cBhvr>
                                    </p:animEffect>
                                  </p:childTnLst>
                                </p:cTn>
                              </p:par>
                            </p:childTnLst>
                          </p:cTn>
                        </p:par>
                        <p:par>
                          <p:cTn id="38" fill="hold" nodeType="afterGroup">
                            <p:stCondLst>
                              <p:cond delay="3500"/>
                            </p:stCondLst>
                            <p:childTnLst>
                              <p:par>
                                <p:cTn id="39" presetID="22" presetClass="entr" presetSubtype="1" fill="hold" nodeType="afterEffect">
                                  <p:stCondLst>
                                    <p:cond delay="0"/>
                                  </p:stCondLst>
                                  <p:childTnLst>
                                    <p:set>
                                      <p:cBhvr>
                                        <p:cTn id="40" dur="1" fill="hold">
                                          <p:stCondLst>
                                            <p:cond delay="0"/>
                                          </p:stCondLst>
                                        </p:cTn>
                                        <p:tgtEl>
                                          <p:spTgt spid="1047628"/>
                                        </p:tgtEl>
                                        <p:attrNameLst>
                                          <p:attrName>style.visibility</p:attrName>
                                        </p:attrNameLst>
                                      </p:cBhvr>
                                      <p:to>
                                        <p:strVal val="visible"/>
                                      </p:to>
                                    </p:set>
                                    <p:animEffect transition="in" filter="wipe(up)">
                                      <p:cBhvr>
                                        <p:cTn id="41" dur="500"/>
                                        <p:tgtEl>
                                          <p:spTgt spid="1047628"/>
                                        </p:tgtEl>
                                      </p:cBhvr>
                                    </p:animEffect>
                                  </p:childTnLst>
                                </p:cTn>
                              </p:par>
                            </p:childTnLst>
                          </p:cTn>
                        </p:par>
                        <p:par>
                          <p:cTn id="42" fill="hold" nodeType="afterGroup">
                            <p:stCondLst>
                              <p:cond delay="4000"/>
                            </p:stCondLst>
                            <p:childTnLst>
                              <p:par>
                                <p:cTn id="43" presetID="22" presetClass="entr" presetSubtype="1" fill="hold" nodeType="afterEffect">
                                  <p:stCondLst>
                                    <p:cond delay="0"/>
                                  </p:stCondLst>
                                  <p:childTnLst>
                                    <p:set>
                                      <p:cBhvr>
                                        <p:cTn id="44" dur="1" fill="hold">
                                          <p:stCondLst>
                                            <p:cond delay="0"/>
                                          </p:stCondLst>
                                        </p:cTn>
                                        <p:tgtEl>
                                          <p:spTgt spid="1047627"/>
                                        </p:tgtEl>
                                        <p:attrNameLst>
                                          <p:attrName>style.visibility</p:attrName>
                                        </p:attrNameLst>
                                      </p:cBhvr>
                                      <p:to>
                                        <p:strVal val="visible"/>
                                      </p:to>
                                    </p:set>
                                    <p:animEffect transition="in" filter="wipe(up)">
                                      <p:cBhvr>
                                        <p:cTn id="45" dur="500"/>
                                        <p:tgtEl>
                                          <p:spTgt spid="1047627"/>
                                        </p:tgtEl>
                                      </p:cBhvr>
                                    </p:animEffect>
                                  </p:childTnLst>
                                </p:cTn>
                              </p:par>
                            </p:childTnLst>
                          </p:cTn>
                        </p:par>
                        <p:par>
                          <p:cTn id="46" fill="hold" nodeType="afterGroup">
                            <p:stCondLst>
                              <p:cond delay="4500"/>
                            </p:stCondLst>
                            <p:childTnLst>
                              <p:par>
                                <p:cTn id="47" presetID="22" presetClass="entr" presetSubtype="1" fill="hold" nodeType="afterEffect">
                                  <p:stCondLst>
                                    <p:cond delay="0"/>
                                  </p:stCondLst>
                                  <p:childTnLst>
                                    <p:set>
                                      <p:cBhvr>
                                        <p:cTn id="48" dur="1" fill="hold">
                                          <p:stCondLst>
                                            <p:cond delay="0"/>
                                          </p:stCondLst>
                                        </p:cTn>
                                        <p:tgtEl>
                                          <p:spTgt spid="1047629"/>
                                        </p:tgtEl>
                                        <p:attrNameLst>
                                          <p:attrName>style.visibility</p:attrName>
                                        </p:attrNameLst>
                                      </p:cBhvr>
                                      <p:to>
                                        <p:strVal val="visible"/>
                                      </p:to>
                                    </p:set>
                                    <p:animEffect transition="in" filter="wipe(up)">
                                      <p:cBhvr>
                                        <p:cTn id="49" dur="500"/>
                                        <p:tgtEl>
                                          <p:spTgt spid="1047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582" grpId="0" animBg="1"/>
      <p:bldP spid="1047555" grpId="0" animBg="1"/>
      <p:bldP spid="104757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p:cNvSpPr>
            <a:spLocks noGrp="1" noChangeArrowheads="1"/>
          </p:cNvSpPr>
          <p:nvPr>
            <p:ph type="body" idx="1"/>
          </p:nvPr>
        </p:nvSpPr>
        <p:spPr>
          <a:xfrm>
            <a:off x="1691681" y="2636912"/>
            <a:ext cx="6552727" cy="3240360"/>
          </a:xfrm>
        </p:spPr>
        <p:txBody>
          <a:bodyPr/>
          <a:lstStyle/>
          <a:p>
            <a:pPr algn="just">
              <a:lnSpc>
                <a:spcPct val="100000"/>
              </a:lnSpc>
            </a:pPr>
            <a:r>
              <a:rPr lang="zh-CN" altLang="en-US" dirty="0" smtClean="0">
                <a:solidFill>
                  <a:srgbClr val="FF0000"/>
                </a:solidFill>
                <a:ea typeface="黑体" pitchFamily="49" charset="-122"/>
              </a:rPr>
              <a:t>问题</a:t>
            </a:r>
            <a:r>
              <a:rPr lang="en-US" altLang="zh-CN" dirty="0" smtClean="0">
                <a:solidFill>
                  <a:srgbClr val="FF0000"/>
                </a:solidFill>
                <a:ea typeface="黑体" pitchFamily="49" charset="-122"/>
              </a:rPr>
              <a:t>: </a:t>
            </a:r>
            <a:r>
              <a:rPr lang="zh-CN" altLang="en-US" dirty="0" smtClean="0">
                <a:ea typeface="黑体" pitchFamily="49" charset="-122"/>
              </a:rPr>
              <a:t>结构化技术和面向对象技术可以混合使用吗</a:t>
            </a:r>
            <a:r>
              <a:rPr lang="zh-CN" altLang="en-US" dirty="0">
                <a:ea typeface="黑体" pitchFamily="49" charset="-122"/>
              </a:rPr>
              <a:t>？</a:t>
            </a:r>
            <a:endParaRPr lang="en-US" altLang="zh-CN" dirty="0">
              <a:ea typeface="黑体" pitchFamily="49" charset="-122"/>
            </a:endParaRPr>
          </a:p>
          <a:p>
            <a:pPr algn="just">
              <a:lnSpc>
                <a:spcPct val="100000"/>
              </a:lnSpc>
            </a:pPr>
            <a:endParaRPr lang="en-US" altLang="zh-CN" dirty="0">
              <a:ea typeface="黑体" pitchFamily="49" charset="-122"/>
            </a:endParaRPr>
          </a:p>
          <a:p>
            <a:pPr marL="0" indent="0" algn="just">
              <a:lnSpc>
                <a:spcPct val="100000"/>
              </a:lnSpc>
              <a:buNone/>
            </a:pPr>
            <a:endParaRPr lang="en-US" altLang="zh-CN" dirty="0">
              <a:ea typeface="黑体" pitchFamily="49" charset="-122"/>
            </a:endParaRPr>
          </a:p>
          <a:p>
            <a:pPr algn="just">
              <a:lnSpc>
                <a:spcPct val="100000"/>
              </a:lnSpc>
            </a:pPr>
            <a:r>
              <a:rPr lang="zh-CN" altLang="en-US" dirty="0">
                <a:ea typeface="黑体" pitchFamily="49" charset="-122"/>
              </a:rPr>
              <a:t>换言之，能够在分析阶段使用结构化技术，而在设计阶段使用面向对象技术吗？反之是否也成立</a:t>
            </a:r>
            <a:r>
              <a:rPr lang="zh-CN" altLang="en-US" dirty="0" smtClean="0">
                <a:ea typeface="黑体" pitchFamily="49" charset="-122"/>
              </a:rPr>
              <a:t>？</a:t>
            </a:r>
            <a:endParaRPr lang="en-US" altLang="zh-CN" dirty="0">
              <a:ea typeface="黑体" pitchFamily="49" charset="-122"/>
            </a:endParaRPr>
          </a:p>
        </p:txBody>
      </p:sp>
      <p:sp>
        <p:nvSpPr>
          <p:cNvPr id="3" name="TextBox 2"/>
          <p:cNvSpPr txBox="1"/>
          <p:nvPr/>
        </p:nvSpPr>
        <p:spPr bwMode="auto">
          <a:xfrm>
            <a:off x="3604375" y="616240"/>
            <a:ext cx="0" cy="369332"/>
          </a:xfrm>
          <a:prstGeom prst="rect">
            <a:avLst/>
          </a:prstGeom>
          <a:solidFill>
            <a:srgbClr val="CCFFFF"/>
          </a:solidFill>
          <a:ln w="12700">
            <a:noFill/>
            <a:miter lim="800000"/>
            <a:headEnd/>
            <a:tailEnd/>
          </a:ln>
          <a:effectLst>
            <a:outerShdw dist="35921" dir="2700000" algn="ctr" rotWithShape="0">
              <a:srgbClr val="808080">
                <a:alpha val="50000"/>
              </a:srgbClr>
            </a:outerShdw>
          </a:effectLst>
        </p:spPr>
        <p:txBody>
          <a:bodyPr wrap="none" lIns="0" tIns="0" rIns="0" bIns="0" rtlCol="0">
            <a:spAutoFit/>
          </a:bodyPr>
          <a:lstStyle/>
          <a:p>
            <a:endParaRPr lang="en-US" sz="2400" dirty="0">
              <a:effectLst>
                <a:outerShdw blurRad="38100" dist="38100" dir="2700000" algn="tl">
                  <a:srgbClr val="000000">
                    <a:alpha val="43137"/>
                  </a:srgbClr>
                </a:outerShdw>
              </a:effectLst>
            </a:endParaRPr>
          </a:p>
        </p:txBody>
      </p:sp>
      <p:sp>
        <p:nvSpPr>
          <p:cNvPr id="6" name="Rectangle 2"/>
          <p:cNvSpPr>
            <a:spLocks noGrp="1" noChangeArrowheads="1"/>
          </p:cNvSpPr>
          <p:nvPr>
            <p:ph type="title"/>
          </p:nvPr>
        </p:nvSpPr>
        <p:spPr>
          <a:xfrm>
            <a:off x="827584" y="1667272"/>
            <a:ext cx="7772400" cy="609600"/>
          </a:xfrm>
        </p:spPr>
        <p:txBody>
          <a:bodyPr/>
          <a:lstStyle/>
          <a:p>
            <a:pPr algn="ctr"/>
            <a:r>
              <a:rPr lang="zh-CN" altLang="en-US" dirty="0">
                <a:latin typeface="宋体" charset="0"/>
              </a:rPr>
              <a:t>结构化模型和面向对象模型</a:t>
            </a:r>
            <a:endParaRPr lang="en-US" altLang="zh-CN" dirty="0">
              <a:latin typeface="宋体" charset="0"/>
            </a:endParaRPr>
          </a:p>
        </p:txBody>
      </p:sp>
      <p:sp>
        <p:nvSpPr>
          <p:cNvPr id="7" name="Rectangle 6"/>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理解设计要素</a:t>
            </a:r>
          </a:p>
        </p:txBody>
      </p:sp>
      <p:sp>
        <p:nvSpPr>
          <p:cNvPr id="8"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4)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设计方法</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7834038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p:cNvSpPr>
            <a:spLocks noGrp="1" noChangeArrowheads="1"/>
          </p:cNvSpPr>
          <p:nvPr>
            <p:ph type="body" idx="1"/>
          </p:nvPr>
        </p:nvSpPr>
        <p:spPr>
          <a:xfrm>
            <a:off x="323528" y="2348880"/>
            <a:ext cx="8569325" cy="4509120"/>
          </a:xfrm>
        </p:spPr>
        <p:txBody>
          <a:bodyPr/>
          <a:lstStyle/>
          <a:p>
            <a:pPr algn="just">
              <a:lnSpc>
                <a:spcPct val="100000"/>
              </a:lnSpc>
            </a:pPr>
            <a:r>
              <a:rPr lang="zh-CN" altLang="en-US" dirty="0" smtClean="0">
                <a:solidFill>
                  <a:srgbClr val="FF0000"/>
                </a:solidFill>
                <a:ea typeface="黑体" pitchFamily="49" charset="-122"/>
              </a:rPr>
              <a:t>答案</a:t>
            </a:r>
            <a:r>
              <a:rPr lang="zh-CN" altLang="en-US" dirty="0">
                <a:solidFill>
                  <a:srgbClr val="FF0000"/>
                </a:solidFill>
                <a:ea typeface="黑体" pitchFamily="49" charset="-122"/>
              </a:rPr>
              <a:t>是</a:t>
            </a:r>
            <a:r>
              <a:rPr lang="zh-CN" altLang="en-US" dirty="0">
                <a:ea typeface="黑体" pitchFamily="49" charset="-122"/>
              </a:rPr>
              <a:t>：在某些时候，确实可以混合使用，且能很好完成工作。如在进行完传统结构化分析后，可以用面向对象方法完成用户界面设计</a:t>
            </a:r>
            <a:endParaRPr lang="en-US" altLang="zh-CN" dirty="0">
              <a:ea typeface="黑体" pitchFamily="49" charset="-122"/>
            </a:endParaRPr>
          </a:p>
          <a:p>
            <a:pPr algn="just">
              <a:lnSpc>
                <a:spcPct val="100000"/>
              </a:lnSpc>
            </a:pPr>
            <a:r>
              <a:rPr lang="zh-CN" altLang="en-US" dirty="0">
                <a:ea typeface="黑体" pitchFamily="49" charset="-122"/>
              </a:rPr>
              <a:t>但一般来说，由于两种方法的基本原则和技巧有很大不同，所以不提倡如此使用</a:t>
            </a:r>
            <a:endParaRPr lang="en-US" altLang="zh-CN" dirty="0">
              <a:ea typeface="黑体" pitchFamily="49" charset="-122"/>
            </a:endParaRPr>
          </a:p>
          <a:p>
            <a:pPr lvl="1" algn="just">
              <a:lnSpc>
                <a:spcPct val="100000"/>
              </a:lnSpc>
            </a:pPr>
            <a:r>
              <a:rPr lang="zh-CN" altLang="en-US" sz="2400" dirty="0">
                <a:ea typeface="黑体" pitchFamily="49" charset="-122"/>
              </a:rPr>
              <a:t>结构化方法提供的是</a:t>
            </a:r>
            <a:r>
              <a:rPr lang="zh-CN" altLang="en-US" sz="2400" dirty="0">
                <a:solidFill>
                  <a:srgbClr val="FF0000"/>
                </a:solidFill>
                <a:ea typeface="黑体" pitchFamily="49" charset="-122"/>
              </a:rPr>
              <a:t>基于系统功能</a:t>
            </a:r>
            <a:r>
              <a:rPr lang="zh-CN" altLang="en-US" sz="2400" dirty="0">
                <a:ea typeface="黑体" pitchFamily="49" charset="-122"/>
              </a:rPr>
              <a:t>的体系结构</a:t>
            </a:r>
            <a:endParaRPr lang="en-US" altLang="zh-CN" sz="2400" dirty="0">
              <a:ea typeface="黑体" pitchFamily="49" charset="-122"/>
            </a:endParaRPr>
          </a:p>
          <a:p>
            <a:pPr lvl="1" algn="just">
              <a:lnSpc>
                <a:spcPct val="100000"/>
              </a:lnSpc>
            </a:pPr>
            <a:r>
              <a:rPr lang="zh-CN" altLang="en-US" sz="2400" dirty="0">
                <a:ea typeface="黑体" pitchFamily="49" charset="-122"/>
              </a:rPr>
              <a:t>面向对象方法建立的是</a:t>
            </a:r>
            <a:r>
              <a:rPr lang="zh-CN" altLang="en-US" sz="2400" dirty="0">
                <a:solidFill>
                  <a:srgbClr val="FF0000"/>
                </a:solidFill>
                <a:ea typeface="黑体" pitchFamily="49" charset="-122"/>
              </a:rPr>
              <a:t>基于一系列交互对象</a:t>
            </a:r>
            <a:r>
              <a:rPr lang="zh-CN" altLang="en-US" sz="2400" dirty="0">
                <a:ea typeface="黑体" pitchFamily="49" charset="-122"/>
              </a:rPr>
              <a:t>的体系结构</a:t>
            </a:r>
            <a:endParaRPr lang="en-US" altLang="zh-CN" sz="2400" dirty="0">
              <a:ea typeface="黑体" pitchFamily="49" charset="-122"/>
            </a:endParaRPr>
          </a:p>
        </p:txBody>
      </p:sp>
      <p:sp>
        <p:nvSpPr>
          <p:cNvPr id="3" name="TextBox 2"/>
          <p:cNvSpPr txBox="1"/>
          <p:nvPr/>
        </p:nvSpPr>
        <p:spPr bwMode="auto">
          <a:xfrm>
            <a:off x="3604375" y="616240"/>
            <a:ext cx="0" cy="369332"/>
          </a:xfrm>
          <a:prstGeom prst="rect">
            <a:avLst/>
          </a:prstGeom>
          <a:solidFill>
            <a:srgbClr val="CCFFFF"/>
          </a:solidFill>
          <a:ln w="12700">
            <a:noFill/>
            <a:miter lim="800000"/>
            <a:headEnd/>
            <a:tailEnd/>
          </a:ln>
          <a:effectLst>
            <a:outerShdw dist="35921" dir="2700000" algn="ctr" rotWithShape="0">
              <a:srgbClr val="808080">
                <a:alpha val="50000"/>
              </a:srgbClr>
            </a:outerShdw>
          </a:effectLst>
        </p:spPr>
        <p:txBody>
          <a:bodyPr wrap="none" lIns="0" tIns="0" rIns="0" bIns="0" rtlCol="0">
            <a:spAutoFit/>
          </a:bodyPr>
          <a:lstStyle/>
          <a:p>
            <a:endParaRPr lang="en-US" sz="2400" dirty="0">
              <a:effectLst>
                <a:outerShdw blurRad="38100" dist="38100" dir="2700000" algn="tl">
                  <a:srgbClr val="000000">
                    <a:alpha val="43137"/>
                  </a:srgbClr>
                </a:outerShdw>
              </a:effectLst>
            </a:endParaRPr>
          </a:p>
        </p:txBody>
      </p:sp>
      <p:sp>
        <p:nvSpPr>
          <p:cNvPr id="6" name="Rectangle 2"/>
          <p:cNvSpPr>
            <a:spLocks noGrp="1" noChangeArrowheads="1"/>
          </p:cNvSpPr>
          <p:nvPr>
            <p:ph type="title"/>
          </p:nvPr>
        </p:nvSpPr>
        <p:spPr>
          <a:xfrm>
            <a:off x="827584" y="1667272"/>
            <a:ext cx="7772400" cy="609600"/>
          </a:xfrm>
        </p:spPr>
        <p:txBody>
          <a:bodyPr/>
          <a:lstStyle/>
          <a:p>
            <a:pPr algn="ctr"/>
            <a:r>
              <a:rPr lang="zh-CN" altLang="en-US" dirty="0">
                <a:latin typeface="宋体" charset="0"/>
              </a:rPr>
              <a:t>结构化模型和面向对象模型</a:t>
            </a:r>
            <a:endParaRPr lang="en-US" altLang="zh-CN" dirty="0">
              <a:latin typeface="宋体" charset="0"/>
            </a:endParaRPr>
          </a:p>
        </p:txBody>
      </p:sp>
      <p:sp>
        <p:nvSpPr>
          <p:cNvPr id="7" name="Rectangle 6"/>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理解设计要素</a:t>
            </a:r>
          </a:p>
        </p:txBody>
      </p:sp>
      <p:sp>
        <p:nvSpPr>
          <p:cNvPr id="8"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4)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设计方法</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264957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一</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、系统设计方法</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35" name="TextBox 34"/>
          <p:cNvSpPr txBox="1"/>
          <p:nvPr/>
        </p:nvSpPr>
        <p:spPr bwMode="auto">
          <a:xfrm>
            <a:off x="1448478" y="972017"/>
            <a:ext cx="629187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latin typeface="Times New Roman" pitchFamily="18" charset="0"/>
                <a:ea typeface="+mn-ea"/>
                <a:cs typeface="Times New Roman" pitchFamily="18" charset="0"/>
              </a:rPr>
              <a:t>1</a:t>
            </a:r>
            <a:r>
              <a:rPr lang="zh-CN" altLang="en-US" dirty="0" smtClean="0">
                <a:latin typeface="Times New Roman" pitchFamily="18" charset="0"/>
                <a:ea typeface="+mn-ea"/>
                <a:cs typeface="Times New Roman" pitchFamily="18" charset="0"/>
              </a:rPr>
              <a:t>、理解设计要素</a:t>
            </a:r>
            <a:endParaRPr lang="zh-CN" altLang="en-US" dirty="0">
              <a:latin typeface="Times New Roman" pitchFamily="18" charset="0"/>
              <a:ea typeface="+mn-ea"/>
              <a:cs typeface="Times New Roman" pitchFamily="18" charset="0"/>
            </a:endParaRPr>
          </a:p>
        </p:txBody>
      </p:sp>
      <p:sp>
        <p:nvSpPr>
          <p:cNvPr id="36" name="Text Box 3"/>
          <p:cNvSpPr txBox="1">
            <a:spLocks noChangeArrowheads="1"/>
          </p:cNvSpPr>
          <p:nvPr/>
        </p:nvSpPr>
        <p:spPr bwMode="auto">
          <a:xfrm>
            <a:off x="2195736" y="3140892"/>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  	2) </a:t>
            </a:r>
            <a:r>
              <a:rPr lang="zh-CN" altLang="en-US"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设计阶段的输入</a:t>
            </a:r>
            <a:endParaRPr kumimoji="1" lang="zh-CN" altLang="en-US" sz="2800" b="1" dirty="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1" name="Text Box 3"/>
          <p:cNvSpPr txBox="1">
            <a:spLocks noChangeArrowheads="1"/>
          </p:cNvSpPr>
          <p:nvPr/>
        </p:nvSpPr>
        <p:spPr bwMode="auto">
          <a:xfrm>
            <a:off x="2195736" y="5300979"/>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  	4) </a:t>
            </a:r>
            <a:r>
              <a:rPr lang="zh-CN" altLang="en-US"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设计方法</a:t>
            </a:r>
            <a:endParaRPr kumimoji="1" lang="zh-CN" altLang="en-US" sz="2800" b="1" dirty="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7" name="Text Box 3"/>
          <p:cNvSpPr txBox="1">
            <a:spLocks noChangeArrowheads="1"/>
          </p:cNvSpPr>
          <p:nvPr/>
        </p:nvSpPr>
        <p:spPr bwMode="auto">
          <a:xfrm>
            <a:off x="2195736" y="2060848"/>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  	1) </a:t>
            </a:r>
            <a:r>
              <a:rPr lang="zh-CN" altLang="en-US"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系统部件</a:t>
            </a:r>
            <a:endParaRPr kumimoji="1" lang="zh-CN" altLang="en-US" sz="2800" b="1" dirty="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8" name="Text Box 3"/>
          <p:cNvSpPr txBox="1">
            <a:spLocks noChangeArrowheads="1"/>
          </p:cNvSpPr>
          <p:nvPr/>
        </p:nvSpPr>
        <p:spPr bwMode="auto">
          <a:xfrm>
            <a:off x="2195736" y="4220936"/>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  	3) </a:t>
            </a:r>
            <a:r>
              <a:rPr lang="zh-CN" altLang="en-US"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设计活动与层次</a:t>
            </a:r>
            <a:endParaRPr kumimoji="1" lang="zh-CN" altLang="en-US" sz="2800" b="1" dirty="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custDataLst>
      <p:tags r:id="rId1"/>
    </p:custDataLst>
    <p:extLst>
      <p:ext uri="{BB962C8B-B14F-4D97-AF65-F5344CB8AC3E}">
        <p14:creationId xmlns:p14="http://schemas.microsoft.com/office/powerpoint/2010/main" val="2786276944"/>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一、系统设计方法</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1979712" y="2064549"/>
            <a:ext cx="568863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chemeClr val="bg1">
                    <a:lumMod val="65000"/>
                  </a:schemeClr>
                </a:solidFill>
              </a:rPr>
              <a:t>1</a:t>
            </a:r>
            <a:r>
              <a:rPr lang="zh-CN" altLang="en-US" dirty="0" smtClean="0">
                <a:solidFill>
                  <a:schemeClr val="bg1">
                    <a:lumMod val="65000"/>
                  </a:schemeClr>
                </a:solidFill>
              </a:rPr>
              <a:t>、理解设计要素</a:t>
            </a:r>
            <a:endParaRPr lang="zh-CN" altLang="en-US" dirty="0">
              <a:solidFill>
                <a:schemeClr val="bg1">
                  <a:lumMod val="65000"/>
                </a:schemeClr>
              </a:solidFill>
            </a:endParaRPr>
          </a:p>
        </p:txBody>
      </p:sp>
      <p:sp>
        <p:nvSpPr>
          <p:cNvPr id="6" name="TextBox 5"/>
          <p:cNvSpPr txBox="1"/>
          <p:nvPr/>
        </p:nvSpPr>
        <p:spPr bwMode="auto">
          <a:xfrm>
            <a:off x="1979712" y="3214827"/>
            <a:ext cx="568863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FFFF00"/>
                </a:solidFill>
              </a:rPr>
              <a:t>2</a:t>
            </a:r>
            <a:r>
              <a:rPr lang="zh-CN" altLang="en-US" dirty="0" smtClean="0">
                <a:solidFill>
                  <a:srgbClr val="FFFF00"/>
                </a:solidFill>
              </a:rPr>
              <a:t>、结构设计</a:t>
            </a:r>
            <a:r>
              <a:rPr lang="en-US" altLang="zh-CN" dirty="0" smtClean="0">
                <a:solidFill>
                  <a:srgbClr val="FFFF00"/>
                </a:solidFill>
              </a:rPr>
              <a:t>—</a:t>
            </a:r>
            <a:r>
              <a:rPr lang="zh-CN" altLang="en-US" dirty="0" smtClean="0">
                <a:solidFill>
                  <a:srgbClr val="FFFF00"/>
                </a:solidFill>
              </a:rPr>
              <a:t>结构化方法</a:t>
            </a:r>
            <a:endParaRPr lang="zh-CN" altLang="en-US" dirty="0">
              <a:solidFill>
                <a:srgbClr val="FFFF00"/>
              </a:solidFill>
            </a:endParaRPr>
          </a:p>
        </p:txBody>
      </p:sp>
      <p:sp>
        <p:nvSpPr>
          <p:cNvPr id="11" name="Rectangle 3"/>
          <p:cNvSpPr txBox="1">
            <a:spLocks noChangeArrowheads="1"/>
          </p:cNvSpPr>
          <p:nvPr/>
        </p:nvSpPr>
        <p:spPr bwMode="auto">
          <a:xfrm>
            <a:off x="1286810" y="1134616"/>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Box 6"/>
          <p:cNvSpPr txBox="1"/>
          <p:nvPr/>
        </p:nvSpPr>
        <p:spPr bwMode="auto">
          <a:xfrm>
            <a:off x="1979712" y="4365104"/>
            <a:ext cx="568863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t>3</a:t>
            </a:r>
            <a:r>
              <a:rPr lang="zh-CN" altLang="en-US" dirty="0" smtClean="0"/>
              <a:t>、结构设计</a:t>
            </a:r>
            <a:r>
              <a:rPr lang="en-US" altLang="zh-CN" dirty="0" smtClean="0"/>
              <a:t>—</a:t>
            </a:r>
            <a:r>
              <a:rPr lang="zh-CN" altLang="en-US" dirty="0" smtClean="0"/>
              <a:t>面向对象设计</a:t>
            </a:r>
            <a:endParaRPr lang="zh-CN" altLang="en-US" dirty="0"/>
          </a:p>
        </p:txBody>
      </p:sp>
    </p:spTree>
    <p:extLst>
      <p:ext uri="{BB962C8B-B14F-4D97-AF65-F5344CB8AC3E}">
        <p14:creationId xmlns:p14="http://schemas.microsoft.com/office/powerpoint/2010/main" val="2377458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一</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、系统设计方法</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35" name="TextBox 34"/>
          <p:cNvSpPr txBox="1"/>
          <p:nvPr/>
        </p:nvSpPr>
        <p:spPr bwMode="auto">
          <a:xfrm>
            <a:off x="1448478" y="972017"/>
            <a:ext cx="629187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latin typeface="Times New Roman" pitchFamily="18" charset="0"/>
                <a:ea typeface="+mn-ea"/>
                <a:cs typeface="Times New Roman" pitchFamily="18" charset="0"/>
              </a:rPr>
              <a:t>2</a:t>
            </a:r>
            <a:r>
              <a:rPr lang="zh-CN" altLang="en-US" dirty="0" smtClean="0">
                <a:latin typeface="Times New Roman" pitchFamily="18" charset="0"/>
                <a:ea typeface="+mn-ea"/>
                <a:cs typeface="Times New Roman" pitchFamily="18" charset="0"/>
              </a:rPr>
              <a:t>、结构设计</a:t>
            </a:r>
            <a:r>
              <a:rPr lang="en-US" altLang="zh-CN" dirty="0" smtClean="0">
                <a:latin typeface="Times New Roman" pitchFamily="18" charset="0"/>
                <a:ea typeface="+mn-ea"/>
                <a:cs typeface="Times New Roman" pitchFamily="18" charset="0"/>
              </a:rPr>
              <a:t>—</a:t>
            </a:r>
            <a:r>
              <a:rPr lang="zh-CN" altLang="en-US" dirty="0" smtClean="0">
                <a:latin typeface="Times New Roman" pitchFamily="18" charset="0"/>
                <a:ea typeface="+mn-ea"/>
                <a:cs typeface="Times New Roman" pitchFamily="18" charset="0"/>
              </a:rPr>
              <a:t>结构化方法</a:t>
            </a:r>
            <a:endParaRPr lang="zh-CN" altLang="en-US" dirty="0">
              <a:latin typeface="Times New Roman" pitchFamily="18" charset="0"/>
              <a:ea typeface="+mn-ea"/>
              <a:cs typeface="Times New Roman" pitchFamily="18" charset="0"/>
            </a:endParaRPr>
          </a:p>
        </p:txBody>
      </p:sp>
      <p:sp>
        <p:nvSpPr>
          <p:cNvPr id="36" name="Text Box 3"/>
          <p:cNvSpPr txBox="1">
            <a:spLocks noChangeArrowheads="1"/>
          </p:cNvSpPr>
          <p:nvPr/>
        </p:nvSpPr>
        <p:spPr bwMode="auto">
          <a:xfrm>
            <a:off x="2195736" y="3140892"/>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2) </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系统流程图</a:t>
            </a:r>
            <a:endParaRPr kumimoji="1" lang="zh-CN" altLang="en-US"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1" name="Text Box 3"/>
          <p:cNvSpPr txBox="1">
            <a:spLocks noChangeArrowheads="1"/>
          </p:cNvSpPr>
          <p:nvPr/>
        </p:nvSpPr>
        <p:spPr bwMode="auto">
          <a:xfrm>
            <a:off x="2195736" y="5300979"/>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4) </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设计一个结果图</a:t>
            </a:r>
            <a:endParaRPr kumimoji="1" lang="zh-CN" altLang="en-US"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7" name="Text Box 3"/>
          <p:cNvSpPr txBox="1">
            <a:spLocks noChangeArrowheads="1"/>
          </p:cNvSpPr>
          <p:nvPr/>
        </p:nvSpPr>
        <p:spPr bwMode="auto">
          <a:xfrm>
            <a:off x="2195736" y="2060848"/>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  	1) </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概述</a:t>
            </a:r>
            <a:endParaRPr kumimoji="1" lang="zh-CN" altLang="en-US" sz="28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8" name="Text Box 3"/>
          <p:cNvSpPr txBox="1">
            <a:spLocks noChangeArrowheads="1"/>
          </p:cNvSpPr>
          <p:nvPr/>
        </p:nvSpPr>
        <p:spPr bwMode="auto">
          <a:xfrm>
            <a:off x="2195736" y="4220936"/>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3) </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系统结构图</a:t>
            </a:r>
            <a:endParaRPr kumimoji="1" lang="zh-CN" altLang="en-US"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custDataLst>
      <p:tags r:id="rId1"/>
    </p:custDataLst>
    <p:extLst>
      <p:ext uri="{BB962C8B-B14F-4D97-AF65-F5344CB8AC3E}">
        <p14:creationId xmlns:p14="http://schemas.microsoft.com/office/powerpoint/2010/main" val="2171173299"/>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714" name="Rectangle 2"/>
          <p:cNvSpPr>
            <a:spLocks noGrp="1" noChangeArrowheads="1"/>
          </p:cNvSpPr>
          <p:nvPr>
            <p:ph type="body" idx="1"/>
          </p:nvPr>
        </p:nvSpPr>
        <p:spPr>
          <a:xfrm>
            <a:off x="251520" y="3933056"/>
            <a:ext cx="6738938" cy="2592288"/>
          </a:xfrm>
        </p:spPr>
        <p:txBody>
          <a:bodyPr/>
          <a:lstStyle/>
          <a:p>
            <a:pPr>
              <a:lnSpc>
                <a:spcPct val="130000"/>
              </a:lnSpc>
            </a:pPr>
            <a:r>
              <a:rPr lang="zh-CN" altLang="en-US" kern="1200" dirty="0">
                <a:ea typeface="黑体" pitchFamily="49" charset="-122"/>
              </a:rPr>
              <a:t>结构化的系统设计主要考虑：</a:t>
            </a:r>
            <a:endParaRPr lang="en-US" altLang="zh-CN" kern="1200" dirty="0">
              <a:ea typeface="黑体" pitchFamily="49" charset="-122"/>
            </a:endParaRPr>
          </a:p>
          <a:p>
            <a:pPr lvl="1">
              <a:lnSpc>
                <a:spcPct val="130000"/>
              </a:lnSpc>
            </a:pPr>
            <a:r>
              <a:rPr lang="zh-CN" altLang="en-US" sz="2400" b="1" dirty="0">
                <a:latin typeface="+mn-ea"/>
                <a:cs typeface="宋体" charset="0"/>
              </a:rPr>
              <a:t>模块的层次化</a:t>
            </a:r>
          </a:p>
          <a:p>
            <a:pPr lvl="1">
              <a:lnSpc>
                <a:spcPct val="130000"/>
              </a:lnSpc>
            </a:pPr>
            <a:r>
              <a:rPr lang="zh-CN" altLang="en-US" sz="2400" b="1" dirty="0">
                <a:latin typeface="+mn-ea"/>
                <a:cs typeface="宋体" charset="0"/>
              </a:rPr>
              <a:t>模块之间的接口</a:t>
            </a:r>
          </a:p>
          <a:p>
            <a:pPr lvl="1">
              <a:lnSpc>
                <a:spcPct val="130000"/>
              </a:lnSpc>
            </a:pPr>
            <a:r>
              <a:rPr lang="zh-CN" altLang="en-US" sz="2400" b="1" dirty="0">
                <a:latin typeface="+mn-ea"/>
                <a:cs typeface="宋体" charset="0"/>
              </a:rPr>
              <a:t>数据库</a:t>
            </a:r>
            <a:r>
              <a:rPr lang="zh-CN" altLang="en-US" sz="2400" kern="1200" dirty="0">
                <a:latin typeface="+mn-ea"/>
              </a:rPr>
              <a:t>设计</a:t>
            </a:r>
            <a:r>
              <a:rPr lang="zh-CN" altLang="en-US" sz="2400" b="1" dirty="0">
                <a:latin typeface="+mn-ea"/>
                <a:cs typeface="宋体" charset="0"/>
              </a:rPr>
              <a:t>和用户界面设计的关联性</a:t>
            </a:r>
            <a:endParaRPr lang="en-US" altLang="zh-CN" sz="2400" b="1" dirty="0">
              <a:latin typeface="+mn-ea"/>
              <a:cs typeface="宋体" charset="0"/>
            </a:endParaRPr>
          </a:p>
          <a:p>
            <a:pPr lvl="1">
              <a:lnSpc>
                <a:spcPct val="130000"/>
              </a:lnSpc>
            </a:pPr>
            <a:endParaRPr lang="en-US" altLang="zh-CN" sz="600" b="1" dirty="0">
              <a:ea typeface="宋体" charset="0"/>
              <a:cs typeface="宋体" charset="0"/>
            </a:endParaRPr>
          </a:p>
          <a:p>
            <a:pPr>
              <a:lnSpc>
                <a:spcPct val="130000"/>
              </a:lnSpc>
            </a:pPr>
            <a:endParaRPr lang="zh-CN" altLang="en-US" sz="2000" b="1" dirty="0">
              <a:solidFill>
                <a:srgbClr val="CC0000"/>
              </a:solidFill>
              <a:ea typeface="宋体" charset="0"/>
              <a:cs typeface="宋体" charset="0"/>
            </a:endParaRPr>
          </a:p>
        </p:txBody>
      </p:sp>
      <p:sp>
        <p:nvSpPr>
          <p:cNvPr id="4" name="Rectangle 3"/>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结构化方法</a:t>
            </a:r>
          </a:p>
        </p:txBody>
      </p:sp>
      <p:sp>
        <p:nvSpPr>
          <p:cNvPr id="5"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概述</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 name="Text Box 60"/>
          <p:cNvSpPr txBox="1">
            <a:spLocks noChangeArrowheads="1"/>
          </p:cNvSpPr>
          <p:nvPr/>
        </p:nvSpPr>
        <p:spPr bwMode="auto">
          <a:xfrm>
            <a:off x="252413" y="1796389"/>
            <a:ext cx="8640762" cy="2640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449263" indent="-449263" algn="l" eaLnBrk="0" hangingPunct="0">
              <a:lnSpc>
                <a:spcPct val="130000"/>
              </a:lnSpc>
              <a:spcBef>
                <a:spcPct val="20000"/>
              </a:spcBef>
              <a:buSzPct val="120000"/>
              <a:buBlip>
                <a:blip r:embed="rId2"/>
              </a:buBlip>
            </a:pP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在结构化设计方法中，</a:t>
            </a: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应用程序</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是由</a:t>
            </a: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有层次结构的功能模块</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按照完成特定功能的规定逻辑组织起来的</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449263" lvl="1" indent="-449263" algn="l" eaLnBrk="0" hangingPunct="0">
              <a:lnSpc>
                <a:spcPct val="130000"/>
              </a:lnSpc>
              <a:spcBef>
                <a:spcPct val="20000"/>
              </a:spcBef>
              <a:buSzPct val="120000"/>
              <a:buBlip>
                <a:blip r:embed="rId2"/>
              </a:buBlip>
            </a:pP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程序顶端的模块称为主模块、中层模块称为控制模块、叶子模块是详细模块</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449263" indent="-449263" algn="l" eaLnBrk="0" hangingPunct="0">
              <a:lnSpc>
                <a:spcPct val="130000"/>
              </a:lnSpc>
              <a:spcBef>
                <a:spcPct val="20000"/>
              </a:spcBef>
              <a:buSzPct val="120000"/>
              <a:buBlip>
                <a:blip r:embed="rId2"/>
              </a:buBlip>
            </a:pP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2025879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1171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11714">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11714">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117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171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714" name="Rectangle 2"/>
          <p:cNvSpPr>
            <a:spLocks noGrp="1" noChangeArrowheads="1"/>
          </p:cNvSpPr>
          <p:nvPr>
            <p:ph type="body" idx="1"/>
          </p:nvPr>
        </p:nvSpPr>
        <p:spPr>
          <a:xfrm>
            <a:off x="755576" y="3931550"/>
            <a:ext cx="6738938" cy="2289864"/>
          </a:xfrm>
        </p:spPr>
        <p:txBody>
          <a:bodyPr/>
          <a:lstStyle/>
          <a:p>
            <a:pPr lvl="1">
              <a:lnSpc>
                <a:spcPct val="130000"/>
              </a:lnSpc>
            </a:pPr>
            <a:r>
              <a:rPr lang="zh-CN" altLang="en-US" sz="2400" dirty="0" smtClean="0">
                <a:ea typeface="黑体" pitchFamily="49" charset="-122"/>
              </a:rPr>
              <a:t>记录</a:t>
            </a:r>
            <a:r>
              <a:rPr lang="zh-CN" altLang="en-US" sz="2400" dirty="0">
                <a:ea typeface="黑体" pitchFamily="49" charset="-122"/>
              </a:rPr>
              <a:t>各个子系统间的关联</a:t>
            </a:r>
            <a:endParaRPr lang="en-US" altLang="zh-CN" sz="2400" dirty="0">
              <a:ea typeface="黑体" pitchFamily="49" charset="-122"/>
            </a:endParaRPr>
          </a:p>
          <a:p>
            <a:pPr lvl="1">
              <a:lnSpc>
                <a:spcPct val="130000"/>
              </a:lnSpc>
            </a:pPr>
            <a:r>
              <a:rPr lang="zh-CN" altLang="en-US" sz="2400" dirty="0">
                <a:ea typeface="黑体" pitchFamily="49" charset="-122"/>
              </a:rPr>
              <a:t>为每个模块设计内部逻辑</a:t>
            </a:r>
            <a:endParaRPr lang="en-US" altLang="zh-CN" sz="2400" dirty="0">
              <a:ea typeface="黑体" pitchFamily="49" charset="-122"/>
            </a:endParaRPr>
          </a:p>
          <a:p>
            <a:pPr lvl="1">
              <a:lnSpc>
                <a:spcPct val="130000"/>
              </a:lnSpc>
            </a:pPr>
            <a:r>
              <a:rPr lang="zh-CN" altLang="en-US" sz="2400" dirty="0">
                <a:ea typeface="黑体" pitchFamily="49" charset="-122"/>
              </a:rPr>
              <a:t>采用自顶向下的方法进行设计</a:t>
            </a:r>
            <a:endParaRPr lang="en-US" altLang="zh-CN" sz="2400" dirty="0">
              <a:ea typeface="黑体" pitchFamily="49" charset="-122"/>
            </a:endParaRPr>
          </a:p>
          <a:p>
            <a:pPr lvl="2">
              <a:lnSpc>
                <a:spcPct val="130000"/>
              </a:lnSpc>
            </a:pPr>
            <a:r>
              <a:rPr lang="zh-CN" altLang="en-US" b="1" dirty="0">
                <a:ea typeface="黑体" pitchFamily="49" charset="-122"/>
              </a:rPr>
              <a:t>具有系统自动化边界的</a:t>
            </a:r>
            <a:r>
              <a:rPr lang="en-US" altLang="zh-CN" b="1" dirty="0" smtClean="0">
                <a:ea typeface="黑体" pitchFamily="49" charset="-122"/>
              </a:rPr>
              <a:t>DFD</a:t>
            </a:r>
            <a:endParaRPr lang="en-US" altLang="zh-CN" b="1" dirty="0">
              <a:ea typeface="黑体" pitchFamily="49" charset="-122"/>
            </a:endParaRPr>
          </a:p>
        </p:txBody>
      </p:sp>
      <p:sp>
        <p:nvSpPr>
          <p:cNvPr id="4" name="Rectangle 3"/>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结构化方法</a:t>
            </a:r>
          </a:p>
        </p:txBody>
      </p:sp>
      <p:sp>
        <p:nvSpPr>
          <p:cNvPr id="5"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概述</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 name="Text Box 60"/>
          <p:cNvSpPr txBox="1">
            <a:spLocks noChangeArrowheads="1"/>
          </p:cNvSpPr>
          <p:nvPr/>
        </p:nvSpPr>
        <p:spPr bwMode="auto">
          <a:xfrm>
            <a:off x="252413" y="1844824"/>
            <a:ext cx="8640762" cy="208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449263" indent="-449263" algn="l" eaLnBrk="0" hangingPunct="0">
              <a:lnSpc>
                <a:spcPct val="130000"/>
              </a:lnSpc>
              <a:spcBef>
                <a:spcPct val="20000"/>
              </a:spcBef>
              <a:buSzPct val="120000"/>
              <a:buBlip>
                <a:blip r:embed="rId2"/>
              </a:buBlip>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在系统设计阶段，可以用</a:t>
            </a: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系统流程图</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表达系统和各个子系统的结构</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449263" indent="-449263" algn="l" eaLnBrk="0" hangingPunct="0">
              <a:lnSpc>
                <a:spcPct val="130000"/>
              </a:lnSpc>
              <a:spcBef>
                <a:spcPct val="20000"/>
              </a:spcBef>
              <a:buSzPct val="120000"/>
              <a:buBlip>
                <a:blip r:embed="rId2"/>
              </a:buBlip>
            </a:pP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流程图描述了一个系统内计算机程序及其内部模块之间的所有</a:t>
            </a: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控制</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983554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11714">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11714">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11714">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17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1714" grpId="0" build="p"/>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2267" name="Group 11"/>
          <p:cNvGrpSpPr>
            <a:grpSpLocks/>
          </p:cNvGrpSpPr>
          <p:nvPr/>
        </p:nvGrpSpPr>
        <p:grpSpPr bwMode="auto">
          <a:xfrm>
            <a:off x="381000" y="1422400"/>
            <a:ext cx="8229600" cy="5184775"/>
            <a:chOff x="240" y="720"/>
            <a:chExt cx="5184" cy="3266"/>
          </a:xfrm>
        </p:grpSpPr>
        <p:pic>
          <p:nvPicPr>
            <p:cNvPr id="992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 y="720"/>
              <a:ext cx="5184" cy="3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992259" name="Rectangle 3"/>
            <p:cNvSpPr>
              <a:spLocks noChangeArrowheads="1"/>
            </p:cNvSpPr>
            <p:nvPr/>
          </p:nvSpPr>
          <p:spPr bwMode="auto">
            <a:xfrm>
              <a:off x="405" y="2783"/>
              <a:ext cx="956" cy="349"/>
            </a:xfrm>
            <a:prstGeom prst="rect">
              <a:avLst/>
            </a:prstGeom>
            <a:solidFill>
              <a:srgbClr val="E7EB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600" b="1" dirty="0">
                  <a:solidFill>
                    <a:srgbClr val="00009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宋体" charset="0"/>
                </a:rPr>
                <a:t>数据流图</a:t>
              </a:r>
            </a:p>
            <a:p>
              <a:r>
                <a:rPr lang="zh-CN" altLang="en-US" sz="1600" b="1" dirty="0">
                  <a:solidFill>
                    <a:srgbClr val="00009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宋体" charset="0"/>
                </a:rPr>
                <a:t>数据字典描述</a:t>
              </a:r>
            </a:p>
          </p:txBody>
        </p:sp>
        <p:sp>
          <p:nvSpPr>
            <p:cNvPr id="992260" name="Rectangle 4"/>
            <p:cNvSpPr>
              <a:spLocks noChangeArrowheads="1"/>
            </p:cNvSpPr>
            <p:nvPr/>
          </p:nvSpPr>
          <p:spPr bwMode="auto">
            <a:xfrm>
              <a:off x="1881" y="2816"/>
              <a:ext cx="956" cy="308"/>
            </a:xfrm>
            <a:prstGeom prst="rect">
              <a:avLst/>
            </a:prstGeom>
            <a:solidFill>
              <a:srgbClr val="E7EB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600" b="1" dirty="0">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宋体" charset="0"/>
                </a:rPr>
                <a:t>有系统自动化边界</a:t>
              </a:r>
            </a:p>
            <a:p>
              <a:r>
                <a:rPr lang="zh-CN" altLang="en-US" sz="1600" b="1" dirty="0">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宋体" charset="0"/>
                </a:rPr>
                <a:t>的数据流图</a:t>
              </a:r>
              <a:endParaRPr lang="en-US" altLang="zh-CN" sz="1600" b="1" dirty="0">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宋体" charset="0"/>
              </a:endParaRPr>
            </a:p>
          </p:txBody>
        </p:sp>
        <p:sp>
          <p:nvSpPr>
            <p:cNvPr id="992261" name="Rectangle 5"/>
            <p:cNvSpPr>
              <a:spLocks noChangeArrowheads="1"/>
            </p:cNvSpPr>
            <p:nvPr/>
          </p:nvSpPr>
          <p:spPr bwMode="auto">
            <a:xfrm>
              <a:off x="4265" y="1720"/>
              <a:ext cx="859" cy="122"/>
            </a:xfrm>
            <a:prstGeom prst="rect">
              <a:avLst/>
            </a:prstGeom>
            <a:solidFill>
              <a:srgbClr val="E7EB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b="1" dirty="0">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宋体" charset="0"/>
                </a:rPr>
                <a:t>系统流程图</a:t>
              </a:r>
              <a:endParaRPr lang="en-US" altLang="zh-CN" b="1" dirty="0">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宋体" charset="0"/>
              </a:endParaRPr>
            </a:p>
          </p:txBody>
        </p:sp>
        <p:sp>
          <p:nvSpPr>
            <p:cNvPr id="992262" name="Rectangle 6"/>
            <p:cNvSpPr>
              <a:spLocks noChangeArrowheads="1"/>
            </p:cNvSpPr>
            <p:nvPr/>
          </p:nvSpPr>
          <p:spPr bwMode="auto">
            <a:xfrm>
              <a:off x="4320" y="3107"/>
              <a:ext cx="859" cy="122"/>
            </a:xfrm>
            <a:prstGeom prst="rect">
              <a:avLst/>
            </a:prstGeom>
            <a:solidFill>
              <a:srgbClr val="E7EB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b="1" dirty="0">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宋体" charset="0"/>
                </a:rPr>
                <a:t>结构图</a:t>
              </a:r>
              <a:endParaRPr lang="en-US" altLang="zh-CN" b="1" dirty="0">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宋体" charset="0"/>
              </a:endParaRPr>
            </a:p>
          </p:txBody>
        </p:sp>
        <p:sp>
          <p:nvSpPr>
            <p:cNvPr id="992263" name="Rectangle 7"/>
            <p:cNvSpPr>
              <a:spLocks noChangeArrowheads="1"/>
            </p:cNvSpPr>
            <p:nvPr/>
          </p:nvSpPr>
          <p:spPr bwMode="auto">
            <a:xfrm>
              <a:off x="4289" y="3836"/>
              <a:ext cx="753" cy="1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2000" b="1" dirty="0">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宋体" charset="0"/>
                </a:rPr>
                <a:t>伪代码</a:t>
              </a:r>
              <a:endParaRPr lang="en-US" altLang="zh-CN" sz="2000" b="1" dirty="0">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宋体" charset="0"/>
              </a:endParaRPr>
            </a:p>
          </p:txBody>
        </p:sp>
      </p:grpSp>
      <p:sp>
        <p:nvSpPr>
          <p:cNvPr id="9" name="Rectangle 95"/>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结构化方法</a:t>
            </a:r>
          </a:p>
        </p:txBody>
      </p:sp>
      <p:sp>
        <p:nvSpPr>
          <p:cNvPr id="10"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概述</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853970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body" idx="1"/>
          </p:nvPr>
        </p:nvSpPr>
        <p:spPr>
          <a:xfrm>
            <a:off x="899592" y="1988840"/>
            <a:ext cx="7272808" cy="1985963"/>
          </a:xfrm>
        </p:spPr>
        <p:txBody>
          <a:bodyPr/>
          <a:lstStyle/>
          <a:p>
            <a:r>
              <a:rPr lang="zh-CN" altLang="en-US" dirty="0" smtClean="0">
                <a:latin typeface="黑体" pitchFamily="49" charset="-122"/>
                <a:ea typeface="黑体" pitchFamily="49" charset="-122"/>
                <a:cs typeface="楷体_GB2312" charset="0"/>
              </a:rPr>
              <a:t>描述</a:t>
            </a:r>
            <a:r>
              <a:rPr lang="zh-CN" altLang="en-US" dirty="0">
                <a:latin typeface="黑体" pitchFamily="49" charset="-122"/>
                <a:ea typeface="黑体" pitchFamily="49" charset="-122"/>
                <a:cs typeface="楷体_GB2312" charset="0"/>
              </a:rPr>
              <a:t>了系统中的</a:t>
            </a:r>
            <a:r>
              <a:rPr lang="zh-CN" altLang="en-US" dirty="0">
                <a:solidFill>
                  <a:srgbClr val="FF0000"/>
                </a:solidFill>
                <a:latin typeface="黑体" pitchFamily="49" charset="-122"/>
                <a:ea typeface="黑体" pitchFamily="49" charset="-122"/>
                <a:cs typeface="楷体_GB2312" charset="0"/>
              </a:rPr>
              <a:t>数据流和控制流</a:t>
            </a:r>
            <a:r>
              <a:rPr lang="zh-CN" altLang="en-US" dirty="0">
                <a:latin typeface="黑体" pitchFamily="49" charset="-122"/>
                <a:ea typeface="黑体" pitchFamily="49" charset="-122"/>
                <a:cs typeface="楷体_GB2312" charset="0"/>
              </a:rPr>
              <a:t>，是对计算机程序、文件、数据库及相关手工过程的计算机系统的表达</a:t>
            </a:r>
            <a:endParaRPr lang="en-US" altLang="zh-CN" dirty="0">
              <a:latin typeface="黑体" pitchFamily="49" charset="-122"/>
              <a:ea typeface="黑体" pitchFamily="49" charset="-122"/>
              <a:cs typeface="楷体_GB2312" charset="0"/>
            </a:endParaRPr>
          </a:p>
          <a:p>
            <a:r>
              <a:rPr lang="zh-CN" altLang="en-US" dirty="0" smtClean="0">
                <a:latin typeface="黑体" pitchFamily="49" charset="-122"/>
                <a:ea typeface="黑体" pitchFamily="49" charset="-122"/>
                <a:cs typeface="楷体_GB2312" charset="0"/>
              </a:rPr>
              <a:t>用</a:t>
            </a:r>
            <a:r>
              <a:rPr lang="zh-CN" altLang="en-US" dirty="0">
                <a:latin typeface="黑体" pitchFamily="49" charset="-122"/>
                <a:ea typeface="黑体" pitchFamily="49" charset="-122"/>
                <a:cs typeface="楷体_GB2312" charset="0"/>
              </a:rPr>
              <a:t>图形的方式描述了哪些子系统是系统自动完成的，哪些需要人工参与</a:t>
            </a:r>
            <a:endParaRPr lang="en-US" altLang="zh-CN" dirty="0">
              <a:latin typeface="黑体" pitchFamily="49" charset="-122"/>
              <a:ea typeface="黑体" pitchFamily="49" charset="-122"/>
              <a:cs typeface="楷体_GB2312" charset="0"/>
            </a:endParaRPr>
          </a:p>
          <a:p>
            <a:r>
              <a:rPr lang="zh-CN" altLang="en-US" dirty="0" smtClean="0">
                <a:latin typeface="黑体" pitchFamily="49" charset="-122"/>
                <a:ea typeface="黑体" pitchFamily="49" charset="-122"/>
                <a:cs typeface="楷体_GB2312" charset="0"/>
              </a:rPr>
              <a:t>采用</a:t>
            </a:r>
            <a:r>
              <a:rPr lang="zh-CN" altLang="en-US" dirty="0">
                <a:latin typeface="黑体" pitchFamily="49" charset="-122"/>
                <a:ea typeface="黑体" pitchFamily="49" charset="-122"/>
                <a:cs typeface="楷体_GB2312" charset="0"/>
              </a:rPr>
              <a:t>和数据流图类似的符号系统</a:t>
            </a:r>
            <a:endParaRPr lang="en-US" altLang="zh-CN" dirty="0">
              <a:latin typeface="黑体" pitchFamily="49" charset="-122"/>
              <a:ea typeface="黑体" pitchFamily="49" charset="-122"/>
              <a:cs typeface="楷体_GB2312" charset="0"/>
            </a:endParaRPr>
          </a:p>
        </p:txBody>
      </p:sp>
      <p:sp>
        <p:nvSpPr>
          <p:cNvPr id="25"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2)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系统流程图</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26" name="Rectangle 25"/>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结构化方法</a:t>
            </a:r>
          </a:p>
        </p:txBody>
      </p:sp>
    </p:spTree>
    <p:extLst>
      <p:ext uri="{BB962C8B-B14F-4D97-AF65-F5344CB8AC3E}">
        <p14:creationId xmlns:p14="http://schemas.microsoft.com/office/powerpoint/2010/main" val="1541468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902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902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902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296" y="1670035"/>
            <a:ext cx="1768433" cy="576248"/>
          </a:xfrm>
          <a:prstGeom prst="rect">
            <a:avLst/>
          </a:prstGeom>
        </p:spPr>
        <p:txBody>
          <a:bodyPr wrap="none">
            <a:spAutoFit/>
          </a:bodyPr>
          <a:lstStyle/>
          <a:p>
            <a:pPr marL="342900" indent="-342900" algn="l">
              <a:lnSpc>
                <a:spcPct val="150000"/>
              </a:lnSpc>
              <a:buFont typeface="Wingdings" pitchFamily="2" charset="2"/>
              <a:buChar char="Ø"/>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系统规划</a:t>
            </a:r>
            <a:endParaRPr lang="en-US" altLang="zh-CN" sz="24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7"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3</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、生存周期模型</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296" y="2431535"/>
            <a:ext cx="2727136" cy="3963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bwMode="auto">
          <a:xfrm>
            <a:off x="1448478" y="900009"/>
            <a:ext cx="629187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t>3</a:t>
            </a:r>
            <a:r>
              <a:rPr lang="zh-CN" altLang="en-US" dirty="0" smtClean="0"/>
              <a:t>、生存周期模型</a:t>
            </a:r>
            <a:endParaRPr lang="zh-CN" altLang="en-US" dirty="0"/>
          </a:p>
        </p:txBody>
      </p:sp>
      <p:sp>
        <p:nvSpPr>
          <p:cNvPr id="22" name="Rectangle 3"/>
          <p:cNvSpPr txBox="1">
            <a:spLocks noChangeArrowheads="1"/>
          </p:cNvSpPr>
          <p:nvPr/>
        </p:nvSpPr>
        <p:spPr bwMode="auto">
          <a:xfrm>
            <a:off x="4499992" y="3225019"/>
            <a:ext cx="3168352" cy="2376264"/>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4"/>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kern="0" dirty="0" smtClean="0">
                <a:solidFill>
                  <a:srgbClr val="0000FF"/>
                </a:solidFill>
                <a:latin typeface="黑体" pitchFamily="49" charset="-122"/>
                <a:ea typeface="黑体" pitchFamily="49" charset="-122"/>
              </a:rPr>
              <a:t>重点：</a:t>
            </a:r>
            <a:endParaRPr lang="zh-CN" altLang="en-US" kern="0" dirty="0" smtClean="0"/>
          </a:p>
          <a:p>
            <a:pPr lvl="1"/>
            <a:r>
              <a:rPr lang="zh-CN" altLang="en-US" kern="0" dirty="0" smtClean="0">
                <a:solidFill>
                  <a:srgbClr val="FF0000"/>
                </a:solidFill>
              </a:rPr>
              <a:t>系统流程规划</a:t>
            </a:r>
          </a:p>
          <a:p>
            <a:pPr lvl="1"/>
            <a:r>
              <a:rPr lang="zh-CN" altLang="en-US" kern="0" dirty="0" smtClean="0">
                <a:solidFill>
                  <a:srgbClr val="FF0000"/>
                </a:solidFill>
              </a:rPr>
              <a:t>系统数据规划</a:t>
            </a:r>
          </a:p>
          <a:p>
            <a:pPr lvl="1"/>
            <a:r>
              <a:rPr lang="zh-CN" altLang="en-US" kern="0" dirty="0" smtClean="0">
                <a:solidFill>
                  <a:srgbClr val="FF0000"/>
                </a:solidFill>
              </a:rPr>
              <a:t>系统功能规划</a:t>
            </a:r>
          </a:p>
        </p:txBody>
      </p:sp>
    </p:spTree>
    <p:extLst>
      <p:ext uri="{BB962C8B-B14F-4D97-AF65-F5344CB8AC3E}">
        <p14:creationId xmlns:p14="http://schemas.microsoft.com/office/powerpoint/2010/main" val="409543757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2"/>
          <p:cNvSpPr>
            <a:spLocks noGrp="1" noChangeArrowheads="1"/>
          </p:cNvSpPr>
          <p:nvPr>
            <p:ph type="title"/>
          </p:nvPr>
        </p:nvSpPr>
        <p:spPr>
          <a:xfrm>
            <a:off x="611560" y="1628800"/>
            <a:ext cx="7956550" cy="512763"/>
          </a:xfrm>
          <a:noFill/>
          <a:ln/>
          <a:extLst/>
        </p:spPr>
        <p:txBody>
          <a:bodyPr lIns="90488" tIns="44450" rIns="90488" bIns="44450"/>
          <a:lstStyle/>
          <a:p>
            <a:pPr algn="l"/>
            <a:r>
              <a:rPr kumimoji="0" lang="zh-CN" altLang="en-US" sz="2600" dirty="0" smtClean="0">
                <a:solidFill>
                  <a:srgbClr val="FF0000"/>
                </a:solidFill>
                <a:latin typeface="Times New Roman" pitchFamily="18" charset="0"/>
                <a:ea typeface="+mn-ea"/>
              </a:rPr>
              <a:t>自动化系统边界划分</a:t>
            </a:r>
            <a:r>
              <a:rPr lang="zh-CN" altLang="en-US" sz="2000" dirty="0">
                <a:solidFill>
                  <a:srgbClr val="0033CC"/>
                </a:solidFill>
                <a:latin typeface="Times New Roman" pitchFamily="18" charset="0"/>
                <a:ea typeface="+mn-ea"/>
              </a:rPr>
              <a:t>（</a:t>
            </a:r>
            <a:r>
              <a:rPr lang="en-US" altLang="zh-CN" sz="2000" dirty="0">
                <a:solidFill>
                  <a:srgbClr val="0033CC"/>
                </a:solidFill>
                <a:latin typeface="Times New Roman" pitchFamily="18" charset="0"/>
                <a:ea typeface="+mn-ea"/>
              </a:rPr>
              <a:t>Automation System Boundary</a:t>
            </a:r>
            <a:r>
              <a:rPr lang="zh-CN" altLang="en-US" sz="2000" dirty="0">
                <a:solidFill>
                  <a:srgbClr val="0033CC"/>
                </a:solidFill>
                <a:latin typeface="Times New Roman" pitchFamily="18" charset="0"/>
                <a:ea typeface="+mn-ea"/>
              </a:rPr>
              <a:t>）</a:t>
            </a:r>
          </a:p>
        </p:txBody>
      </p:sp>
      <p:sp>
        <p:nvSpPr>
          <p:cNvPr id="993283" name="Rectangle 3"/>
          <p:cNvSpPr>
            <a:spLocks noGrp="1" noChangeArrowheads="1"/>
          </p:cNvSpPr>
          <p:nvPr>
            <p:ph type="body" idx="1"/>
          </p:nvPr>
        </p:nvSpPr>
        <p:spPr>
          <a:xfrm>
            <a:off x="827584" y="2204864"/>
            <a:ext cx="7543800" cy="4405312"/>
          </a:xfrm>
        </p:spPr>
        <p:txBody>
          <a:bodyPr/>
          <a:lstStyle/>
          <a:p>
            <a:pPr>
              <a:lnSpc>
                <a:spcPct val="140000"/>
              </a:lnSpc>
            </a:pPr>
            <a:r>
              <a:rPr lang="zh-CN" altLang="en-US" sz="2400" dirty="0"/>
              <a:t>将数据流图划分为手工处理部分和系统能自动完</a:t>
            </a:r>
            <a:br>
              <a:rPr lang="zh-CN" altLang="en-US" sz="2400" dirty="0"/>
            </a:br>
            <a:r>
              <a:rPr lang="zh-CN" altLang="en-US" sz="2400" dirty="0"/>
              <a:t>成的部分</a:t>
            </a:r>
            <a:endParaRPr lang="en-US" altLang="zh-CN" sz="2400" dirty="0"/>
          </a:p>
          <a:p>
            <a:pPr>
              <a:lnSpc>
                <a:spcPct val="140000"/>
              </a:lnSpc>
            </a:pPr>
            <a:r>
              <a:rPr lang="zh-CN" altLang="en-US" sz="2400" dirty="0"/>
              <a:t>程序的处理过程可以在系统边界内部或外部</a:t>
            </a:r>
            <a:endParaRPr lang="en-US" altLang="zh-CN" sz="2400" dirty="0"/>
          </a:p>
          <a:p>
            <a:pPr>
              <a:lnSpc>
                <a:spcPct val="140000"/>
              </a:lnSpc>
            </a:pPr>
            <a:r>
              <a:rPr lang="zh-CN" altLang="en-US" sz="2400" dirty="0"/>
              <a:t>数据流可以在系统边界内部或外部</a:t>
            </a:r>
          </a:p>
          <a:p>
            <a:pPr>
              <a:lnSpc>
                <a:spcPct val="140000"/>
              </a:lnSpc>
            </a:pPr>
            <a:r>
              <a:rPr lang="zh-CN" altLang="en-US" sz="2400" dirty="0"/>
              <a:t>穿过系统界线的数据流代表了系统的输入和输出</a:t>
            </a:r>
          </a:p>
          <a:p>
            <a:pPr>
              <a:lnSpc>
                <a:spcPct val="140000"/>
              </a:lnSpc>
            </a:pPr>
            <a:r>
              <a:rPr kumimoji="0" lang="zh-CN" altLang="en-US" sz="2400" dirty="0"/>
              <a:t>在最终的系统中，数据流将成为用户界面中的表</a:t>
            </a:r>
            <a:br>
              <a:rPr kumimoji="0" lang="zh-CN" altLang="en-US" sz="2400" dirty="0"/>
            </a:br>
            <a:r>
              <a:rPr kumimoji="0" lang="zh-CN" altLang="en-US" sz="2400" dirty="0"/>
              <a:t>单、报表、供其他系统使用的数据文件等</a:t>
            </a:r>
          </a:p>
          <a:p>
            <a:endParaRPr lang="zh-CN" altLang="en-US" dirty="0"/>
          </a:p>
        </p:txBody>
      </p:sp>
      <p:sp>
        <p:nvSpPr>
          <p:cNvPr id="5"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2)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系统流程图</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 name="Rectangle 5"/>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结构化方法</a:t>
            </a:r>
          </a:p>
        </p:txBody>
      </p:sp>
    </p:spTree>
    <p:extLst>
      <p:ext uri="{BB962C8B-B14F-4D97-AF65-F5344CB8AC3E}">
        <p14:creationId xmlns:p14="http://schemas.microsoft.com/office/powerpoint/2010/main" val="37927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4306" name="Group 2"/>
          <p:cNvGrpSpPr>
            <a:grpSpLocks/>
          </p:cNvGrpSpPr>
          <p:nvPr/>
        </p:nvGrpSpPr>
        <p:grpSpPr bwMode="auto">
          <a:xfrm>
            <a:off x="460375" y="673100"/>
            <a:ext cx="8266113" cy="5962650"/>
            <a:chOff x="154" y="384"/>
            <a:chExt cx="5207" cy="3756"/>
          </a:xfrm>
        </p:grpSpPr>
        <p:pic>
          <p:nvPicPr>
            <p:cNvPr id="9943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 y="384"/>
              <a:ext cx="4909" cy="3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994308" name="Rectangle 4"/>
            <p:cNvSpPr>
              <a:spLocks noChangeArrowheads="1"/>
            </p:cNvSpPr>
            <p:nvPr/>
          </p:nvSpPr>
          <p:spPr bwMode="auto">
            <a:xfrm>
              <a:off x="154" y="3377"/>
              <a:ext cx="1106" cy="341"/>
            </a:xfrm>
            <a:prstGeom prst="rect">
              <a:avLst/>
            </a:prstGeom>
            <a:solidFill>
              <a:srgbClr val="F7E7D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zh-CN" altLang="en-US" sz="1800" b="1" dirty="0">
                  <a:solidFill>
                    <a:srgbClr val="000090"/>
                  </a:solidFill>
                  <a:effectLst>
                    <a:outerShdw blurRad="38100" dist="38100" dir="2700000" algn="tl">
                      <a:srgbClr val="000000">
                        <a:alpha val="43137"/>
                      </a:srgbClr>
                    </a:outerShdw>
                  </a:effectLst>
                  <a:latin typeface="黑体" pitchFamily="49" charset="-122"/>
                  <a:ea typeface="黑体" pitchFamily="49" charset="-122"/>
                  <a:cs typeface="宋体" charset="0"/>
                </a:rPr>
                <a:t>部分输入、部分</a:t>
              </a:r>
            </a:p>
            <a:p>
              <a:pPr algn="l"/>
              <a:r>
                <a:rPr lang="zh-CN" altLang="en-US" sz="1800" b="1" dirty="0">
                  <a:solidFill>
                    <a:srgbClr val="000090"/>
                  </a:solidFill>
                  <a:effectLst>
                    <a:outerShdw blurRad="38100" dist="38100" dir="2700000" algn="tl">
                      <a:srgbClr val="000000">
                        <a:alpha val="43137"/>
                      </a:srgbClr>
                    </a:outerShdw>
                  </a:effectLst>
                  <a:latin typeface="黑体" pitchFamily="49" charset="-122"/>
                  <a:ea typeface="黑体" pitchFamily="49" charset="-122"/>
                  <a:cs typeface="宋体" charset="0"/>
                </a:rPr>
                <a:t>输出的过程</a:t>
              </a:r>
              <a:endParaRPr lang="en-US" altLang="zh-CN" sz="1800" b="1" dirty="0">
                <a:solidFill>
                  <a:srgbClr val="000090"/>
                </a:solidFill>
                <a:effectLst>
                  <a:outerShdw blurRad="38100" dist="38100" dir="2700000" algn="tl">
                    <a:srgbClr val="000000">
                      <a:alpha val="43137"/>
                    </a:srgbClr>
                  </a:outerShdw>
                </a:effectLst>
                <a:latin typeface="黑体" pitchFamily="49" charset="-122"/>
                <a:ea typeface="黑体" pitchFamily="49" charset="-122"/>
                <a:cs typeface="宋体" charset="0"/>
              </a:endParaRPr>
            </a:p>
          </p:txBody>
        </p:sp>
        <p:sp>
          <p:nvSpPr>
            <p:cNvPr id="994309" name="Rectangle 5"/>
            <p:cNvSpPr>
              <a:spLocks noChangeArrowheads="1"/>
            </p:cNvSpPr>
            <p:nvPr/>
          </p:nvSpPr>
          <p:spPr bwMode="auto">
            <a:xfrm>
              <a:off x="928" y="3811"/>
              <a:ext cx="813" cy="195"/>
            </a:xfrm>
            <a:prstGeom prst="rect">
              <a:avLst/>
            </a:prstGeom>
            <a:solidFill>
              <a:srgbClr val="F7E7D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zh-CN" altLang="en-US" sz="1800" b="1">
                  <a:solidFill>
                    <a:srgbClr val="000090"/>
                  </a:solidFill>
                  <a:effectLst>
                    <a:outerShdw blurRad="38100" dist="38100" dir="2700000" algn="tl">
                      <a:srgbClr val="000000">
                        <a:alpha val="43137"/>
                      </a:srgbClr>
                    </a:outerShdw>
                  </a:effectLst>
                  <a:latin typeface="黑体" pitchFamily="49" charset="-122"/>
                  <a:ea typeface="黑体" pitchFamily="49" charset="-122"/>
                  <a:cs typeface="宋体" charset="0"/>
                </a:rPr>
                <a:t>程序边界</a:t>
              </a:r>
              <a:endParaRPr lang="en-US" altLang="zh-CN" sz="1800" b="1">
                <a:solidFill>
                  <a:srgbClr val="000090"/>
                </a:solidFill>
                <a:effectLst>
                  <a:outerShdw blurRad="38100" dist="38100" dir="2700000" algn="tl">
                    <a:srgbClr val="000000">
                      <a:alpha val="43137"/>
                    </a:srgbClr>
                  </a:outerShdw>
                </a:effectLst>
                <a:latin typeface="黑体" pitchFamily="49" charset="-122"/>
                <a:ea typeface="黑体" pitchFamily="49" charset="-122"/>
                <a:cs typeface="宋体" charset="0"/>
              </a:endParaRPr>
            </a:p>
          </p:txBody>
        </p:sp>
        <p:sp>
          <p:nvSpPr>
            <p:cNvPr id="994310" name="Rectangle 6"/>
            <p:cNvSpPr>
              <a:spLocks noChangeArrowheads="1"/>
            </p:cNvSpPr>
            <p:nvPr/>
          </p:nvSpPr>
          <p:spPr bwMode="auto">
            <a:xfrm>
              <a:off x="3978" y="3657"/>
              <a:ext cx="1383" cy="345"/>
            </a:xfrm>
            <a:prstGeom prst="rect">
              <a:avLst/>
            </a:prstGeom>
            <a:solidFill>
              <a:srgbClr val="F7E7D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r>
                <a:rPr lang="zh-CN" altLang="en-US" sz="1800" b="1" dirty="0">
                  <a:solidFill>
                    <a:srgbClr val="000090"/>
                  </a:solidFill>
                  <a:effectLst>
                    <a:outerShdw blurRad="38100" dist="38100" dir="2700000" algn="tl">
                      <a:srgbClr val="000000">
                        <a:alpha val="43137"/>
                      </a:srgbClr>
                    </a:outerShdw>
                  </a:effectLst>
                  <a:latin typeface="Times New Roman" pitchFamily="18" charset="0"/>
                  <a:ea typeface="宋体" charset="0"/>
                  <a:cs typeface="Times New Roman" pitchFamily="18" charset="0"/>
                </a:rPr>
                <a:t>跨过边界的数据流</a:t>
              </a:r>
            </a:p>
            <a:p>
              <a:pPr algn="l"/>
              <a:r>
                <a:rPr lang="zh-CN" altLang="en-US" sz="1800" b="1" dirty="0">
                  <a:solidFill>
                    <a:srgbClr val="000090"/>
                  </a:solidFill>
                  <a:effectLst>
                    <a:outerShdw blurRad="38100" dist="38100" dir="2700000" algn="tl">
                      <a:srgbClr val="000000">
                        <a:alpha val="43137"/>
                      </a:srgbClr>
                    </a:outerShdw>
                  </a:effectLst>
                  <a:latin typeface="Times New Roman" pitchFamily="18" charset="0"/>
                  <a:ea typeface="宋体" charset="0"/>
                  <a:cs typeface="Times New Roman" pitchFamily="18" charset="0"/>
                </a:rPr>
                <a:t>是输入</a:t>
              </a:r>
              <a:r>
                <a:rPr lang="en-US" altLang="zh-CN" sz="1800" b="1" dirty="0">
                  <a:solidFill>
                    <a:srgbClr val="000090"/>
                  </a:solidFill>
                  <a:effectLst>
                    <a:outerShdw blurRad="38100" dist="38100" dir="2700000" algn="tl">
                      <a:srgbClr val="000000">
                        <a:alpha val="43137"/>
                      </a:srgbClr>
                    </a:outerShdw>
                  </a:effectLst>
                  <a:latin typeface="Times New Roman" pitchFamily="18" charset="0"/>
                  <a:ea typeface="宋体" charset="0"/>
                  <a:cs typeface="Times New Roman" pitchFamily="18" charset="0"/>
                </a:rPr>
                <a:t>/</a:t>
              </a:r>
              <a:r>
                <a:rPr lang="zh-CN" altLang="en-US" sz="1800" b="1" dirty="0">
                  <a:solidFill>
                    <a:srgbClr val="000090"/>
                  </a:solidFill>
                  <a:effectLst>
                    <a:outerShdw blurRad="38100" dist="38100" dir="2700000" algn="tl">
                      <a:srgbClr val="000000">
                        <a:alpha val="43137"/>
                      </a:srgbClr>
                    </a:outerShdw>
                  </a:effectLst>
                  <a:latin typeface="Times New Roman" pitchFamily="18" charset="0"/>
                  <a:ea typeface="宋体" charset="0"/>
                  <a:cs typeface="Times New Roman" pitchFamily="18" charset="0"/>
                </a:rPr>
                <a:t>输出</a:t>
              </a:r>
              <a:endParaRPr lang="en-US" altLang="zh-CN" sz="1800" b="1" dirty="0">
                <a:solidFill>
                  <a:srgbClr val="000090"/>
                </a:solidFill>
                <a:effectLst>
                  <a:outerShdw blurRad="38100" dist="38100" dir="2700000" algn="tl">
                    <a:srgbClr val="000000">
                      <a:alpha val="43137"/>
                    </a:srgbClr>
                  </a:outerShdw>
                </a:effectLst>
                <a:latin typeface="Times New Roman" pitchFamily="18" charset="0"/>
                <a:ea typeface="宋体" charset="0"/>
                <a:cs typeface="Times New Roman" pitchFamily="18" charset="0"/>
              </a:endParaRPr>
            </a:p>
          </p:txBody>
        </p:sp>
        <p:sp>
          <p:nvSpPr>
            <p:cNvPr id="994311" name="Rectangle 7"/>
            <p:cNvSpPr>
              <a:spLocks noChangeArrowheads="1"/>
            </p:cNvSpPr>
            <p:nvPr/>
          </p:nvSpPr>
          <p:spPr bwMode="auto">
            <a:xfrm>
              <a:off x="1667" y="525"/>
              <a:ext cx="1014" cy="253"/>
            </a:xfrm>
            <a:prstGeom prst="rect">
              <a:avLst/>
            </a:prstGeom>
            <a:solidFill>
              <a:srgbClr val="F7E7D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800" b="1" dirty="0">
                  <a:solidFill>
                    <a:srgbClr val="000090"/>
                  </a:solidFill>
                  <a:effectLst>
                    <a:outerShdw blurRad="38100" dist="38100" dir="2700000" algn="tl">
                      <a:srgbClr val="000000">
                        <a:alpha val="43137"/>
                      </a:srgbClr>
                    </a:outerShdw>
                  </a:effectLst>
                  <a:latin typeface="黑体" pitchFamily="49" charset="-122"/>
                  <a:ea typeface="黑体" pitchFamily="49" charset="-122"/>
                  <a:cs typeface="宋体" charset="0"/>
                </a:rPr>
                <a:t>自动化系统边界</a:t>
              </a:r>
              <a:endParaRPr lang="en-US" altLang="zh-CN" sz="1800" b="1" dirty="0">
                <a:solidFill>
                  <a:srgbClr val="000090"/>
                </a:solidFill>
                <a:effectLst>
                  <a:outerShdw blurRad="38100" dist="38100" dir="2700000" algn="tl">
                    <a:srgbClr val="000000">
                      <a:alpha val="43137"/>
                    </a:srgbClr>
                  </a:outerShdw>
                </a:effectLst>
                <a:latin typeface="黑体" pitchFamily="49" charset="-122"/>
                <a:ea typeface="黑体" pitchFamily="49" charset="-122"/>
                <a:cs typeface="宋体" charset="0"/>
              </a:endParaRPr>
            </a:p>
          </p:txBody>
        </p:sp>
        <p:sp>
          <p:nvSpPr>
            <p:cNvPr id="994312" name="Rectangle 8"/>
            <p:cNvSpPr>
              <a:spLocks noChangeArrowheads="1"/>
            </p:cNvSpPr>
            <p:nvPr/>
          </p:nvSpPr>
          <p:spPr bwMode="auto">
            <a:xfrm>
              <a:off x="3221" y="3450"/>
              <a:ext cx="373" cy="2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0090"/>
                  </a:solidFill>
                  <a:ea typeface="宋体" charset="0"/>
                  <a:cs typeface="宋体" charset="0"/>
                </a:rPr>
                <a:t>检查</a:t>
              </a:r>
            </a:p>
            <a:p>
              <a:r>
                <a:rPr lang="zh-CN" altLang="en-US" sz="1400" b="1">
                  <a:solidFill>
                    <a:srgbClr val="000090"/>
                  </a:solidFill>
                  <a:ea typeface="宋体" charset="0"/>
                  <a:cs typeface="宋体" charset="0"/>
                </a:rPr>
                <a:t>支票</a:t>
              </a:r>
              <a:endParaRPr lang="en-US" altLang="zh-CN" sz="1400" b="1">
                <a:solidFill>
                  <a:srgbClr val="000090"/>
                </a:solidFill>
                <a:ea typeface="宋体" charset="0"/>
                <a:cs typeface="宋体" charset="0"/>
              </a:endParaRPr>
            </a:p>
          </p:txBody>
        </p:sp>
        <p:sp>
          <p:nvSpPr>
            <p:cNvPr id="994313" name="Rectangle 9"/>
            <p:cNvSpPr>
              <a:spLocks noChangeArrowheads="1"/>
            </p:cNvSpPr>
            <p:nvPr/>
          </p:nvSpPr>
          <p:spPr bwMode="auto">
            <a:xfrm>
              <a:off x="4777" y="2192"/>
              <a:ext cx="373" cy="2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0090"/>
                  </a:solidFill>
                  <a:ea typeface="宋体" charset="0"/>
                  <a:cs typeface="宋体" charset="0"/>
                </a:rPr>
                <a:t>税务局</a:t>
              </a:r>
              <a:endParaRPr lang="en-US" altLang="zh-CN" sz="1400" b="1">
                <a:solidFill>
                  <a:srgbClr val="000090"/>
                </a:solidFill>
                <a:ea typeface="宋体" charset="0"/>
                <a:cs typeface="宋体" charset="0"/>
              </a:endParaRPr>
            </a:p>
          </p:txBody>
        </p:sp>
        <p:sp>
          <p:nvSpPr>
            <p:cNvPr id="994314" name="Rectangle 10"/>
            <p:cNvSpPr>
              <a:spLocks noChangeArrowheads="1"/>
            </p:cNvSpPr>
            <p:nvPr/>
          </p:nvSpPr>
          <p:spPr bwMode="auto">
            <a:xfrm>
              <a:off x="4762" y="2792"/>
              <a:ext cx="373" cy="2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0090"/>
                  </a:solidFill>
                  <a:ea typeface="宋体" charset="0"/>
                  <a:cs typeface="宋体" charset="0"/>
                </a:rPr>
                <a:t>小时工</a:t>
              </a:r>
              <a:endParaRPr lang="en-US" altLang="zh-CN" sz="1400" b="1">
                <a:solidFill>
                  <a:srgbClr val="000090"/>
                </a:solidFill>
                <a:ea typeface="宋体" charset="0"/>
                <a:cs typeface="宋体" charset="0"/>
              </a:endParaRPr>
            </a:p>
          </p:txBody>
        </p:sp>
        <p:sp>
          <p:nvSpPr>
            <p:cNvPr id="994315" name="Rectangle 11"/>
            <p:cNvSpPr>
              <a:spLocks noChangeArrowheads="1"/>
            </p:cNvSpPr>
            <p:nvPr/>
          </p:nvSpPr>
          <p:spPr bwMode="auto">
            <a:xfrm>
              <a:off x="1176" y="715"/>
              <a:ext cx="373" cy="2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0090"/>
                  </a:solidFill>
                  <a:ea typeface="宋体" charset="0"/>
                  <a:cs typeface="宋体" charset="0"/>
                </a:rPr>
                <a:t>小时工</a:t>
              </a:r>
              <a:endParaRPr lang="en-US" altLang="zh-CN" sz="1400" b="1">
                <a:solidFill>
                  <a:srgbClr val="000090"/>
                </a:solidFill>
                <a:ea typeface="宋体" charset="0"/>
                <a:cs typeface="宋体" charset="0"/>
              </a:endParaRPr>
            </a:p>
          </p:txBody>
        </p:sp>
        <p:sp>
          <p:nvSpPr>
            <p:cNvPr id="994316" name="Rectangle 12"/>
            <p:cNvSpPr>
              <a:spLocks noChangeArrowheads="1"/>
            </p:cNvSpPr>
            <p:nvPr/>
          </p:nvSpPr>
          <p:spPr bwMode="auto">
            <a:xfrm>
              <a:off x="2028" y="1209"/>
              <a:ext cx="397" cy="2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0090"/>
                  </a:solidFill>
                  <a:ea typeface="宋体" charset="0"/>
                  <a:cs typeface="宋体" charset="0"/>
                </a:rPr>
                <a:t>输入</a:t>
              </a:r>
            </a:p>
            <a:p>
              <a:r>
                <a:rPr lang="zh-CN" altLang="en-US" sz="1400" b="1">
                  <a:solidFill>
                    <a:srgbClr val="000090"/>
                  </a:solidFill>
                  <a:ea typeface="宋体" charset="0"/>
                  <a:cs typeface="宋体" charset="0"/>
                </a:rPr>
                <a:t>考勤卡</a:t>
              </a:r>
              <a:endParaRPr lang="en-US" altLang="zh-CN" sz="1400" b="1">
                <a:solidFill>
                  <a:srgbClr val="000090"/>
                </a:solidFill>
                <a:ea typeface="宋体" charset="0"/>
                <a:cs typeface="宋体" charset="0"/>
              </a:endParaRPr>
            </a:p>
          </p:txBody>
        </p:sp>
      </p:grpSp>
      <p:sp>
        <p:nvSpPr>
          <p:cNvPr id="994318" name="Rectangle 14"/>
          <p:cNvSpPr>
            <a:spLocks noChangeArrowheads="1"/>
          </p:cNvSpPr>
          <p:nvPr/>
        </p:nvSpPr>
        <p:spPr bwMode="auto">
          <a:xfrm>
            <a:off x="2811463" y="6564313"/>
            <a:ext cx="4014787" cy="23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lstStyle/>
          <a:p>
            <a:r>
              <a:rPr lang="zh-CN" altLang="en-US" sz="2400" b="1" dirty="0">
                <a:solidFill>
                  <a:srgbClr val="000090"/>
                </a:solidFill>
                <a:latin typeface="Times New Roman" pitchFamily="18" charset="0"/>
                <a:ea typeface="黑体" pitchFamily="49" charset="-122"/>
                <a:cs typeface="Times New Roman" pitchFamily="18" charset="0"/>
              </a:rPr>
              <a:t>带自动化系统边界的</a:t>
            </a:r>
            <a:r>
              <a:rPr lang="en-US" altLang="zh-CN" sz="2400" b="1" dirty="0">
                <a:solidFill>
                  <a:srgbClr val="000090"/>
                </a:solidFill>
                <a:latin typeface="Times New Roman" pitchFamily="18" charset="0"/>
                <a:ea typeface="黑体" pitchFamily="49" charset="-122"/>
                <a:cs typeface="Times New Roman" pitchFamily="18" charset="0"/>
              </a:rPr>
              <a:t>DFD</a:t>
            </a:r>
            <a:endParaRPr lang="en-US" altLang="zh-CN" sz="2400" dirty="0">
              <a:solidFill>
                <a:srgbClr val="000090"/>
              </a:solidFill>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2537088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994306"/>
                                        </p:tgtEl>
                                        <p:attrNameLst>
                                          <p:attrName>style.visibility</p:attrName>
                                        </p:attrNameLst>
                                      </p:cBhvr>
                                      <p:to>
                                        <p:strVal val="visible"/>
                                      </p:to>
                                    </p:set>
                                    <p:animEffect transition="in" filter="fade">
                                      <p:cBhvr>
                                        <p:cTn id="7" dur="1000"/>
                                        <p:tgtEl>
                                          <p:spTgt spid="994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900906" y="875184"/>
            <a:ext cx="5975350" cy="609600"/>
          </a:xfrm>
        </p:spPr>
        <p:txBody>
          <a:bodyPr/>
          <a:lstStyle/>
          <a:p>
            <a:r>
              <a:rPr lang="zh-CN" altLang="en-US" dirty="0">
                <a:solidFill>
                  <a:schemeClr val="accent2"/>
                </a:solidFill>
              </a:rPr>
              <a:t>系统流程图的例子</a:t>
            </a:r>
            <a:endParaRPr lang="en-US" altLang="zh-CN" dirty="0">
              <a:solidFill>
                <a:schemeClr val="accent2"/>
              </a:solidFill>
            </a:endParaRPr>
          </a:p>
        </p:txBody>
      </p:sp>
      <p:grpSp>
        <p:nvGrpSpPr>
          <p:cNvPr id="117847" name="Group 87"/>
          <p:cNvGrpSpPr>
            <a:grpSpLocks/>
          </p:cNvGrpSpPr>
          <p:nvPr/>
        </p:nvGrpSpPr>
        <p:grpSpPr bwMode="auto">
          <a:xfrm>
            <a:off x="1548185" y="1505818"/>
            <a:ext cx="6696223" cy="5103691"/>
            <a:chOff x="2520" y="6276"/>
            <a:chExt cx="7380" cy="5772"/>
          </a:xfrm>
        </p:grpSpPr>
        <p:sp>
          <p:nvSpPr>
            <p:cNvPr id="117848" name="Text Box 88"/>
            <p:cNvSpPr txBox="1">
              <a:spLocks noChangeArrowheads="1"/>
            </p:cNvSpPr>
            <p:nvPr/>
          </p:nvSpPr>
          <p:spPr bwMode="auto">
            <a:xfrm>
              <a:off x="2700" y="6432"/>
              <a:ext cx="1620" cy="468"/>
            </a:xfrm>
            <a:prstGeom prst="rect">
              <a:avLst/>
            </a:prstGeom>
            <a:solidFill>
              <a:srgbClr val="FFFFFF"/>
            </a:solidFill>
            <a:ln w="9525">
              <a:solidFill>
                <a:srgbClr val="000000"/>
              </a:solidFill>
              <a:miter lim="800000"/>
              <a:headEnd/>
              <a:tailEnd/>
            </a:ln>
          </p:spPr>
          <p:txBody>
            <a:bodyPr/>
            <a:lstStyle/>
            <a:p>
              <a:r>
                <a:rPr lang="zh-CN" altLang="en-US" sz="1000" b="0"/>
                <a:t>确定开课计划</a:t>
              </a:r>
              <a:endParaRPr lang="en-US" altLang="zh-CN"/>
            </a:p>
          </p:txBody>
        </p:sp>
        <p:sp>
          <p:nvSpPr>
            <p:cNvPr id="117849" name="Text Box 89"/>
            <p:cNvSpPr txBox="1">
              <a:spLocks noChangeArrowheads="1"/>
            </p:cNvSpPr>
            <p:nvPr/>
          </p:nvSpPr>
          <p:spPr bwMode="auto">
            <a:xfrm>
              <a:off x="6120" y="6276"/>
              <a:ext cx="1260" cy="624"/>
            </a:xfrm>
            <a:prstGeom prst="rect">
              <a:avLst/>
            </a:prstGeom>
            <a:solidFill>
              <a:srgbClr val="FFFFFF"/>
            </a:solidFill>
            <a:ln w="9525">
              <a:solidFill>
                <a:srgbClr val="000000"/>
              </a:solidFill>
              <a:miter lim="800000"/>
              <a:headEnd/>
              <a:tailEnd/>
            </a:ln>
          </p:spPr>
          <p:txBody>
            <a:bodyPr/>
            <a:lstStyle/>
            <a:p>
              <a:pPr>
                <a:lnSpc>
                  <a:spcPct val="96000"/>
                </a:lnSpc>
              </a:pPr>
              <a:r>
                <a:rPr lang="zh-CN" altLang="en-US" sz="1000" b="0"/>
                <a:t>课程教学质量评估</a:t>
              </a:r>
              <a:endParaRPr lang="en-US" altLang="zh-CN"/>
            </a:p>
          </p:txBody>
        </p:sp>
        <p:sp>
          <p:nvSpPr>
            <p:cNvPr id="117850" name="Text Box 90"/>
            <p:cNvSpPr txBox="1">
              <a:spLocks noChangeArrowheads="1"/>
            </p:cNvSpPr>
            <p:nvPr/>
          </p:nvSpPr>
          <p:spPr bwMode="auto">
            <a:xfrm>
              <a:off x="8280" y="6432"/>
              <a:ext cx="1620" cy="468"/>
            </a:xfrm>
            <a:prstGeom prst="rect">
              <a:avLst/>
            </a:prstGeom>
            <a:solidFill>
              <a:srgbClr val="FFFFFF"/>
            </a:solidFill>
            <a:ln w="9525">
              <a:solidFill>
                <a:srgbClr val="000000"/>
              </a:solidFill>
              <a:miter lim="800000"/>
              <a:headEnd/>
              <a:tailEnd/>
            </a:ln>
          </p:spPr>
          <p:txBody>
            <a:bodyPr/>
            <a:lstStyle/>
            <a:p>
              <a:r>
                <a:rPr lang="zh-CN" altLang="en-US" sz="1000" b="0"/>
                <a:t>录取新生</a:t>
              </a:r>
              <a:endParaRPr lang="en-US" altLang="zh-CN"/>
            </a:p>
          </p:txBody>
        </p:sp>
        <p:sp>
          <p:nvSpPr>
            <p:cNvPr id="117851" name="Text Box 91"/>
            <p:cNvSpPr txBox="1">
              <a:spLocks noChangeArrowheads="1"/>
            </p:cNvSpPr>
            <p:nvPr/>
          </p:nvSpPr>
          <p:spPr bwMode="auto">
            <a:xfrm>
              <a:off x="8280" y="7212"/>
              <a:ext cx="1620" cy="468"/>
            </a:xfrm>
            <a:prstGeom prst="rect">
              <a:avLst/>
            </a:prstGeom>
            <a:solidFill>
              <a:srgbClr val="FFFFFF"/>
            </a:solidFill>
            <a:ln w="9525">
              <a:solidFill>
                <a:srgbClr val="000000"/>
              </a:solidFill>
              <a:miter lim="800000"/>
              <a:headEnd/>
              <a:tailEnd/>
            </a:ln>
          </p:spPr>
          <p:txBody>
            <a:bodyPr/>
            <a:lstStyle/>
            <a:p>
              <a:r>
                <a:rPr lang="zh-CN" altLang="en-US" sz="1000" b="0"/>
                <a:t>学籍管理</a:t>
              </a:r>
              <a:endParaRPr lang="en-US" altLang="zh-CN"/>
            </a:p>
          </p:txBody>
        </p:sp>
        <p:sp>
          <p:nvSpPr>
            <p:cNvPr id="117852" name="Text Box 92"/>
            <p:cNvSpPr txBox="1">
              <a:spLocks noChangeArrowheads="1"/>
            </p:cNvSpPr>
            <p:nvPr/>
          </p:nvSpPr>
          <p:spPr bwMode="auto">
            <a:xfrm>
              <a:off x="2700" y="7212"/>
              <a:ext cx="1620" cy="468"/>
            </a:xfrm>
            <a:prstGeom prst="rect">
              <a:avLst/>
            </a:prstGeom>
            <a:solidFill>
              <a:srgbClr val="FFFFFF"/>
            </a:solidFill>
            <a:ln w="9525">
              <a:solidFill>
                <a:srgbClr val="000000"/>
              </a:solidFill>
              <a:miter lim="800000"/>
              <a:headEnd/>
              <a:tailEnd/>
            </a:ln>
          </p:spPr>
          <p:txBody>
            <a:bodyPr/>
            <a:lstStyle/>
            <a:p>
              <a:r>
                <a:rPr lang="zh-CN" altLang="en-US" sz="1000" b="0"/>
                <a:t>安排课表</a:t>
              </a:r>
              <a:endParaRPr lang="en-US" altLang="zh-CN"/>
            </a:p>
          </p:txBody>
        </p:sp>
        <p:grpSp>
          <p:nvGrpSpPr>
            <p:cNvPr id="117853" name="Group 93"/>
            <p:cNvGrpSpPr>
              <a:grpSpLocks/>
            </p:cNvGrpSpPr>
            <p:nvPr/>
          </p:nvGrpSpPr>
          <p:grpSpPr bwMode="auto">
            <a:xfrm>
              <a:off x="6120" y="7212"/>
              <a:ext cx="1260" cy="624"/>
              <a:chOff x="6120" y="7368"/>
              <a:chExt cx="1260" cy="624"/>
            </a:xfrm>
          </p:grpSpPr>
          <p:sp>
            <p:nvSpPr>
              <p:cNvPr id="117854" name="AutoShape 94"/>
              <p:cNvSpPr>
                <a:spLocks noChangeArrowheads="1"/>
              </p:cNvSpPr>
              <p:nvPr/>
            </p:nvSpPr>
            <p:spPr bwMode="auto">
              <a:xfrm>
                <a:off x="6120" y="7368"/>
                <a:ext cx="1260" cy="624"/>
              </a:xfrm>
              <a:prstGeom prst="flowChartDocument">
                <a:avLst/>
              </a:prstGeom>
              <a:solidFill>
                <a:srgbClr val="FFFFFF"/>
              </a:solidFill>
              <a:ln w="9525">
                <a:solidFill>
                  <a:srgbClr val="000000"/>
                </a:solidFill>
                <a:miter lim="800000"/>
                <a:headEnd/>
                <a:tailEnd/>
              </a:ln>
            </p:spPr>
            <p:txBody>
              <a:bodyPr/>
              <a:lstStyle/>
              <a:p>
                <a:endParaRPr lang="en-US"/>
              </a:p>
            </p:txBody>
          </p:sp>
          <p:sp>
            <p:nvSpPr>
              <p:cNvPr id="117855" name="Text Box 95"/>
              <p:cNvSpPr txBox="1">
                <a:spLocks noChangeArrowheads="1"/>
              </p:cNvSpPr>
              <p:nvPr/>
            </p:nvSpPr>
            <p:spPr bwMode="auto">
              <a:xfrm>
                <a:off x="6120" y="7368"/>
                <a:ext cx="12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000" b="0"/>
                  <a:t>课表</a:t>
                </a:r>
                <a:endParaRPr lang="en-US" altLang="zh-CN"/>
              </a:p>
            </p:txBody>
          </p:sp>
        </p:grpSp>
        <p:sp>
          <p:nvSpPr>
            <p:cNvPr id="117856" name="Text Box 96"/>
            <p:cNvSpPr txBox="1">
              <a:spLocks noChangeArrowheads="1"/>
            </p:cNvSpPr>
            <p:nvPr/>
          </p:nvSpPr>
          <p:spPr bwMode="auto">
            <a:xfrm>
              <a:off x="6120" y="8148"/>
              <a:ext cx="1260" cy="624"/>
            </a:xfrm>
            <a:prstGeom prst="rect">
              <a:avLst/>
            </a:prstGeom>
            <a:solidFill>
              <a:srgbClr val="FFFFFF"/>
            </a:solidFill>
            <a:ln w="9525">
              <a:solidFill>
                <a:srgbClr val="000000"/>
              </a:solidFill>
              <a:miter lim="800000"/>
              <a:headEnd/>
              <a:tailEnd/>
            </a:ln>
          </p:spPr>
          <p:txBody>
            <a:bodyPr/>
            <a:lstStyle/>
            <a:p>
              <a:pPr>
                <a:lnSpc>
                  <a:spcPct val="96000"/>
                </a:lnSpc>
              </a:pPr>
              <a:r>
                <a:rPr lang="zh-CN" altLang="en-US" sz="1000" b="0"/>
                <a:t>订购、发放教材</a:t>
              </a:r>
              <a:endParaRPr lang="en-US" altLang="zh-CN"/>
            </a:p>
          </p:txBody>
        </p:sp>
        <p:grpSp>
          <p:nvGrpSpPr>
            <p:cNvPr id="117857" name="Group 97"/>
            <p:cNvGrpSpPr>
              <a:grpSpLocks/>
            </p:cNvGrpSpPr>
            <p:nvPr/>
          </p:nvGrpSpPr>
          <p:grpSpPr bwMode="auto">
            <a:xfrm>
              <a:off x="2520" y="7992"/>
              <a:ext cx="1980" cy="468"/>
              <a:chOff x="2520" y="8460"/>
              <a:chExt cx="1980" cy="468"/>
            </a:xfrm>
          </p:grpSpPr>
          <p:sp>
            <p:nvSpPr>
              <p:cNvPr id="117858" name="AutoShape 98"/>
              <p:cNvSpPr>
                <a:spLocks noChangeArrowheads="1"/>
              </p:cNvSpPr>
              <p:nvPr/>
            </p:nvSpPr>
            <p:spPr bwMode="auto">
              <a:xfrm>
                <a:off x="2520" y="8460"/>
                <a:ext cx="1980" cy="468"/>
              </a:xfrm>
              <a:prstGeom prst="flowChartInputOutput">
                <a:avLst/>
              </a:prstGeom>
              <a:solidFill>
                <a:srgbClr val="FFFFFF"/>
              </a:solidFill>
              <a:ln w="9525">
                <a:solidFill>
                  <a:srgbClr val="000000"/>
                </a:solidFill>
                <a:miter lim="800000"/>
                <a:headEnd/>
                <a:tailEnd/>
              </a:ln>
            </p:spPr>
            <p:txBody>
              <a:bodyPr/>
              <a:lstStyle/>
              <a:p>
                <a:endParaRPr lang="en-US"/>
              </a:p>
            </p:txBody>
          </p:sp>
          <p:sp>
            <p:nvSpPr>
              <p:cNvPr id="117859" name="Text Box 99"/>
              <p:cNvSpPr txBox="1">
                <a:spLocks noChangeArrowheads="1"/>
              </p:cNvSpPr>
              <p:nvPr/>
            </p:nvSpPr>
            <p:spPr bwMode="auto">
              <a:xfrm>
                <a:off x="2880" y="8460"/>
                <a:ext cx="12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000" b="0"/>
                  <a:t>录入成绩</a:t>
                </a:r>
                <a:endParaRPr lang="en-US" altLang="zh-CN"/>
              </a:p>
            </p:txBody>
          </p:sp>
        </p:grpSp>
        <p:grpSp>
          <p:nvGrpSpPr>
            <p:cNvPr id="117860" name="Group 100"/>
            <p:cNvGrpSpPr>
              <a:grpSpLocks/>
            </p:cNvGrpSpPr>
            <p:nvPr/>
          </p:nvGrpSpPr>
          <p:grpSpPr bwMode="auto">
            <a:xfrm>
              <a:off x="2880" y="8772"/>
              <a:ext cx="1260" cy="624"/>
              <a:chOff x="6120" y="7368"/>
              <a:chExt cx="1260" cy="624"/>
            </a:xfrm>
          </p:grpSpPr>
          <p:sp>
            <p:nvSpPr>
              <p:cNvPr id="117861" name="AutoShape 101"/>
              <p:cNvSpPr>
                <a:spLocks noChangeArrowheads="1"/>
              </p:cNvSpPr>
              <p:nvPr/>
            </p:nvSpPr>
            <p:spPr bwMode="auto">
              <a:xfrm>
                <a:off x="6120" y="7368"/>
                <a:ext cx="1260" cy="624"/>
              </a:xfrm>
              <a:prstGeom prst="flowChartDocument">
                <a:avLst/>
              </a:prstGeom>
              <a:solidFill>
                <a:srgbClr val="FFFFFF"/>
              </a:solidFill>
              <a:ln w="9525">
                <a:solidFill>
                  <a:srgbClr val="000000"/>
                </a:solidFill>
                <a:miter lim="800000"/>
                <a:headEnd/>
                <a:tailEnd/>
              </a:ln>
            </p:spPr>
            <p:txBody>
              <a:bodyPr/>
              <a:lstStyle/>
              <a:p>
                <a:endParaRPr lang="en-US"/>
              </a:p>
            </p:txBody>
          </p:sp>
          <p:sp>
            <p:nvSpPr>
              <p:cNvPr id="117862" name="Text Box 102"/>
              <p:cNvSpPr txBox="1">
                <a:spLocks noChangeArrowheads="1"/>
              </p:cNvSpPr>
              <p:nvPr/>
            </p:nvSpPr>
            <p:spPr bwMode="auto">
              <a:xfrm>
                <a:off x="6120" y="7368"/>
                <a:ext cx="12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000" b="0"/>
                  <a:t>成绩单</a:t>
                </a:r>
                <a:endParaRPr lang="en-US" altLang="zh-CN"/>
              </a:p>
            </p:txBody>
          </p:sp>
        </p:grpSp>
        <p:sp>
          <p:nvSpPr>
            <p:cNvPr id="117863" name="Line 103"/>
            <p:cNvSpPr>
              <a:spLocks noChangeShapeType="1"/>
            </p:cNvSpPr>
            <p:nvPr/>
          </p:nvSpPr>
          <p:spPr bwMode="auto">
            <a:xfrm>
              <a:off x="3495" y="6900"/>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7864" name="Line 104"/>
            <p:cNvSpPr>
              <a:spLocks noChangeShapeType="1"/>
            </p:cNvSpPr>
            <p:nvPr/>
          </p:nvSpPr>
          <p:spPr bwMode="auto">
            <a:xfrm>
              <a:off x="3510" y="7680"/>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7865" name="Line 105"/>
            <p:cNvSpPr>
              <a:spLocks noChangeShapeType="1"/>
            </p:cNvSpPr>
            <p:nvPr/>
          </p:nvSpPr>
          <p:spPr bwMode="auto">
            <a:xfrm>
              <a:off x="3495" y="8460"/>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7866" name="Text Box 106"/>
            <p:cNvSpPr txBox="1">
              <a:spLocks noChangeArrowheads="1"/>
            </p:cNvSpPr>
            <p:nvPr/>
          </p:nvSpPr>
          <p:spPr bwMode="auto">
            <a:xfrm>
              <a:off x="2700" y="9708"/>
              <a:ext cx="1620" cy="468"/>
            </a:xfrm>
            <a:prstGeom prst="rect">
              <a:avLst/>
            </a:prstGeom>
            <a:solidFill>
              <a:srgbClr val="FFFFFF"/>
            </a:solidFill>
            <a:ln w="9525">
              <a:solidFill>
                <a:srgbClr val="000000"/>
              </a:solidFill>
              <a:miter lim="800000"/>
              <a:headEnd/>
              <a:tailEnd/>
            </a:ln>
          </p:spPr>
          <p:txBody>
            <a:bodyPr/>
            <a:lstStyle/>
            <a:p>
              <a:r>
                <a:rPr lang="zh-CN" altLang="en-US" sz="1000" b="0"/>
                <a:t>毕业审核</a:t>
              </a:r>
              <a:endParaRPr lang="en-US" altLang="zh-CN"/>
            </a:p>
          </p:txBody>
        </p:sp>
        <p:grpSp>
          <p:nvGrpSpPr>
            <p:cNvPr id="117867" name="Group 107"/>
            <p:cNvGrpSpPr>
              <a:grpSpLocks/>
            </p:cNvGrpSpPr>
            <p:nvPr/>
          </p:nvGrpSpPr>
          <p:grpSpPr bwMode="auto">
            <a:xfrm>
              <a:off x="8640" y="7992"/>
              <a:ext cx="915" cy="825"/>
              <a:chOff x="8640" y="7992"/>
              <a:chExt cx="915" cy="825"/>
            </a:xfrm>
          </p:grpSpPr>
          <p:sp>
            <p:nvSpPr>
              <p:cNvPr id="117868" name="AutoShape 108"/>
              <p:cNvSpPr>
                <a:spLocks noChangeArrowheads="1"/>
              </p:cNvSpPr>
              <p:nvPr/>
            </p:nvSpPr>
            <p:spPr bwMode="auto">
              <a:xfrm>
                <a:off x="8640" y="7992"/>
                <a:ext cx="900" cy="780"/>
              </a:xfrm>
              <a:prstGeom prst="flowChartMagneticDisk">
                <a:avLst/>
              </a:prstGeom>
              <a:solidFill>
                <a:srgbClr val="FFFFFF"/>
              </a:solidFill>
              <a:ln w="9525">
                <a:solidFill>
                  <a:srgbClr val="000000"/>
                </a:solidFill>
                <a:round/>
                <a:headEnd/>
                <a:tailEnd/>
              </a:ln>
            </p:spPr>
            <p:txBody>
              <a:bodyPr/>
              <a:lstStyle/>
              <a:p>
                <a:endParaRPr lang="en-US"/>
              </a:p>
            </p:txBody>
          </p:sp>
          <p:sp>
            <p:nvSpPr>
              <p:cNvPr id="117869" name="Text Box 109"/>
              <p:cNvSpPr txBox="1">
                <a:spLocks noChangeArrowheads="1"/>
              </p:cNvSpPr>
              <p:nvPr/>
            </p:nvSpPr>
            <p:spPr bwMode="auto">
              <a:xfrm>
                <a:off x="8655" y="8193"/>
                <a:ext cx="90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6000"/>
                  </a:lnSpc>
                </a:pPr>
                <a:r>
                  <a:rPr lang="zh-CN" altLang="en-US" sz="1000" b="0"/>
                  <a:t>在校学生</a:t>
                </a:r>
                <a:endParaRPr lang="en-US" altLang="zh-CN"/>
              </a:p>
            </p:txBody>
          </p:sp>
        </p:grpSp>
        <p:grpSp>
          <p:nvGrpSpPr>
            <p:cNvPr id="117870" name="Group 110"/>
            <p:cNvGrpSpPr>
              <a:grpSpLocks/>
            </p:cNvGrpSpPr>
            <p:nvPr/>
          </p:nvGrpSpPr>
          <p:grpSpPr bwMode="auto">
            <a:xfrm>
              <a:off x="4860" y="9507"/>
              <a:ext cx="915" cy="825"/>
              <a:chOff x="8640" y="7992"/>
              <a:chExt cx="915" cy="825"/>
            </a:xfrm>
          </p:grpSpPr>
          <p:sp>
            <p:nvSpPr>
              <p:cNvPr id="117871" name="AutoShape 111"/>
              <p:cNvSpPr>
                <a:spLocks noChangeArrowheads="1"/>
              </p:cNvSpPr>
              <p:nvPr/>
            </p:nvSpPr>
            <p:spPr bwMode="auto">
              <a:xfrm>
                <a:off x="8640" y="7992"/>
                <a:ext cx="900" cy="780"/>
              </a:xfrm>
              <a:prstGeom prst="flowChartMagneticDisk">
                <a:avLst/>
              </a:prstGeom>
              <a:solidFill>
                <a:srgbClr val="FFFFFF"/>
              </a:solidFill>
              <a:ln w="9525">
                <a:solidFill>
                  <a:srgbClr val="000000"/>
                </a:solidFill>
                <a:round/>
                <a:headEnd/>
                <a:tailEnd/>
              </a:ln>
            </p:spPr>
            <p:txBody>
              <a:bodyPr/>
              <a:lstStyle/>
              <a:p>
                <a:endParaRPr lang="en-US"/>
              </a:p>
            </p:txBody>
          </p:sp>
          <p:sp>
            <p:nvSpPr>
              <p:cNvPr id="117872" name="Text Box 112"/>
              <p:cNvSpPr txBox="1">
                <a:spLocks noChangeArrowheads="1"/>
              </p:cNvSpPr>
              <p:nvPr/>
            </p:nvSpPr>
            <p:spPr bwMode="auto">
              <a:xfrm>
                <a:off x="8655" y="8193"/>
                <a:ext cx="90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6000"/>
                  </a:lnSpc>
                </a:pPr>
                <a:r>
                  <a:rPr lang="zh-CN" altLang="en-US" sz="1000" b="0"/>
                  <a:t>学生成绩</a:t>
                </a:r>
                <a:endParaRPr lang="en-US" altLang="zh-CN"/>
              </a:p>
            </p:txBody>
          </p:sp>
        </p:grpSp>
        <p:sp>
          <p:nvSpPr>
            <p:cNvPr id="117873" name="Text Box 113"/>
            <p:cNvSpPr txBox="1">
              <a:spLocks noChangeArrowheads="1"/>
            </p:cNvSpPr>
            <p:nvPr/>
          </p:nvSpPr>
          <p:spPr bwMode="auto">
            <a:xfrm>
              <a:off x="7020" y="9708"/>
              <a:ext cx="1620" cy="468"/>
            </a:xfrm>
            <a:prstGeom prst="rect">
              <a:avLst/>
            </a:prstGeom>
            <a:solidFill>
              <a:srgbClr val="FFFFFF"/>
            </a:solidFill>
            <a:ln w="9525">
              <a:solidFill>
                <a:srgbClr val="000000"/>
              </a:solidFill>
              <a:miter lim="800000"/>
              <a:headEnd/>
              <a:tailEnd/>
            </a:ln>
          </p:spPr>
          <p:txBody>
            <a:bodyPr/>
            <a:lstStyle/>
            <a:p>
              <a:r>
                <a:rPr lang="zh-CN" altLang="en-US" sz="1000" b="0"/>
                <a:t>统计分析</a:t>
              </a:r>
              <a:endParaRPr lang="en-US" altLang="zh-CN"/>
            </a:p>
          </p:txBody>
        </p:sp>
        <p:grpSp>
          <p:nvGrpSpPr>
            <p:cNvPr id="117874" name="Group 114"/>
            <p:cNvGrpSpPr>
              <a:grpSpLocks/>
            </p:cNvGrpSpPr>
            <p:nvPr/>
          </p:nvGrpSpPr>
          <p:grpSpPr bwMode="auto">
            <a:xfrm>
              <a:off x="2610" y="10488"/>
              <a:ext cx="1800" cy="624"/>
              <a:chOff x="2700" y="10956"/>
              <a:chExt cx="1800" cy="624"/>
            </a:xfrm>
          </p:grpSpPr>
          <p:sp>
            <p:nvSpPr>
              <p:cNvPr id="117875" name="AutoShape 115"/>
              <p:cNvSpPr>
                <a:spLocks noChangeArrowheads="1"/>
              </p:cNvSpPr>
              <p:nvPr/>
            </p:nvSpPr>
            <p:spPr bwMode="auto">
              <a:xfrm>
                <a:off x="2700" y="10956"/>
                <a:ext cx="1800" cy="624"/>
              </a:xfrm>
              <a:prstGeom prst="flowChartDecision">
                <a:avLst/>
              </a:prstGeom>
              <a:solidFill>
                <a:srgbClr val="FFFFFF"/>
              </a:solidFill>
              <a:ln w="9525">
                <a:solidFill>
                  <a:srgbClr val="000000"/>
                </a:solidFill>
                <a:miter lim="800000"/>
                <a:headEnd/>
                <a:tailEnd/>
              </a:ln>
            </p:spPr>
            <p:txBody>
              <a:bodyPr/>
              <a:lstStyle/>
              <a:p>
                <a:endParaRPr lang="en-US"/>
              </a:p>
            </p:txBody>
          </p:sp>
          <p:sp>
            <p:nvSpPr>
              <p:cNvPr id="117876" name="Text Box 116"/>
              <p:cNvSpPr txBox="1">
                <a:spLocks noChangeArrowheads="1"/>
              </p:cNvSpPr>
              <p:nvPr/>
            </p:nvSpPr>
            <p:spPr bwMode="auto">
              <a:xfrm>
                <a:off x="2700" y="11052"/>
                <a:ext cx="18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000" b="0"/>
                  <a:t>符合授予条件</a:t>
                </a:r>
                <a:endParaRPr lang="en-US" altLang="zh-CN"/>
              </a:p>
            </p:txBody>
          </p:sp>
        </p:grpSp>
        <p:grpSp>
          <p:nvGrpSpPr>
            <p:cNvPr id="117877" name="Group 117"/>
            <p:cNvGrpSpPr>
              <a:grpSpLocks/>
            </p:cNvGrpSpPr>
            <p:nvPr/>
          </p:nvGrpSpPr>
          <p:grpSpPr bwMode="auto">
            <a:xfrm>
              <a:off x="2700" y="11424"/>
              <a:ext cx="1620" cy="624"/>
              <a:chOff x="2700" y="11424"/>
              <a:chExt cx="1620" cy="624"/>
            </a:xfrm>
          </p:grpSpPr>
          <p:sp>
            <p:nvSpPr>
              <p:cNvPr id="117878" name="AutoShape 118"/>
              <p:cNvSpPr>
                <a:spLocks noChangeArrowheads="1"/>
              </p:cNvSpPr>
              <p:nvPr/>
            </p:nvSpPr>
            <p:spPr bwMode="auto">
              <a:xfrm>
                <a:off x="2700" y="11424"/>
                <a:ext cx="1620" cy="624"/>
              </a:xfrm>
              <a:prstGeom prst="flowChartDocument">
                <a:avLst/>
              </a:prstGeom>
              <a:solidFill>
                <a:srgbClr val="FFFFFF"/>
              </a:solidFill>
              <a:ln w="9525">
                <a:solidFill>
                  <a:srgbClr val="000000"/>
                </a:solidFill>
                <a:miter lim="800000"/>
                <a:headEnd/>
                <a:tailEnd/>
              </a:ln>
            </p:spPr>
            <p:txBody>
              <a:bodyPr/>
              <a:lstStyle/>
              <a:p>
                <a:endParaRPr lang="en-US"/>
              </a:p>
            </p:txBody>
          </p:sp>
          <p:sp>
            <p:nvSpPr>
              <p:cNvPr id="117879" name="Text Box 119"/>
              <p:cNvSpPr txBox="1">
                <a:spLocks noChangeArrowheads="1"/>
              </p:cNvSpPr>
              <p:nvPr/>
            </p:nvSpPr>
            <p:spPr bwMode="auto">
              <a:xfrm>
                <a:off x="2700" y="11424"/>
                <a:ext cx="162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zh-CN" altLang="en-US" sz="1000" b="0"/>
                  <a:t>毕业证书</a:t>
                </a:r>
                <a:endParaRPr lang="en-US" altLang="zh-CN" sz="1000" b="0"/>
              </a:p>
              <a:p>
                <a:pPr>
                  <a:lnSpc>
                    <a:spcPct val="80000"/>
                  </a:lnSpc>
                </a:pPr>
                <a:r>
                  <a:rPr lang="zh-CN" altLang="en-US" sz="1000" b="0"/>
                  <a:t>学位证书</a:t>
                </a:r>
                <a:endParaRPr lang="en-US" altLang="zh-CN"/>
              </a:p>
            </p:txBody>
          </p:sp>
        </p:grpSp>
        <p:grpSp>
          <p:nvGrpSpPr>
            <p:cNvPr id="117880" name="Group 120"/>
            <p:cNvGrpSpPr>
              <a:grpSpLocks/>
            </p:cNvGrpSpPr>
            <p:nvPr/>
          </p:nvGrpSpPr>
          <p:grpSpPr bwMode="auto">
            <a:xfrm>
              <a:off x="7020" y="10488"/>
              <a:ext cx="1620" cy="624"/>
              <a:chOff x="7020" y="10488"/>
              <a:chExt cx="1620" cy="624"/>
            </a:xfrm>
          </p:grpSpPr>
          <p:sp>
            <p:nvSpPr>
              <p:cNvPr id="117881" name="AutoShape 121"/>
              <p:cNvSpPr>
                <a:spLocks noChangeArrowheads="1"/>
              </p:cNvSpPr>
              <p:nvPr/>
            </p:nvSpPr>
            <p:spPr bwMode="auto">
              <a:xfrm>
                <a:off x="7020" y="10488"/>
                <a:ext cx="1620" cy="624"/>
              </a:xfrm>
              <a:prstGeom prst="flowChartDocument">
                <a:avLst/>
              </a:prstGeom>
              <a:solidFill>
                <a:srgbClr val="FFFFFF"/>
              </a:solidFill>
              <a:ln w="9525">
                <a:solidFill>
                  <a:srgbClr val="000000"/>
                </a:solidFill>
                <a:miter lim="800000"/>
                <a:headEnd/>
                <a:tailEnd/>
              </a:ln>
            </p:spPr>
            <p:txBody>
              <a:bodyPr/>
              <a:lstStyle/>
              <a:p>
                <a:endParaRPr lang="en-US"/>
              </a:p>
            </p:txBody>
          </p:sp>
          <p:sp>
            <p:nvSpPr>
              <p:cNvPr id="117882" name="Text Box 122"/>
              <p:cNvSpPr txBox="1">
                <a:spLocks noChangeArrowheads="1"/>
              </p:cNvSpPr>
              <p:nvPr/>
            </p:nvSpPr>
            <p:spPr bwMode="auto">
              <a:xfrm>
                <a:off x="7020" y="10488"/>
                <a:ext cx="16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000" b="0"/>
                  <a:t>统计分析报表</a:t>
                </a:r>
                <a:endParaRPr lang="en-US" altLang="zh-CN"/>
              </a:p>
            </p:txBody>
          </p:sp>
        </p:grpSp>
        <p:sp>
          <p:nvSpPr>
            <p:cNvPr id="117883" name="Line 123"/>
            <p:cNvSpPr>
              <a:spLocks noChangeShapeType="1"/>
            </p:cNvSpPr>
            <p:nvPr/>
          </p:nvSpPr>
          <p:spPr bwMode="auto">
            <a:xfrm>
              <a:off x="3480" y="9396"/>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7884" name="Line 124"/>
            <p:cNvSpPr>
              <a:spLocks noChangeShapeType="1"/>
            </p:cNvSpPr>
            <p:nvPr/>
          </p:nvSpPr>
          <p:spPr bwMode="auto">
            <a:xfrm>
              <a:off x="3510" y="10176"/>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7885" name="Line 125"/>
            <p:cNvSpPr>
              <a:spLocks noChangeShapeType="1"/>
            </p:cNvSpPr>
            <p:nvPr/>
          </p:nvSpPr>
          <p:spPr bwMode="auto">
            <a:xfrm>
              <a:off x="3510" y="11112"/>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7886" name="Line 126"/>
            <p:cNvSpPr>
              <a:spLocks noChangeShapeType="1"/>
            </p:cNvSpPr>
            <p:nvPr/>
          </p:nvSpPr>
          <p:spPr bwMode="auto">
            <a:xfrm>
              <a:off x="9090" y="6900"/>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7887" name="Line 127"/>
            <p:cNvSpPr>
              <a:spLocks noChangeShapeType="1"/>
            </p:cNvSpPr>
            <p:nvPr/>
          </p:nvSpPr>
          <p:spPr bwMode="auto">
            <a:xfrm>
              <a:off x="9090" y="7680"/>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7888" name="Line 128"/>
            <p:cNvSpPr>
              <a:spLocks noChangeShapeType="1"/>
            </p:cNvSpPr>
            <p:nvPr/>
          </p:nvSpPr>
          <p:spPr bwMode="auto">
            <a:xfrm>
              <a:off x="6750" y="6900"/>
              <a:ext cx="0" cy="312"/>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17889" name="Line 129"/>
            <p:cNvSpPr>
              <a:spLocks noChangeShapeType="1"/>
            </p:cNvSpPr>
            <p:nvPr/>
          </p:nvSpPr>
          <p:spPr bwMode="auto">
            <a:xfrm>
              <a:off x="6660" y="7836"/>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7890" name="Line 130"/>
            <p:cNvSpPr>
              <a:spLocks noChangeShapeType="1"/>
            </p:cNvSpPr>
            <p:nvPr/>
          </p:nvSpPr>
          <p:spPr bwMode="auto">
            <a:xfrm>
              <a:off x="7800" y="10176"/>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7891" name="Line 131"/>
            <p:cNvSpPr>
              <a:spLocks noChangeShapeType="1"/>
            </p:cNvSpPr>
            <p:nvPr/>
          </p:nvSpPr>
          <p:spPr bwMode="auto">
            <a:xfrm>
              <a:off x="4320" y="9924"/>
              <a:ext cx="54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7892" name="Line 132"/>
            <p:cNvSpPr>
              <a:spLocks noChangeShapeType="1"/>
            </p:cNvSpPr>
            <p:nvPr/>
          </p:nvSpPr>
          <p:spPr bwMode="auto">
            <a:xfrm>
              <a:off x="4275" y="8253"/>
              <a:ext cx="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893" name="Line 133"/>
            <p:cNvSpPr>
              <a:spLocks noChangeShapeType="1"/>
            </p:cNvSpPr>
            <p:nvPr/>
          </p:nvSpPr>
          <p:spPr bwMode="auto">
            <a:xfrm>
              <a:off x="5190" y="8259"/>
              <a:ext cx="0" cy="12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7894" name="Line 134"/>
            <p:cNvSpPr>
              <a:spLocks noChangeShapeType="1"/>
            </p:cNvSpPr>
            <p:nvPr/>
          </p:nvSpPr>
          <p:spPr bwMode="auto">
            <a:xfrm>
              <a:off x="7020" y="7836"/>
              <a:ext cx="1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895" name="Line 135"/>
            <p:cNvSpPr>
              <a:spLocks noChangeShapeType="1"/>
            </p:cNvSpPr>
            <p:nvPr/>
          </p:nvSpPr>
          <p:spPr bwMode="auto">
            <a:xfrm>
              <a:off x="8820" y="7836"/>
              <a:ext cx="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896" name="Line 136"/>
            <p:cNvSpPr>
              <a:spLocks noChangeShapeType="1"/>
            </p:cNvSpPr>
            <p:nvPr/>
          </p:nvSpPr>
          <p:spPr bwMode="auto">
            <a:xfrm>
              <a:off x="7020" y="7836"/>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7897" name="Line 137"/>
            <p:cNvSpPr>
              <a:spLocks noChangeShapeType="1"/>
            </p:cNvSpPr>
            <p:nvPr/>
          </p:nvSpPr>
          <p:spPr bwMode="auto">
            <a:xfrm>
              <a:off x="4320" y="7443"/>
              <a:ext cx="18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7898" name="Line 138"/>
            <p:cNvSpPr>
              <a:spLocks noChangeShapeType="1"/>
            </p:cNvSpPr>
            <p:nvPr/>
          </p:nvSpPr>
          <p:spPr bwMode="auto">
            <a:xfrm>
              <a:off x="5655" y="9396"/>
              <a:ext cx="21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899" name="Line 139"/>
            <p:cNvSpPr>
              <a:spLocks noChangeShapeType="1"/>
            </p:cNvSpPr>
            <p:nvPr/>
          </p:nvSpPr>
          <p:spPr bwMode="auto">
            <a:xfrm>
              <a:off x="7815" y="9396"/>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7900" name="Line 140"/>
            <p:cNvSpPr>
              <a:spLocks noChangeShapeType="1"/>
            </p:cNvSpPr>
            <p:nvPr/>
          </p:nvSpPr>
          <p:spPr bwMode="auto">
            <a:xfrm>
              <a:off x="5655" y="9396"/>
              <a:ext cx="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901" name="Line 141"/>
            <p:cNvSpPr>
              <a:spLocks noChangeShapeType="1"/>
            </p:cNvSpPr>
            <p:nvPr/>
          </p:nvSpPr>
          <p:spPr bwMode="auto">
            <a:xfrm>
              <a:off x="8190" y="9084"/>
              <a:ext cx="9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902" name="Line 142"/>
            <p:cNvSpPr>
              <a:spLocks noChangeShapeType="1"/>
            </p:cNvSpPr>
            <p:nvPr/>
          </p:nvSpPr>
          <p:spPr bwMode="auto">
            <a:xfrm>
              <a:off x="9105" y="8772"/>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903" name="Line 143"/>
            <p:cNvSpPr>
              <a:spLocks noChangeShapeType="1"/>
            </p:cNvSpPr>
            <p:nvPr/>
          </p:nvSpPr>
          <p:spPr bwMode="auto">
            <a:xfrm>
              <a:off x="8190" y="9084"/>
              <a:ext cx="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7904" name="Text Box 144"/>
            <p:cNvSpPr txBox="1">
              <a:spLocks noChangeArrowheads="1"/>
            </p:cNvSpPr>
            <p:nvPr/>
          </p:nvSpPr>
          <p:spPr bwMode="auto">
            <a:xfrm>
              <a:off x="4829" y="11301"/>
              <a:ext cx="39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dirty="0" smtClean="0">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高校</a:t>
              </a:r>
              <a:r>
                <a:rPr lang="zh-CN" altLang="en-US" b="1" dirty="0">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教务管理系统的系统流程图</a:t>
              </a:r>
              <a:endParaRPr lang="en-US" altLang="zh-CN" sz="4000" b="1" dirty="0">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grpSp>
      <p:sp>
        <p:nvSpPr>
          <p:cNvPr id="61" name="Rectangle 60"/>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结构化方法</a:t>
            </a:r>
          </a:p>
        </p:txBody>
      </p:sp>
    </p:spTree>
    <p:extLst>
      <p:ext uri="{BB962C8B-B14F-4D97-AF65-F5344CB8AC3E}">
        <p14:creationId xmlns:p14="http://schemas.microsoft.com/office/powerpoint/2010/main" val="4134459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17847"/>
                                        </p:tgtEl>
                                        <p:attrNameLst>
                                          <p:attrName>style.visibility</p:attrName>
                                        </p:attrNameLst>
                                      </p:cBhvr>
                                      <p:to>
                                        <p:strVal val="visible"/>
                                      </p:to>
                                    </p:set>
                                    <p:animEffect transition="in" filter="wipe(left)">
                                      <p:cBhvr>
                                        <p:cTn id="7" dur="1000"/>
                                        <p:tgtEl>
                                          <p:spTgt spid="1178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3"/>
          <p:cNvSpPr>
            <a:spLocks noGrp="1" noChangeArrowheads="1"/>
          </p:cNvSpPr>
          <p:nvPr>
            <p:ph type="body" idx="1"/>
          </p:nvPr>
        </p:nvSpPr>
        <p:spPr>
          <a:xfrm>
            <a:off x="395288" y="1916832"/>
            <a:ext cx="8424862" cy="2016224"/>
          </a:xfrm>
        </p:spPr>
        <p:txBody>
          <a:bodyPr/>
          <a:lstStyle/>
          <a:p>
            <a:r>
              <a:rPr lang="zh-CN" altLang="en-US" sz="2400" dirty="0">
                <a:ea typeface="黑体" pitchFamily="49" charset="-122"/>
              </a:rPr>
              <a:t>结构化设计的主要任务是自顶向下地分解功能，以使这些分解后的功能可由新系统的一个给定程序执行</a:t>
            </a:r>
            <a:endParaRPr lang="en-US" altLang="zh-CN" sz="2400" dirty="0">
              <a:ea typeface="黑体" pitchFamily="49" charset="-122"/>
            </a:endParaRPr>
          </a:p>
          <a:p>
            <a:r>
              <a:rPr lang="zh-CN" altLang="en-GB" sz="2400" dirty="0">
                <a:solidFill>
                  <a:srgbClr val="FF0000"/>
                </a:solidFill>
                <a:ea typeface="黑体" pitchFamily="49" charset="-122"/>
              </a:rPr>
              <a:t>系统结构图</a:t>
            </a:r>
            <a:r>
              <a:rPr lang="zh-CN" altLang="en-GB" sz="2400" dirty="0">
                <a:ea typeface="黑体" pitchFamily="49" charset="-122"/>
              </a:rPr>
              <a:t>就是将程序功能有层次地组织起来，展示程序模块间的关</a:t>
            </a:r>
            <a:r>
              <a:rPr lang="zh-CN" altLang="en-GB" sz="2400" dirty="0" smtClean="0">
                <a:ea typeface="黑体" pitchFamily="49" charset="-122"/>
              </a:rPr>
              <a:t>系</a:t>
            </a:r>
            <a:endParaRPr lang="zh-CN" altLang="en-GB" sz="2400" dirty="0">
              <a:ea typeface="黑体" pitchFamily="49" charset="-122"/>
            </a:endParaRPr>
          </a:p>
        </p:txBody>
      </p:sp>
      <p:sp>
        <p:nvSpPr>
          <p:cNvPr id="5" name="Rectangle 4"/>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结构化方法</a:t>
            </a:r>
          </a:p>
        </p:txBody>
      </p:sp>
      <p:sp>
        <p:nvSpPr>
          <p:cNvPr id="6"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3)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系统结构图</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7" name="Rectangle 6"/>
          <p:cNvSpPr>
            <a:spLocks noChangeArrowheads="1"/>
          </p:cNvSpPr>
          <p:nvPr/>
        </p:nvSpPr>
        <p:spPr bwMode="auto">
          <a:xfrm>
            <a:off x="639762" y="4259485"/>
            <a:ext cx="7676653" cy="1401763"/>
          </a:xfrm>
          <a:prstGeom prst="rect">
            <a:avLst/>
          </a:prstGeom>
          <a:solidFill>
            <a:srgbClr val="FFFFFF"/>
          </a:solidFill>
          <a:ln>
            <a:noFill/>
          </a:ln>
          <a:effectLst/>
          <a:extLst/>
        </p:spPr>
        <p:txBody>
          <a:bodyPr lIns="90488" tIns="44450" rIns="90488" bIns="44450" anchor="ctr"/>
          <a:lstStyle/>
          <a:p>
            <a:pPr marL="449263" indent="-449263" algn="l" eaLnBrk="0" hangingPunct="0">
              <a:lnSpc>
                <a:spcPct val="120000"/>
              </a:lnSpc>
              <a:spcBef>
                <a:spcPct val="20000"/>
              </a:spcBef>
              <a:buSzPct val="120000"/>
              <a:buBlip>
                <a:blip r:embed="rId3"/>
              </a:buBlip>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结构图定义：以模块为基础、以模块间的调用为关联所构成的图称模块结构图，简称结构图</a:t>
            </a:r>
          </a:p>
        </p:txBody>
      </p:sp>
    </p:spTree>
    <p:extLst>
      <p:ext uri="{BB962C8B-B14F-4D97-AF65-F5344CB8AC3E}">
        <p14:creationId xmlns:p14="http://schemas.microsoft.com/office/powerpoint/2010/main" val="1695435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98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8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build="p"/>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3"/>
          <p:cNvSpPr>
            <a:spLocks noGrp="1" noChangeArrowheads="1"/>
          </p:cNvSpPr>
          <p:nvPr>
            <p:ph type="body" idx="1"/>
          </p:nvPr>
        </p:nvSpPr>
        <p:spPr>
          <a:xfrm>
            <a:off x="395288" y="1844824"/>
            <a:ext cx="8424862" cy="1080120"/>
          </a:xfrm>
        </p:spPr>
        <p:txBody>
          <a:bodyPr/>
          <a:lstStyle/>
          <a:p>
            <a:r>
              <a:rPr lang="zh-CN" altLang="en-GB" sz="2800" dirty="0" smtClean="0">
                <a:solidFill>
                  <a:srgbClr val="FF0000"/>
                </a:solidFill>
              </a:rPr>
              <a:t>模块</a:t>
            </a:r>
            <a:r>
              <a:rPr lang="zh-CN" altLang="en-US" sz="2800" dirty="0" smtClean="0">
                <a:solidFill>
                  <a:srgbClr val="FF0000"/>
                </a:solidFill>
              </a:rPr>
              <a:t>：</a:t>
            </a:r>
            <a:r>
              <a:rPr lang="zh-CN" altLang="en-GB" sz="2800" dirty="0" smtClean="0">
                <a:solidFill>
                  <a:srgbClr val="FF0000"/>
                </a:solidFill>
              </a:rPr>
              <a:t>结构图</a:t>
            </a:r>
            <a:r>
              <a:rPr lang="zh-CN" altLang="en-GB" sz="2800" dirty="0"/>
              <a:t>的基本</a:t>
            </a:r>
            <a:r>
              <a:rPr lang="zh-CN" altLang="en-GB" sz="2800" dirty="0" smtClean="0"/>
              <a:t>组成部分，标识</a:t>
            </a:r>
            <a:r>
              <a:rPr lang="zh-CN" altLang="en-GB" sz="2800" dirty="0"/>
              <a:t>一个</a:t>
            </a:r>
            <a:r>
              <a:rPr lang="zh-CN" altLang="en-GB" sz="2800" dirty="0" smtClean="0"/>
              <a:t>功能</a:t>
            </a:r>
            <a:r>
              <a:rPr lang="zh-CN" altLang="en-US" sz="2800" dirty="0" smtClean="0"/>
              <a:t>，</a:t>
            </a:r>
            <a:r>
              <a:rPr lang="zh-CN" altLang="en-US" sz="2800" dirty="0"/>
              <a:t>通常指可以调用的一段程序</a:t>
            </a:r>
            <a:r>
              <a:rPr lang="zh-CN" altLang="en-US" sz="2800" dirty="0" smtClean="0"/>
              <a:t>。</a:t>
            </a:r>
            <a:endParaRPr lang="zh-CN" altLang="en-GB" sz="2800" dirty="0"/>
          </a:p>
        </p:txBody>
      </p:sp>
      <p:sp>
        <p:nvSpPr>
          <p:cNvPr id="5" name="Rectangle 4"/>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结构化方法</a:t>
            </a:r>
          </a:p>
        </p:txBody>
      </p:sp>
      <p:sp>
        <p:nvSpPr>
          <p:cNvPr id="6"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3)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系统结构图</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nvGrpSpPr>
          <p:cNvPr id="7" name="Group 8"/>
          <p:cNvGrpSpPr>
            <a:grpSpLocks/>
          </p:cNvGrpSpPr>
          <p:nvPr/>
        </p:nvGrpSpPr>
        <p:grpSpPr bwMode="auto">
          <a:xfrm>
            <a:off x="2063080" y="3625056"/>
            <a:ext cx="3048000" cy="2108200"/>
            <a:chOff x="240" y="2272"/>
            <a:chExt cx="1920" cy="1328"/>
          </a:xfrm>
        </p:grpSpPr>
        <p:sp>
          <p:nvSpPr>
            <p:cNvPr id="8" name="Rectangle 9"/>
            <p:cNvSpPr>
              <a:spLocks noChangeArrowheads="1"/>
            </p:cNvSpPr>
            <p:nvPr/>
          </p:nvSpPr>
          <p:spPr bwMode="auto">
            <a:xfrm>
              <a:off x="240" y="2304"/>
              <a:ext cx="336" cy="1296"/>
            </a:xfrm>
            <a:prstGeom prst="rect">
              <a:avLst/>
            </a:prstGeom>
            <a:solidFill>
              <a:schemeClr val="accent6">
                <a:lumMod val="50000"/>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eaLnBrk="0" hangingPunct="0">
                <a:buClr>
                  <a:schemeClr val="accent1"/>
                </a:buClr>
                <a:buSzPct val="75000"/>
                <a:buFont typeface="Monotype Sorts" charset="0"/>
                <a:buNone/>
                <a:defRPr/>
              </a:pPr>
              <a:r>
                <a:rPr lang="zh-CN" altLang="en-US" sz="2800" b="1" dirty="0">
                  <a:solidFill>
                    <a:srgbClr val="FFFF00"/>
                  </a:solidFill>
                  <a:effectLst>
                    <a:outerShdw blurRad="38100" dist="38100" dir="2700000" algn="tl">
                      <a:srgbClr val="000000">
                        <a:alpha val="43137"/>
                      </a:srgbClr>
                    </a:outerShdw>
                  </a:effectLst>
                  <a:latin typeface="+mn-ea"/>
                  <a:ea typeface="+mn-ea"/>
                  <a:cs typeface="隶书" charset="0"/>
                </a:rPr>
                <a:t>四</a:t>
              </a:r>
              <a:endParaRPr lang="en-US" altLang="zh-CN" sz="2800" b="1" dirty="0">
                <a:solidFill>
                  <a:srgbClr val="FFFF00"/>
                </a:solidFill>
                <a:effectLst>
                  <a:outerShdw blurRad="38100" dist="38100" dir="2700000" algn="tl">
                    <a:srgbClr val="000000">
                      <a:alpha val="43137"/>
                    </a:srgbClr>
                  </a:outerShdw>
                </a:effectLst>
                <a:latin typeface="+mn-ea"/>
                <a:ea typeface="+mn-ea"/>
                <a:cs typeface="隶书" charset="0"/>
              </a:endParaRPr>
            </a:p>
            <a:p>
              <a:pPr marL="342900" indent="-342900" eaLnBrk="0" hangingPunct="0">
                <a:buClr>
                  <a:schemeClr val="accent1"/>
                </a:buClr>
                <a:buSzPct val="75000"/>
                <a:buFont typeface="Monotype Sorts" charset="0"/>
                <a:buNone/>
                <a:defRPr/>
              </a:pPr>
              <a:r>
                <a:rPr lang="zh-CN" altLang="en-US" sz="2800" b="1" dirty="0">
                  <a:solidFill>
                    <a:srgbClr val="FFFF00"/>
                  </a:solidFill>
                  <a:effectLst>
                    <a:outerShdw blurRad="38100" dist="38100" dir="2700000" algn="tl">
                      <a:srgbClr val="000000">
                        <a:alpha val="43137"/>
                      </a:srgbClr>
                    </a:outerShdw>
                  </a:effectLst>
                  <a:latin typeface="+mn-ea"/>
                  <a:ea typeface="+mn-ea"/>
                  <a:cs typeface="隶书" charset="0"/>
                </a:rPr>
                <a:t>种</a:t>
              </a:r>
              <a:endParaRPr lang="en-US" altLang="zh-CN" sz="2800" b="1" dirty="0">
                <a:solidFill>
                  <a:srgbClr val="FFFF00"/>
                </a:solidFill>
                <a:effectLst>
                  <a:outerShdw blurRad="38100" dist="38100" dir="2700000" algn="tl">
                    <a:srgbClr val="000000">
                      <a:alpha val="43137"/>
                    </a:srgbClr>
                  </a:outerShdw>
                </a:effectLst>
                <a:latin typeface="+mn-ea"/>
                <a:ea typeface="+mn-ea"/>
                <a:cs typeface="隶书" charset="0"/>
              </a:endParaRPr>
            </a:p>
            <a:p>
              <a:pPr marL="342900" indent="-342900" eaLnBrk="0" hangingPunct="0">
                <a:buClr>
                  <a:schemeClr val="accent1"/>
                </a:buClr>
                <a:buSzPct val="75000"/>
                <a:buFont typeface="Monotype Sorts" charset="0"/>
                <a:buNone/>
                <a:defRPr/>
              </a:pPr>
              <a:r>
                <a:rPr lang="zh-CN" altLang="en-US" sz="2800" b="1" dirty="0">
                  <a:solidFill>
                    <a:srgbClr val="FFFF00"/>
                  </a:solidFill>
                  <a:effectLst>
                    <a:outerShdw blurRad="38100" dist="38100" dir="2700000" algn="tl">
                      <a:srgbClr val="000000">
                        <a:alpha val="43137"/>
                      </a:srgbClr>
                    </a:outerShdw>
                  </a:effectLst>
                  <a:latin typeface="+mn-ea"/>
                  <a:ea typeface="+mn-ea"/>
                  <a:cs typeface="隶书" charset="0"/>
                </a:rPr>
                <a:t>属</a:t>
              </a:r>
              <a:endParaRPr lang="en-US" altLang="zh-CN" sz="2800" b="1" dirty="0">
                <a:solidFill>
                  <a:srgbClr val="FFFF00"/>
                </a:solidFill>
                <a:effectLst>
                  <a:outerShdw blurRad="38100" dist="38100" dir="2700000" algn="tl">
                    <a:srgbClr val="000000">
                      <a:alpha val="43137"/>
                    </a:srgbClr>
                  </a:outerShdw>
                </a:effectLst>
                <a:latin typeface="+mn-ea"/>
                <a:ea typeface="+mn-ea"/>
                <a:cs typeface="隶书" charset="0"/>
              </a:endParaRPr>
            </a:p>
            <a:p>
              <a:pPr marL="342900" indent="-342900" eaLnBrk="0" hangingPunct="0">
                <a:buClr>
                  <a:schemeClr val="accent1"/>
                </a:buClr>
                <a:buSzPct val="75000"/>
                <a:buFont typeface="Monotype Sorts" charset="0"/>
                <a:buNone/>
                <a:defRPr/>
              </a:pPr>
              <a:r>
                <a:rPr lang="zh-CN" altLang="en-US" sz="2800" b="1" dirty="0">
                  <a:solidFill>
                    <a:srgbClr val="FFFF00"/>
                  </a:solidFill>
                  <a:effectLst>
                    <a:outerShdw blurRad="38100" dist="38100" dir="2700000" algn="tl">
                      <a:srgbClr val="000000">
                        <a:alpha val="43137"/>
                      </a:srgbClr>
                    </a:outerShdw>
                  </a:effectLst>
                  <a:latin typeface="+mn-ea"/>
                  <a:ea typeface="+mn-ea"/>
                  <a:cs typeface="隶书" charset="0"/>
                </a:rPr>
                <a:t>性</a:t>
              </a:r>
              <a:endParaRPr lang="en-US" altLang="zh-CN" sz="2800" b="1" dirty="0">
                <a:solidFill>
                  <a:srgbClr val="FFFF00"/>
                </a:solidFill>
                <a:effectLst>
                  <a:outerShdw blurRad="38100" dist="38100" dir="2700000" algn="tl">
                    <a:srgbClr val="000000">
                      <a:alpha val="43137"/>
                    </a:srgbClr>
                  </a:outerShdw>
                </a:effectLst>
                <a:latin typeface="+mn-ea"/>
                <a:ea typeface="+mn-ea"/>
                <a:cs typeface="隶书" charset="0"/>
              </a:endParaRPr>
            </a:p>
          </p:txBody>
        </p:sp>
        <p:sp>
          <p:nvSpPr>
            <p:cNvPr id="9" name="AutoShape 10"/>
            <p:cNvSpPr>
              <a:spLocks/>
            </p:cNvSpPr>
            <p:nvPr/>
          </p:nvSpPr>
          <p:spPr bwMode="auto">
            <a:xfrm>
              <a:off x="624" y="2304"/>
              <a:ext cx="288" cy="1200"/>
            </a:xfrm>
            <a:prstGeom prst="leftBrace">
              <a:avLst>
                <a:gd name="adj1" fmla="val 34722"/>
                <a:gd name="adj2" fmla="val 50000"/>
              </a:avLst>
            </a:prstGeom>
            <a:noFill/>
            <a:ln w="38100">
              <a:solidFill>
                <a:srgbClr val="800000"/>
              </a:solidFill>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blurRad="63500" dist="46662" dir="2115817" algn="ctr" rotWithShape="0">
                      <a:srgbClr val="000000">
                        <a:alpha val="74998"/>
                      </a:srgbClr>
                    </a:outerShdw>
                  </a:effectLst>
                </a14:hiddenEffects>
              </a:ext>
            </a:extLst>
          </p:spPr>
          <p:txBody>
            <a:bodyPr wrap="none" anchor="ctr"/>
            <a:lstStyle/>
            <a:p>
              <a:endParaRPr lang="en-US" b="1">
                <a:solidFill>
                  <a:srgbClr val="002060"/>
                </a:solidFill>
                <a:effectLst>
                  <a:outerShdw blurRad="38100" dist="38100" dir="2700000" algn="tl">
                    <a:srgbClr val="000000">
                      <a:alpha val="43137"/>
                    </a:srgbClr>
                  </a:outerShdw>
                </a:effectLst>
                <a:latin typeface="+mn-ea"/>
                <a:ea typeface="+mn-ea"/>
              </a:endParaRPr>
            </a:p>
          </p:txBody>
        </p:sp>
        <p:sp>
          <p:nvSpPr>
            <p:cNvPr id="10" name="Rectangle 11"/>
            <p:cNvSpPr>
              <a:spLocks noChangeArrowheads="1"/>
            </p:cNvSpPr>
            <p:nvPr/>
          </p:nvSpPr>
          <p:spPr bwMode="auto">
            <a:xfrm>
              <a:off x="816" y="2272"/>
              <a:ext cx="1344" cy="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eaLnBrk="0" hangingPunct="0">
                <a:spcBef>
                  <a:spcPct val="20000"/>
                </a:spcBef>
                <a:buClr>
                  <a:schemeClr val="accent1"/>
                </a:buClr>
                <a:buSzPct val="75000"/>
                <a:buFont typeface="Monotype Sorts" pitchFamily="80" charset="2"/>
                <a:buNone/>
              </a:pPr>
              <a:r>
                <a:rPr lang="zh-CN" altLang="en-US" sz="2800" b="1" dirty="0">
                  <a:solidFill>
                    <a:srgbClr val="002060"/>
                  </a:solidFill>
                  <a:effectLst>
                    <a:outerShdw blurRad="38100" dist="38100" dir="2700000" algn="tl">
                      <a:srgbClr val="000000">
                        <a:alpha val="43137"/>
                      </a:srgbClr>
                    </a:outerShdw>
                  </a:effectLst>
                  <a:latin typeface="+mn-ea"/>
                  <a:ea typeface="+mn-ea"/>
                </a:rPr>
                <a:t>输入和输出</a:t>
              </a:r>
              <a:endParaRPr lang="en-US" altLang="zh-CN" sz="2800" b="1" dirty="0">
                <a:solidFill>
                  <a:srgbClr val="002060"/>
                </a:solidFill>
                <a:effectLst>
                  <a:outerShdw blurRad="38100" dist="38100" dir="2700000" algn="tl">
                    <a:srgbClr val="000000">
                      <a:alpha val="43137"/>
                    </a:srgbClr>
                  </a:outerShdw>
                </a:effectLst>
                <a:latin typeface="+mn-ea"/>
                <a:ea typeface="+mn-ea"/>
              </a:endParaRPr>
            </a:p>
          </p:txBody>
        </p:sp>
      </p:grpSp>
      <p:sp>
        <p:nvSpPr>
          <p:cNvPr id="11" name="Rectangle 12"/>
          <p:cNvSpPr>
            <a:spLocks noChangeArrowheads="1"/>
          </p:cNvSpPr>
          <p:nvPr/>
        </p:nvSpPr>
        <p:spPr bwMode="auto">
          <a:xfrm>
            <a:off x="2977480" y="4107656"/>
            <a:ext cx="182880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eaLnBrk="0" hangingPunct="0">
              <a:spcBef>
                <a:spcPct val="20000"/>
              </a:spcBef>
              <a:buClr>
                <a:schemeClr val="accent1"/>
              </a:buClr>
              <a:buSzPct val="75000"/>
              <a:buFont typeface="Monotype Sorts" pitchFamily="80" charset="2"/>
              <a:buNone/>
            </a:pPr>
            <a:r>
              <a:rPr lang="zh-CN" altLang="en-US" sz="2800" b="1" dirty="0">
                <a:solidFill>
                  <a:srgbClr val="002060"/>
                </a:solidFill>
                <a:effectLst>
                  <a:outerShdw blurRad="38100" dist="38100" dir="2700000" algn="tl">
                    <a:srgbClr val="000000">
                      <a:alpha val="43137"/>
                    </a:srgbClr>
                  </a:outerShdw>
                </a:effectLst>
                <a:latin typeface="+mn-ea"/>
                <a:ea typeface="+mn-ea"/>
              </a:rPr>
              <a:t>逻辑功能</a:t>
            </a:r>
            <a:endParaRPr lang="en-US" altLang="zh-CN" sz="2800" b="1" dirty="0">
              <a:solidFill>
                <a:srgbClr val="002060"/>
              </a:solidFill>
              <a:effectLst>
                <a:outerShdw blurRad="38100" dist="38100" dir="2700000" algn="tl">
                  <a:srgbClr val="000000">
                    <a:alpha val="43137"/>
                  </a:srgbClr>
                </a:outerShdw>
              </a:effectLst>
              <a:latin typeface="+mn-ea"/>
              <a:ea typeface="+mn-ea"/>
            </a:endParaRPr>
          </a:p>
        </p:txBody>
      </p:sp>
      <p:sp>
        <p:nvSpPr>
          <p:cNvPr id="12" name="Rectangle 13"/>
          <p:cNvSpPr>
            <a:spLocks noChangeArrowheads="1"/>
          </p:cNvSpPr>
          <p:nvPr/>
        </p:nvSpPr>
        <p:spPr bwMode="auto">
          <a:xfrm>
            <a:off x="2977480" y="4590256"/>
            <a:ext cx="167640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eaLnBrk="0" hangingPunct="0">
              <a:spcBef>
                <a:spcPct val="20000"/>
              </a:spcBef>
              <a:buClr>
                <a:schemeClr val="accent1"/>
              </a:buClr>
              <a:buSzPct val="75000"/>
              <a:buFont typeface="Monotype Sorts" pitchFamily="80" charset="2"/>
              <a:buNone/>
            </a:pPr>
            <a:r>
              <a:rPr lang="zh-CN" altLang="en-US" sz="2800" b="1">
                <a:solidFill>
                  <a:srgbClr val="002060"/>
                </a:solidFill>
                <a:effectLst>
                  <a:outerShdw blurRad="38100" dist="38100" dir="2700000" algn="tl">
                    <a:srgbClr val="000000">
                      <a:alpha val="43137"/>
                    </a:srgbClr>
                  </a:outerShdw>
                </a:effectLst>
                <a:latin typeface="+mn-ea"/>
                <a:ea typeface="+mn-ea"/>
              </a:rPr>
              <a:t>运行程序</a:t>
            </a:r>
            <a:endParaRPr lang="en-US" altLang="zh-CN" sz="2800" b="1">
              <a:solidFill>
                <a:srgbClr val="002060"/>
              </a:solidFill>
              <a:effectLst>
                <a:outerShdw blurRad="38100" dist="38100" dir="2700000" algn="tl">
                  <a:srgbClr val="000000">
                    <a:alpha val="43137"/>
                  </a:srgbClr>
                </a:outerShdw>
              </a:effectLst>
              <a:latin typeface="+mn-ea"/>
              <a:ea typeface="+mn-ea"/>
            </a:endParaRPr>
          </a:p>
        </p:txBody>
      </p:sp>
      <p:sp>
        <p:nvSpPr>
          <p:cNvPr id="13" name="Rectangle 14"/>
          <p:cNvSpPr>
            <a:spLocks noChangeArrowheads="1"/>
          </p:cNvSpPr>
          <p:nvPr/>
        </p:nvSpPr>
        <p:spPr bwMode="auto">
          <a:xfrm>
            <a:off x="2977480" y="5072856"/>
            <a:ext cx="175260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eaLnBrk="0" hangingPunct="0">
              <a:spcBef>
                <a:spcPct val="20000"/>
              </a:spcBef>
              <a:buClr>
                <a:schemeClr val="accent1"/>
              </a:buClr>
              <a:buSzPct val="75000"/>
              <a:buFont typeface="Monotype Sorts" charset="0"/>
              <a:buNone/>
              <a:defRPr/>
            </a:pPr>
            <a:r>
              <a:rPr lang="zh-CN" altLang="en-US" sz="2800" b="1">
                <a:solidFill>
                  <a:srgbClr val="002060"/>
                </a:solidFill>
                <a:effectLst>
                  <a:outerShdw blurRad="38100" dist="38100" dir="2700000" algn="tl">
                    <a:srgbClr val="000000">
                      <a:alpha val="43137"/>
                    </a:srgbClr>
                  </a:outerShdw>
                </a:effectLst>
                <a:latin typeface="+mn-ea"/>
                <a:ea typeface="+mn-ea"/>
                <a:cs typeface="隶书" charset="0"/>
              </a:rPr>
              <a:t>内部数据</a:t>
            </a:r>
            <a:endParaRPr lang="en-US" altLang="zh-CN" sz="2800" b="1">
              <a:solidFill>
                <a:srgbClr val="002060"/>
              </a:solidFill>
              <a:effectLst>
                <a:outerShdw blurRad="38100" dist="38100" dir="2700000" algn="tl">
                  <a:srgbClr val="000000">
                    <a:alpha val="43137"/>
                  </a:srgbClr>
                </a:outerShdw>
              </a:effectLst>
              <a:latin typeface="+mn-ea"/>
              <a:ea typeface="+mn-ea"/>
              <a:cs typeface="隶书" charset="0"/>
            </a:endParaRPr>
          </a:p>
        </p:txBody>
      </p:sp>
      <p:grpSp>
        <p:nvGrpSpPr>
          <p:cNvPr id="14" name="Group 15"/>
          <p:cNvGrpSpPr>
            <a:grpSpLocks/>
          </p:cNvGrpSpPr>
          <p:nvPr/>
        </p:nvGrpSpPr>
        <p:grpSpPr bwMode="auto">
          <a:xfrm>
            <a:off x="5034880" y="3828256"/>
            <a:ext cx="2057400" cy="660400"/>
            <a:chOff x="2112" y="2400"/>
            <a:chExt cx="1296" cy="416"/>
          </a:xfrm>
        </p:grpSpPr>
        <p:sp>
          <p:nvSpPr>
            <p:cNvPr id="15" name="AutoShape 16"/>
            <p:cNvSpPr>
              <a:spLocks/>
            </p:cNvSpPr>
            <p:nvPr/>
          </p:nvSpPr>
          <p:spPr bwMode="auto">
            <a:xfrm>
              <a:off x="2112" y="2448"/>
              <a:ext cx="144" cy="336"/>
            </a:xfrm>
            <a:prstGeom prst="rightBrace">
              <a:avLst>
                <a:gd name="adj1" fmla="val 19444"/>
                <a:gd name="adj2" fmla="val 50000"/>
              </a:avLst>
            </a:prstGeom>
            <a:noFill/>
            <a:ln w="38100">
              <a:solidFill>
                <a:srgbClr val="800000"/>
              </a:solidFill>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blurRad="63500" dist="46662" dir="2115817" algn="ctr" rotWithShape="0">
                      <a:srgbClr val="000000">
                        <a:alpha val="74998"/>
                      </a:srgbClr>
                    </a:outerShdw>
                  </a:effectLst>
                </a14:hiddenEffects>
              </a:ext>
            </a:extLst>
          </p:spPr>
          <p:txBody>
            <a:bodyPr wrap="none" anchor="ctr"/>
            <a:lstStyle/>
            <a:p>
              <a:endParaRPr lang="en-US" b="1">
                <a:solidFill>
                  <a:srgbClr val="002060"/>
                </a:solidFill>
                <a:effectLst>
                  <a:outerShdw blurRad="38100" dist="38100" dir="2700000" algn="tl">
                    <a:srgbClr val="000000">
                      <a:alpha val="43137"/>
                    </a:srgbClr>
                  </a:outerShdw>
                </a:effectLst>
                <a:latin typeface="+mn-ea"/>
                <a:ea typeface="+mn-ea"/>
              </a:endParaRPr>
            </a:p>
          </p:txBody>
        </p:sp>
        <p:sp>
          <p:nvSpPr>
            <p:cNvPr id="16" name="Rectangle 17"/>
            <p:cNvSpPr>
              <a:spLocks noChangeArrowheads="1"/>
            </p:cNvSpPr>
            <p:nvPr/>
          </p:nvSpPr>
          <p:spPr bwMode="auto">
            <a:xfrm>
              <a:off x="2304" y="2400"/>
              <a:ext cx="1104" cy="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eaLnBrk="0" hangingPunct="0">
                <a:spcBef>
                  <a:spcPct val="20000"/>
                </a:spcBef>
                <a:buClr>
                  <a:schemeClr val="accent1"/>
                </a:buClr>
                <a:buSzPct val="75000"/>
                <a:buFont typeface="Monotype Sorts" charset="0"/>
                <a:buNone/>
                <a:defRPr/>
              </a:pPr>
              <a:r>
                <a:rPr lang="zh-CN" altLang="en-US" sz="2800" b="1" dirty="0">
                  <a:solidFill>
                    <a:srgbClr val="002060"/>
                  </a:solidFill>
                  <a:effectLst>
                    <a:outerShdw blurRad="38100" dist="38100" dir="2700000" algn="tl">
                      <a:srgbClr val="000000">
                        <a:alpha val="43137"/>
                      </a:srgbClr>
                    </a:outerShdw>
                  </a:effectLst>
                  <a:latin typeface="+mn-ea"/>
                  <a:ea typeface="+mn-ea"/>
                  <a:cs typeface="隶书" charset="0"/>
                </a:rPr>
                <a:t>外部特性</a:t>
              </a:r>
              <a:endParaRPr lang="en-US" altLang="zh-CN" sz="2800" b="1" dirty="0">
                <a:solidFill>
                  <a:srgbClr val="002060"/>
                </a:solidFill>
                <a:effectLst>
                  <a:outerShdw blurRad="38100" dist="38100" dir="2700000" algn="tl">
                    <a:srgbClr val="000000">
                      <a:alpha val="43137"/>
                    </a:srgbClr>
                  </a:outerShdw>
                </a:effectLst>
                <a:latin typeface="+mn-ea"/>
                <a:ea typeface="+mn-ea"/>
                <a:cs typeface="隶书" charset="0"/>
              </a:endParaRPr>
            </a:p>
          </p:txBody>
        </p:sp>
      </p:grpSp>
      <p:grpSp>
        <p:nvGrpSpPr>
          <p:cNvPr id="17" name="Group 18"/>
          <p:cNvGrpSpPr>
            <a:grpSpLocks/>
          </p:cNvGrpSpPr>
          <p:nvPr/>
        </p:nvGrpSpPr>
        <p:grpSpPr bwMode="auto">
          <a:xfrm>
            <a:off x="5034880" y="4818856"/>
            <a:ext cx="2057400" cy="660400"/>
            <a:chOff x="2112" y="3024"/>
            <a:chExt cx="1296" cy="416"/>
          </a:xfrm>
        </p:grpSpPr>
        <p:sp>
          <p:nvSpPr>
            <p:cNvPr id="18" name="AutoShape 19"/>
            <p:cNvSpPr>
              <a:spLocks/>
            </p:cNvSpPr>
            <p:nvPr/>
          </p:nvSpPr>
          <p:spPr bwMode="auto">
            <a:xfrm>
              <a:off x="2112" y="3072"/>
              <a:ext cx="144" cy="336"/>
            </a:xfrm>
            <a:prstGeom prst="rightBrace">
              <a:avLst>
                <a:gd name="adj1" fmla="val 19444"/>
                <a:gd name="adj2" fmla="val 50000"/>
              </a:avLst>
            </a:prstGeom>
            <a:noFill/>
            <a:ln w="38100">
              <a:solidFill>
                <a:srgbClr val="800000"/>
              </a:solidFill>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blurRad="63500" dist="46662" dir="2115817" algn="ctr" rotWithShape="0">
                      <a:srgbClr val="000000">
                        <a:alpha val="74998"/>
                      </a:srgbClr>
                    </a:outerShdw>
                  </a:effectLst>
                </a14:hiddenEffects>
              </a:ext>
            </a:extLst>
          </p:spPr>
          <p:txBody>
            <a:bodyPr wrap="none" anchor="ctr"/>
            <a:lstStyle/>
            <a:p>
              <a:endParaRPr lang="en-US" b="1">
                <a:solidFill>
                  <a:srgbClr val="002060"/>
                </a:solidFill>
                <a:effectLst>
                  <a:outerShdw blurRad="38100" dist="38100" dir="2700000" algn="tl">
                    <a:srgbClr val="000000">
                      <a:alpha val="43137"/>
                    </a:srgbClr>
                  </a:outerShdw>
                </a:effectLst>
                <a:latin typeface="+mn-ea"/>
                <a:ea typeface="+mn-ea"/>
              </a:endParaRPr>
            </a:p>
          </p:txBody>
        </p:sp>
        <p:sp>
          <p:nvSpPr>
            <p:cNvPr id="19" name="Rectangle 20"/>
            <p:cNvSpPr>
              <a:spLocks noChangeArrowheads="1"/>
            </p:cNvSpPr>
            <p:nvPr/>
          </p:nvSpPr>
          <p:spPr bwMode="auto">
            <a:xfrm>
              <a:off x="2304" y="3024"/>
              <a:ext cx="1104" cy="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eaLnBrk="0" hangingPunct="0">
                <a:spcBef>
                  <a:spcPct val="20000"/>
                </a:spcBef>
                <a:buClr>
                  <a:schemeClr val="accent1"/>
                </a:buClr>
                <a:buSzPct val="75000"/>
                <a:buFont typeface="Monotype Sorts" charset="0"/>
                <a:buNone/>
                <a:defRPr/>
              </a:pPr>
              <a:r>
                <a:rPr lang="zh-CN" altLang="en-US" sz="2800" b="1">
                  <a:solidFill>
                    <a:srgbClr val="002060"/>
                  </a:solidFill>
                  <a:effectLst>
                    <a:outerShdw blurRad="38100" dist="38100" dir="2700000" algn="tl">
                      <a:srgbClr val="000000">
                        <a:alpha val="43137"/>
                      </a:srgbClr>
                    </a:outerShdw>
                  </a:effectLst>
                  <a:latin typeface="+mn-ea"/>
                  <a:ea typeface="+mn-ea"/>
                  <a:cs typeface="隶书" charset="0"/>
                </a:rPr>
                <a:t>内部特性</a:t>
              </a:r>
              <a:endParaRPr lang="en-US" altLang="zh-CN" sz="2800" b="1">
                <a:solidFill>
                  <a:srgbClr val="002060"/>
                </a:solidFill>
                <a:effectLst>
                  <a:outerShdw blurRad="38100" dist="38100" dir="2700000" algn="tl">
                    <a:srgbClr val="000000">
                      <a:alpha val="43137"/>
                    </a:srgbClr>
                  </a:outerShdw>
                </a:effectLst>
                <a:latin typeface="+mn-ea"/>
                <a:ea typeface="+mn-ea"/>
                <a:cs typeface="隶书" charset="0"/>
              </a:endParaRPr>
            </a:p>
          </p:txBody>
        </p:sp>
      </p:grpSp>
    </p:spTree>
    <p:extLst>
      <p:ext uri="{BB962C8B-B14F-4D97-AF65-F5344CB8AC3E}">
        <p14:creationId xmlns:p14="http://schemas.microsoft.com/office/powerpoint/2010/main" val="36441899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98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dissolve">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build="p"/>
      <p:bldP spid="11" grpId="0" autoUpdateAnimBg="0"/>
      <p:bldP spid="12" grpId="0" autoUpdateAnimBg="0"/>
      <p:bldP spid="13"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ChangeArrowheads="1"/>
          </p:cNvSpPr>
          <p:nvPr/>
        </p:nvSpPr>
        <p:spPr bwMode="auto">
          <a:xfrm>
            <a:off x="914400" y="1905000"/>
            <a:ext cx="3200400" cy="609600"/>
          </a:xfrm>
          <a:prstGeom prst="rect">
            <a:avLst/>
          </a:prstGeom>
          <a:noFill/>
          <a:ln w="9525" algn="ctr">
            <a:noFill/>
            <a:miter lim="800000"/>
            <a:headEnd/>
            <a:tailEnd/>
          </a:ln>
          <a:extLst/>
        </p:spPr>
        <p:txBody>
          <a:bodyPr vert="horz" wrap="square" lIns="91440" tIns="45720" rIns="91440" bIns="45720" numCol="1" anchor="t" anchorCtr="0" compatLnSpc="1">
            <a:prstTxWarp prst="textNoShape">
              <a:avLst/>
            </a:prstTxWarp>
          </a:bodyPr>
          <a:lstStyle/>
          <a:p>
            <a:pPr marL="449263" indent="-449263" algn="l" eaLnBrk="0" hangingPunct="0">
              <a:lnSpc>
                <a:spcPct val="120000"/>
              </a:lnSpc>
              <a:spcBef>
                <a:spcPct val="20000"/>
              </a:spcBef>
              <a:buSzPct val="120000"/>
              <a:buBlip>
                <a:blip r:embed="rId2"/>
              </a:buBlip>
            </a:pPr>
            <a:r>
              <a:rPr lang="zh-CN" altLang="en-US" sz="28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模块的设计原则</a:t>
            </a:r>
            <a:endParaRPr lang="en-US" altLang="zh-CN" sz="28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 name="Rectangle 7"/>
          <p:cNvSpPr>
            <a:spLocks noChangeArrowheads="1"/>
          </p:cNvSpPr>
          <p:nvPr/>
        </p:nvSpPr>
        <p:spPr bwMode="auto">
          <a:xfrm>
            <a:off x="990600" y="2734816"/>
            <a:ext cx="2438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lgn="l" eaLnBrk="0" hangingPunct="0">
              <a:spcBef>
                <a:spcPct val="20000"/>
              </a:spcBef>
              <a:buClr>
                <a:schemeClr val="accent1"/>
              </a:buClr>
              <a:buSzPct val="75000"/>
              <a:buFont typeface="Monotype Sorts" pitchFamily="80" charset="2"/>
              <a:buNone/>
            </a:pPr>
            <a:r>
              <a:rPr lang="zh-CN" altLang="en-US" sz="2800" b="1" dirty="0">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rPr>
              <a:t>模块的独立性</a:t>
            </a:r>
            <a:endParaRPr lang="en-US" altLang="zh-CN" sz="2800" b="1" dirty="0">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endParaRPr>
          </a:p>
        </p:txBody>
      </p:sp>
      <p:grpSp>
        <p:nvGrpSpPr>
          <p:cNvPr id="5" name="Group 8"/>
          <p:cNvGrpSpPr>
            <a:grpSpLocks/>
          </p:cNvGrpSpPr>
          <p:nvPr/>
        </p:nvGrpSpPr>
        <p:grpSpPr bwMode="auto">
          <a:xfrm>
            <a:off x="6096000" y="2582416"/>
            <a:ext cx="1752600" cy="609600"/>
            <a:chOff x="3456" y="1008"/>
            <a:chExt cx="1104" cy="384"/>
          </a:xfrm>
        </p:grpSpPr>
        <p:sp>
          <p:nvSpPr>
            <p:cNvPr id="6" name="Line 9"/>
            <p:cNvSpPr>
              <a:spLocks noChangeShapeType="1"/>
            </p:cNvSpPr>
            <p:nvPr/>
          </p:nvSpPr>
          <p:spPr bwMode="auto">
            <a:xfrm>
              <a:off x="3456" y="1152"/>
              <a:ext cx="38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46662" dir="2115817" algn="ctr" rotWithShape="0">
                      <a:srgbClr val="000000">
                        <a:alpha val="74998"/>
                      </a:srgbClr>
                    </a:outerShdw>
                  </a:effectLst>
                </a14:hiddenEffects>
              </a:ext>
            </a:extLst>
          </p:spPr>
          <p:txBody>
            <a:bodyPr/>
            <a:lstStyle/>
            <a:p>
              <a:pPr algn="l">
                <a:defRPr/>
              </a:pPr>
              <a:endParaRPr lang="en-US" sz="2400" b="1">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endParaRPr>
            </a:p>
          </p:txBody>
        </p:sp>
        <p:sp>
          <p:nvSpPr>
            <p:cNvPr id="7" name="Rectangle 10"/>
            <p:cNvSpPr>
              <a:spLocks noChangeArrowheads="1"/>
            </p:cNvSpPr>
            <p:nvPr/>
          </p:nvSpPr>
          <p:spPr bwMode="auto">
            <a:xfrm>
              <a:off x="3840" y="1008"/>
              <a:ext cx="72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lgn="l" eaLnBrk="0" hangingPunct="0">
                <a:spcBef>
                  <a:spcPct val="20000"/>
                </a:spcBef>
                <a:buClr>
                  <a:schemeClr val="accent1"/>
                </a:buClr>
                <a:buSzPct val="75000"/>
                <a:buFont typeface="Monotype Sorts" charset="0"/>
                <a:buNone/>
                <a:defRPr/>
              </a:pPr>
              <a:r>
                <a:rPr lang="zh-CN" altLang="en-US" sz="2400" b="1" dirty="0">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rPr>
                <a:t>聚合度</a:t>
              </a:r>
              <a:endParaRPr lang="en-US" altLang="zh-CN" sz="2400" b="1" dirty="0">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endParaRPr>
            </a:p>
          </p:txBody>
        </p:sp>
      </p:grpSp>
      <p:grpSp>
        <p:nvGrpSpPr>
          <p:cNvPr id="8" name="Group 11"/>
          <p:cNvGrpSpPr>
            <a:grpSpLocks/>
          </p:cNvGrpSpPr>
          <p:nvPr/>
        </p:nvGrpSpPr>
        <p:grpSpPr bwMode="auto">
          <a:xfrm>
            <a:off x="3352800" y="2582417"/>
            <a:ext cx="2667000" cy="1135063"/>
            <a:chOff x="1728" y="1008"/>
            <a:chExt cx="1680" cy="715"/>
          </a:xfrm>
        </p:grpSpPr>
        <p:sp>
          <p:nvSpPr>
            <p:cNvPr id="9" name="AutoShape 12"/>
            <p:cNvSpPr>
              <a:spLocks/>
            </p:cNvSpPr>
            <p:nvPr/>
          </p:nvSpPr>
          <p:spPr bwMode="auto">
            <a:xfrm>
              <a:off x="1728" y="1152"/>
              <a:ext cx="96" cy="288"/>
            </a:xfrm>
            <a:prstGeom prst="leftBrace">
              <a:avLst>
                <a:gd name="adj1" fmla="val 25000"/>
                <a:gd name="adj2" fmla="val 50000"/>
              </a:avLst>
            </a:prstGeom>
            <a:noFill/>
            <a:ln w="38100">
              <a:solidFill>
                <a:srgbClr val="800000"/>
              </a:solidFill>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blurRad="63500" dist="46662" dir="2115817" algn="ctr" rotWithShape="0">
                      <a:srgbClr val="000000">
                        <a:alpha val="74998"/>
                      </a:srgbClr>
                    </a:outerShdw>
                  </a:effectLst>
                </a14:hiddenEffects>
              </a:ext>
            </a:extLst>
          </p:spPr>
          <p:txBody>
            <a:bodyPr wrap="none" anchor="ctr"/>
            <a:lstStyle/>
            <a:p>
              <a:pPr algn="l"/>
              <a:endParaRPr lang="en-US" sz="2400" b="1">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endParaRPr>
            </a:p>
          </p:txBody>
        </p:sp>
        <p:sp>
          <p:nvSpPr>
            <p:cNvPr id="10" name="Rectangle 13"/>
            <p:cNvSpPr>
              <a:spLocks noChangeArrowheads="1"/>
            </p:cNvSpPr>
            <p:nvPr/>
          </p:nvSpPr>
          <p:spPr bwMode="auto">
            <a:xfrm>
              <a:off x="1920" y="1008"/>
              <a:ext cx="148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lgn="l" eaLnBrk="0" hangingPunct="0">
                <a:spcBef>
                  <a:spcPct val="20000"/>
                </a:spcBef>
                <a:buClr>
                  <a:schemeClr val="accent1"/>
                </a:buClr>
                <a:buSzPct val="75000"/>
                <a:buFont typeface="Monotype Sorts" pitchFamily="80" charset="2"/>
                <a:buNone/>
              </a:pPr>
              <a:r>
                <a:rPr lang="zh-CN" altLang="en-US" sz="2400" b="1" dirty="0">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rPr>
                <a:t>模块内的紧凑性</a:t>
              </a:r>
              <a:endParaRPr lang="en-US" altLang="zh-CN" sz="2400" b="1" dirty="0">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endParaRPr>
            </a:p>
          </p:txBody>
        </p:sp>
        <p:sp>
          <p:nvSpPr>
            <p:cNvPr id="11" name="Rectangle 14"/>
            <p:cNvSpPr>
              <a:spLocks noChangeArrowheads="1"/>
            </p:cNvSpPr>
            <p:nvPr/>
          </p:nvSpPr>
          <p:spPr bwMode="auto">
            <a:xfrm>
              <a:off x="1920" y="1339"/>
              <a:ext cx="148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lgn="l" eaLnBrk="0" hangingPunct="0">
                <a:spcBef>
                  <a:spcPct val="20000"/>
                </a:spcBef>
                <a:buClr>
                  <a:schemeClr val="accent1"/>
                </a:buClr>
                <a:buSzPct val="75000"/>
                <a:buFont typeface="Monotype Sorts" pitchFamily="80" charset="2"/>
                <a:buNone/>
              </a:pPr>
              <a:r>
                <a:rPr lang="zh-CN" altLang="en-US" sz="2400" b="1" dirty="0">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rPr>
                <a:t>模块间的联系</a:t>
              </a:r>
              <a:endParaRPr lang="en-US" altLang="zh-CN" sz="2400" b="1" dirty="0">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endParaRPr>
            </a:p>
          </p:txBody>
        </p:sp>
      </p:grpSp>
      <p:grpSp>
        <p:nvGrpSpPr>
          <p:cNvPr id="12" name="Group 15"/>
          <p:cNvGrpSpPr>
            <a:grpSpLocks/>
          </p:cNvGrpSpPr>
          <p:nvPr/>
        </p:nvGrpSpPr>
        <p:grpSpPr bwMode="auto">
          <a:xfrm>
            <a:off x="6096000" y="3068960"/>
            <a:ext cx="1752600" cy="609600"/>
            <a:chOff x="3456" y="1248"/>
            <a:chExt cx="1104" cy="384"/>
          </a:xfrm>
        </p:grpSpPr>
        <p:sp>
          <p:nvSpPr>
            <p:cNvPr id="13" name="Line 16"/>
            <p:cNvSpPr>
              <a:spLocks noChangeShapeType="1"/>
            </p:cNvSpPr>
            <p:nvPr/>
          </p:nvSpPr>
          <p:spPr bwMode="auto">
            <a:xfrm>
              <a:off x="3456" y="1440"/>
              <a:ext cx="38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46662" dir="2115817" algn="ctr" rotWithShape="0">
                      <a:srgbClr val="000000">
                        <a:alpha val="74998"/>
                      </a:srgbClr>
                    </a:outerShdw>
                  </a:effectLst>
                </a14:hiddenEffects>
              </a:ext>
            </a:extLst>
          </p:spPr>
          <p:txBody>
            <a:bodyPr/>
            <a:lstStyle/>
            <a:p>
              <a:pPr algn="l">
                <a:defRPr/>
              </a:pPr>
              <a:endParaRPr lang="en-US" b="1">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endParaRPr>
            </a:p>
          </p:txBody>
        </p:sp>
        <p:sp>
          <p:nvSpPr>
            <p:cNvPr id="14" name="Rectangle 17"/>
            <p:cNvSpPr>
              <a:spLocks noChangeArrowheads="1"/>
            </p:cNvSpPr>
            <p:nvPr/>
          </p:nvSpPr>
          <p:spPr bwMode="auto">
            <a:xfrm>
              <a:off x="3840" y="1248"/>
              <a:ext cx="72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lgn="l" eaLnBrk="0" hangingPunct="0">
                <a:spcBef>
                  <a:spcPct val="20000"/>
                </a:spcBef>
                <a:buClr>
                  <a:schemeClr val="accent1"/>
                </a:buClr>
                <a:buSzPct val="75000"/>
                <a:buFont typeface="Monotype Sorts" pitchFamily="80" charset="2"/>
                <a:buNone/>
              </a:pPr>
              <a:r>
                <a:rPr lang="zh-CN" altLang="en-US" sz="2400" b="1" dirty="0">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rPr>
                <a:t>耦合度</a:t>
              </a:r>
              <a:endParaRPr lang="en-US" altLang="zh-CN" sz="2400" b="1" dirty="0">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endParaRPr>
            </a:p>
          </p:txBody>
        </p:sp>
      </p:grpSp>
      <p:sp>
        <p:nvSpPr>
          <p:cNvPr id="19" name="Rectangle 22"/>
          <p:cNvSpPr>
            <a:spLocks noChangeArrowheads="1"/>
          </p:cNvSpPr>
          <p:nvPr/>
        </p:nvSpPr>
        <p:spPr bwMode="auto">
          <a:xfrm>
            <a:off x="1295400" y="4343400"/>
            <a:ext cx="5943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1023938" lvl="1" indent="-395288" algn="l" eaLnBrk="0" hangingPunct="0">
              <a:lnSpc>
                <a:spcPct val="120000"/>
              </a:lnSpc>
              <a:spcBef>
                <a:spcPct val="20000"/>
              </a:spcBef>
              <a:buClr>
                <a:srgbClr val="CC0000"/>
              </a:buClr>
              <a:buSzPct val="75000"/>
              <a:buFont typeface="Arial" charset="0"/>
              <a:buChar char="―"/>
            </a:pPr>
            <a:r>
              <a:rPr lang="zh-CN" altLang="en-US" sz="2400" b="1" dirty="0" smtClean="0">
                <a:solidFill>
                  <a:schemeClr val="accent6">
                    <a:lumMod val="50000"/>
                  </a:schemeClr>
                </a:solidFill>
                <a:effectLst>
                  <a:outerShdw blurRad="38100" dist="38100" dir="2700000" algn="tl">
                    <a:srgbClr val="000000">
                      <a:alpha val="43137"/>
                    </a:srgbClr>
                  </a:outerShdw>
                </a:effectLst>
                <a:latin typeface="Times New Roman" pitchFamily="18" charset="0"/>
                <a:ea typeface="+mn-ea"/>
                <a:cs typeface="Times New Roman" pitchFamily="18" charset="0"/>
              </a:rPr>
              <a:t>模块</a:t>
            </a:r>
            <a:r>
              <a:rPr lang="zh-CN" altLang="en-US" sz="2400" b="1" dirty="0">
                <a:solidFill>
                  <a:schemeClr val="accent6">
                    <a:lumMod val="50000"/>
                  </a:schemeClr>
                </a:solidFill>
                <a:effectLst>
                  <a:outerShdw blurRad="38100" dist="38100" dir="2700000" algn="tl">
                    <a:srgbClr val="000000">
                      <a:alpha val="43137"/>
                    </a:srgbClr>
                  </a:outerShdw>
                </a:effectLst>
                <a:latin typeface="Times New Roman" pitchFamily="18" charset="0"/>
                <a:ea typeface="+mn-ea"/>
                <a:cs typeface="Times New Roman" pitchFamily="18" charset="0"/>
              </a:rPr>
              <a:t>划分按层次进行</a:t>
            </a:r>
            <a:endParaRPr lang="en-US" altLang="zh-CN" sz="2400" b="1" dirty="0">
              <a:solidFill>
                <a:schemeClr val="accent6">
                  <a:lumMod val="50000"/>
                </a:schemeClr>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20" name="Rectangle 23"/>
          <p:cNvSpPr>
            <a:spLocks noChangeArrowheads="1"/>
          </p:cNvSpPr>
          <p:nvPr/>
        </p:nvSpPr>
        <p:spPr bwMode="auto">
          <a:xfrm>
            <a:off x="1295400" y="4826000"/>
            <a:ext cx="6705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1023938" lvl="1" indent="-395288" algn="l" eaLnBrk="0" hangingPunct="0">
              <a:lnSpc>
                <a:spcPct val="120000"/>
              </a:lnSpc>
              <a:spcBef>
                <a:spcPct val="20000"/>
              </a:spcBef>
              <a:buClr>
                <a:srgbClr val="CC0000"/>
              </a:buClr>
              <a:buSzPct val="75000"/>
              <a:buFont typeface="Arial" charset="0"/>
              <a:buChar char="―"/>
            </a:pPr>
            <a:r>
              <a:rPr lang="zh-CN" altLang="en-US" sz="2400" b="1" dirty="0" smtClean="0">
                <a:solidFill>
                  <a:schemeClr val="accent6">
                    <a:lumMod val="50000"/>
                  </a:schemeClr>
                </a:solidFill>
                <a:effectLst>
                  <a:outerShdw blurRad="38100" dist="38100" dir="2700000" algn="tl">
                    <a:srgbClr val="000000">
                      <a:alpha val="43137"/>
                    </a:srgbClr>
                  </a:outerShdw>
                </a:effectLst>
                <a:latin typeface="Times New Roman" pitchFamily="18" charset="0"/>
                <a:ea typeface="+mn-ea"/>
                <a:cs typeface="Times New Roman" pitchFamily="18" charset="0"/>
              </a:rPr>
              <a:t>每</a:t>
            </a:r>
            <a:r>
              <a:rPr lang="zh-CN" altLang="en-US" sz="2400" b="1" dirty="0">
                <a:solidFill>
                  <a:schemeClr val="accent6">
                    <a:lumMod val="50000"/>
                  </a:schemeClr>
                </a:solidFill>
                <a:effectLst>
                  <a:outerShdw blurRad="38100" dist="38100" dir="2700000" algn="tl">
                    <a:srgbClr val="000000">
                      <a:alpha val="43137"/>
                    </a:srgbClr>
                  </a:outerShdw>
                </a:effectLst>
                <a:latin typeface="Times New Roman" pitchFamily="18" charset="0"/>
                <a:ea typeface="+mn-ea"/>
                <a:cs typeface="Times New Roman" pitchFamily="18" charset="0"/>
              </a:rPr>
              <a:t>一模块的功能尽可能独立、单一</a:t>
            </a:r>
            <a:endParaRPr lang="en-US" altLang="zh-CN" sz="2400" b="1" dirty="0">
              <a:solidFill>
                <a:schemeClr val="accent6">
                  <a:lumMod val="50000"/>
                </a:schemeClr>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21" name="Rectangle 24"/>
          <p:cNvSpPr>
            <a:spLocks noChangeArrowheads="1"/>
          </p:cNvSpPr>
          <p:nvPr/>
        </p:nvSpPr>
        <p:spPr bwMode="auto">
          <a:xfrm>
            <a:off x="1295400" y="5308600"/>
            <a:ext cx="5943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1023938" lvl="1" indent="-395288" algn="l" eaLnBrk="0" hangingPunct="0">
              <a:lnSpc>
                <a:spcPct val="120000"/>
              </a:lnSpc>
              <a:spcBef>
                <a:spcPct val="20000"/>
              </a:spcBef>
              <a:buClr>
                <a:srgbClr val="CC0000"/>
              </a:buClr>
              <a:buSzPct val="75000"/>
              <a:buFont typeface="Arial" charset="0"/>
              <a:buChar char="―"/>
            </a:pPr>
            <a:r>
              <a:rPr lang="zh-CN" altLang="en-US" sz="2400" b="1" dirty="0" smtClean="0">
                <a:solidFill>
                  <a:schemeClr val="accent6">
                    <a:lumMod val="50000"/>
                  </a:schemeClr>
                </a:solidFill>
                <a:effectLst>
                  <a:outerShdw blurRad="38100" dist="38100" dir="2700000" algn="tl">
                    <a:srgbClr val="000000">
                      <a:alpha val="43137"/>
                    </a:srgbClr>
                  </a:outerShdw>
                </a:effectLst>
                <a:latin typeface="Times New Roman" pitchFamily="18" charset="0"/>
                <a:ea typeface="+mn-ea"/>
                <a:cs typeface="Times New Roman" pitchFamily="18" charset="0"/>
              </a:rPr>
              <a:t>减少</a:t>
            </a:r>
            <a:r>
              <a:rPr lang="zh-CN" altLang="en-US" sz="2400" b="1" dirty="0">
                <a:solidFill>
                  <a:schemeClr val="accent6">
                    <a:lumMod val="50000"/>
                  </a:schemeClr>
                </a:solidFill>
                <a:effectLst>
                  <a:outerShdw blurRad="38100" dist="38100" dir="2700000" algn="tl">
                    <a:srgbClr val="000000">
                      <a:alpha val="43137"/>
                    </a:srgbClr>
                  </a:outerShdw>
                </a:effectLst>
                <a:latin typeface="Times New Roman" pitchFamily="18" charset="0"/>
                <a:ea typeface="+mn-ea"/>
                <a:cs typeface="Times New Roman" pitchFamily="18" charset="0"/>
              </a:rPr>
              <a:t>模块间不必要的联系</a:t>
            </a:r>
            <a:endParaRPr lang="en-US" altLang="zh-CN" sz="2400" b="1" dirty="0">
              <a:solidFill>
                <a:schemeClr val="accent6">
                  <a:lumMod val="50000"/>
                </a:schemeClr>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22" name="Rectangle 25"/>
          <p:cNvSpPr>
            <a:spLocks noChangeArrowheads="1"/>
          </p:cNvSpPr>
          <p:nvPr/>
        </p:nvSpPr>
        <p:spPr bwMode="auto">
          <a:xfrm>
            <a:off x="914400" y="3717032"/>
            <a:ext cx="2743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449263" indent="-449263" algn="l" eaLnBrk="0" hangingPunct="0">
              <a:lnSpc>
                <a:spcPct val="120000"/>
              </a:lnSpc>
              <a:spcBef>
                <a:spcPct val="20000"/>
              </a:spcBef>
              <a:buClr>
                <a:schemeClr val="accent1"/>
              </a:buClr>
              <a:buSzPct val="120000"/>
              <a:buBlip>
                <a:blip r:embed="rId2"/>
              </a:buBlip>
              <a:defRPr/>
            </a:pPr>
            <a:r>
              <a:rPr lang="zh-CN" altLang="en-US" sz="28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注意：</a:t>
            </a:r>
            <a:endParaRPr lang="en-US" altLang="zh-CN" sz="28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24" name="Rectangle 4"/>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结构化方法</a:t>
            </a:r>
          </a:p>
        </p:txBody>
      </p:sp>
      <p:sp>
        <p:nvSpPr>
          <p:cNvPr id="25"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3)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系统结构图</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7430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dissolv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7"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0" fill="hold"/>
                                        <p:tgtEl>
                                          <p:spTgt spid="19"/>
                                        </p:tgtEl>
                                        <p:attrNameLst>
                                          <p:attrName>ppt_x</p:attrName>
                                        </p:attrNameLst>
                                      </p:cBhvr>
                                      <p:tavLst>
                                        <p:tav tm="0">
                                          <p:val>
                                            <p:strVal val="#ppt_x"/>
                                          </p:val>
                                        </p:tav>
                                        <p:tav tm="100000">
                                          <p:val>
                                            <p:strVal val="#ppt_x"/>
                                          </p:val>
                                        </p:tav>
                                      </p:tavLst>
                                    </p:anim>
                                    <p:anim calcmode="lin" valueType="num">
                                      <p:cBhvr additive="base">
                                        <p:cTn id="38" dur="50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dissolve">
                                      <p:cBhvr>
                                        <p:cTn id="4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19" grpId="0" autoUpdateAnimBg="0"/>
      <p:bldP spid="20" grpId="0" autoUpdateAnimBg="0"/>
      <p:bldP spid="21" grpId="0" autoUpdateAnimBg="0"/>
      <p:bldP spid="22"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3"/>
          <p:cNvSpPr>
            <a:spLocks noGrp="1" noChangeArrowheads="1"/>
          </p:cNvSpPr>
          <p:nvPr>
            <p:ph type="body" idx="1"/>
          </p:nvPr>
        </p:nvSpPr>
        <p:spPr>
          <a:xfrm>
            <a:off x="395288" y="1844824"/>
            <a:ext cx="8424862" cy="4536926"/>
          </a:xfrm>
        </p:spPr>
        <p:txBody>
          <a:bodyPr/>
          <a:lstStyle/>
          <a:p>
            <a:r>
              <a:rPr lang="zh-CN" altLang="en-GB" sz="2800" dirty="0" smtClean="0">
                <a:solidFill>
                  <a:srgbClr val="FF0000"/>
                </a:solidFill>
              </a:rPr>
              <a:t>结构图</a:t>
            </a:r>
            <a:r>
              <a:rPr lang="zh-CN" altLang="en-GB" sz="2800" dirty="0" smtClean="0"/>
              <a:t>的基本</a:t>
            </a:r>
            <a:r>
              <a:rPr lang="zh-CN" altLang="en-US" sz="2800" dirty="0" smtClean="0"/>
              <a:t>组成：</a:t>
            </a:r>
            <a:endParaRPr lang="zh-CN" altLang="en-GB" sz="2800" dirty="0" smtClean="0"/>
          </a:p>
          <a:p>
            <a:pPr lvl="1"/>
            <a:r>
              <a:rPr lang="zh-CN" altLang="en-US" sz="2400" dirty="0" smtClean="0">
                <a:solidFill>
                  <a:srgbClr val="FF0000"/>
                </a:solidFill>
              </a:rPr>
              <a:t>方框。</a:t>
            </a:r>
            <a:r>
              <a:rPr lang="zh-CN" altLang="en-US" sz="2400" dirty="0" smtClean="0"/>
              <a:t>表示一个模块</a:t>
            </a:r>
            <a:endParaRPr lang="en-US" altLang="zh-CN" sz="2400" dirty="0" smtClean="0"/>
          </a:p>
          <a:p>
            <a:pPr lvl="1"/>
            <a:r>
              <a:rPr lang="zh-CN" altLang="en-US" sz="2400" dirty="0" smtClean="0">
                <a:solidFill>
                  <a:srgbClr val="FF0000"/>
                </a:solidFill>
              </a:rPr>
              <a:t>箭头</a:t>
            </a:r>
            <a:r>
              <a:rPr lang="zh-CN" altLang="en-US" sz="2400" dirty="0">
                <a:solidFill>
                  <a:srgbClr val="FF0000"/>
                </a:solidFill>
              </a:rPr>
              <a:t>或直线。</a:t>
            </a:r>
            <a:r>
              <a:rPr lang="zh-CN" altLang="en-US" sz="2400" dirty="0"/>
              <a:t>表示模块之间的调用关系。由于结构化设计的图形表达按约定是自上而下的顺序描述，所以上方的方框代表的模块，总是调用其下方的模块，因此使用直线一般也不会产生歧义</a:t>
            </a:r>
            <a:endParaRPr lang="en-US" altLang="zh-CN" sz="2400" dirty="0"/>
          </a:p>
          <a:p>
            <a:pPr lvl="1"/>
            <a:r>
              <a:rPr lang="zh-CN" altLang="en-US" sz="2400" dirty="0">
                <a:solidFill>
                  <a:srgbClr val="FF0000"/>
                </a:solidFill>
              </a:rPr>
              <a:t>带注释的箭头。</a:t>
            </a:r>
            <a:r>
              <a:rPr lang="zh-CN" altLang="en-US" sz="2400" dirty="0"/>
              <a:t>表示模块调用过程传递的信息。并且，以带空心圈的箭头表示传递的是数据信息，以带实心圈的箭头表示传递的是控制信息</a:t>
            </a:r>
            <a:endParaRPr lang="en-US" altLang="zh-CN" sz="2400" dirty="0"/>
          </a:p>
        </p:txBody>
      </p:sp>
      <p:sp>
        <p:nvSpPr>
          <p:cNvPr id="5" name="Rectangle 4"/>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结构化方法</a:t>
            </a:r>
          </a:p>
        </p:txBody>
      </p:sp>
      <p:sp>
        <p:nvSpPr>
          <p:cNvPr id="6"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3)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系统结构图</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8510386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98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8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98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8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8405" name="Group 5"/>
          <p:cNvGrpSpPr>
            <a:grpSpLocks/>
          </p:cNvGrpSpPr>
          <p:nvPr/>
        </p:nvGrpSpPr>
        <p:grpSpPr bwMode="auto">
          <a:xfrm>
            <a:off x="3251200" y="1012825"/>
            <a:ext cx="5416550" cy="5791200"/>
            <a:chOff x="2016" y="646"/>
            <a:chExt cx="3412" cy="3648"/>
          </a:xfrm>
        </p:grpSpPr>
        <p:pic>
          <p:nvPicPr>
            <p:cNvPr id="99840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 y="646"/>
              <a:ext cx="3412" cy="3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998407" name="Rectangle 7"/>
            <p:cNvSpPr>
              <a:spLocks noChangeArrowheads="1"/>
            </p:cNvSpPr>
            <p:nvPr/>
          </p:nvSpPr>
          <p:spPr bwMode="auto">
            <a:xfrm>
              <a:off x="2219" y="793"/>
              <a:ext cx="935" cy="3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2000" b="1">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模块</a:t>
              </a:r>
              <a:endParaRPr lang="en-US" altLang="zh-CN" sz="2000" b="1">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98408" name="Rectangle 8"/>
            <p:cNvSpPr>
              <a:spLocks noChangeArrowheads="1"/>
            </p:cNvSpPr>
            <p:nvPr/>
          </p:nvSpPr>
          <p:spPr bwMode="auto">
            <a:xfrm>
              <a:off x="2215" y="1348"/>
              <a:ext cx="935" cy="3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2000" b="1">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主模块</a:t>
              </a:r>
              <a:endParaRPr lang="en-US" altLang="zh-CN" sz="2000" b="1">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98409" name="Rectangle 9"/>
            <p:cNvSpPr>
              <a:spLocks noChangeArrowheads="1"/>
            </p:cNvSpPr>
            <p:nvPr/>
          </p:nvSpPr>
          <p:spPr bwMode="auto">
            <a:xfrm>
              <a:off x="2211" y="2546"/>
              <a:ext cx="935" cy="3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2000" b="1">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被调用模块</a:t>
              </a:r>
              <a:endParaRPr lang="en-US" altLang="zh-CN" sz="2000" b="1">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98410" name="Rectangle 10"/>
            <p:cNvSpPr>
              <a:spLocks noChangeArrowheads="1"/>
            </p:cNvSpPr>
            <p:nvPr/>
          </p:nvSpPr>
          <p:spPr bwMode="auto">
            <a:xfrm>
              <a:off x="2223" y="3093"/>
              <a:ext cx="935" cy="3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800" b="1">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重复调用子</a:t>
              </a:r>
            </a:p>
            <a:p>
              <a:r>
                <a:rPr lang="zh-CN" altLang="en-US" sz="1800" b="1">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模块的主模块</a:t>
              </a:r>
              <a:endParaRPr lang="en-US" altLang="zh-CN" sz="1800" b="1">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98411" name="Rectangle 11"/>
            <p:cNvSpPr>
              <a:spLocks noChangeArrowheads="1"/>
            </p:cNvSpPr>
            <p:nvPr/>
          </p:nvSpPr>
          <p:spPr bwMode="auto">
            <a:xfrm>
              <a:off x="4285" y="781"/>
              <a:ext cx="701" cy="3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500" b="1">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多次被调用的</a:t>
              </a:r>
            </a:p>
            <a:p>
              <a:r>
                <a:rPr lang="zh-CN" altLang="en-US" sz="1500" b="1">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子程序模块</a:t>
              </a:r>
              <a:endParaRPr lang="en-US" altLang="zh-CN" sz="1500" b="1">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98412" name="Rectangle 12"/>
            <p:cNvSpPr>
              <a:spLocks noChangeArrowheads="1"/>
            </p:cNvSpPr>
            <p:nvPr/>
          </p:nvSpPr>
          <p:spPr bwMode="auto">
            <a:xfrm>
              <a:off x="4297" y="1336"/>
              <a:ext cx="693" cy="3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20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主模块</a:t>
              </a:r>
              <a:endParaRPr lang="en-US" altLang="zh-CN" sz="20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98413" name="Rectangle 13"/>
            <p:cNvSpPr>
              <a:spLocks noChangeArrowheads="1"/>
            </p:cNvSpPr>
            <p:nvPr/>
          </p:nvSpPr>
          <p:spPr bwMode="auto">
            <a:xfrm>
              <a:off x="4185" y="2534"/>
              <a:ext cx="935" cy="3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20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嵌入模块</a:t>
              </a:r>
              <a:endParaRPr lang="en-US" altLang="zh-CN" sz="20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98414" name="Rectangle 14"/>
            <p:cNvSpPr>
              <a:spLocks noChangeArrowheads="1"/>
            </p:cNvSpPr>
            <p:nvPr/>
          </p:nvSpPr>
          <p:spPr bwMode="auto">
            <a:xfrm>
              <a:off x="4197" y="3081"/>
              <a:ext cx="935" cy="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800" b="1">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带条件调用的</a:t>
              </a:r>
            </a:p>
            <a:p>
              <a:r>
                <a:rPr lang="zh-CN" altLang="en-US" sz="1800" b="1">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主模块</a:t>
              </a:r>
              <a:endParaRPr lang="en-US" altLang="zh-CN" sz="1800" b="1">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98415" name="Rectangle 15"/>
            <p:cNvSpPr>
              <a:spLocks noChangeArrowheads="1"/>
            </p:cNvSpPr>
            <p:nvPr/>
          </p:nvSpPr>
          <p:spPr bwMode="auto">
            <a:xfrm>
              <a:off x="2082" y="1855"/>
              <a:ext cx="200" cy="576"/>
            </a:xfrm>
            <a:prstGeom prst="rect">
              <a:avLst/>
            </a:prstGeom>
            <a:solidFill>
              <a:srgbClr val="E1E1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r>
                <a:rPr lang="zh-CN" altLang="en-US" sz="1400" b="1">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控制标志</a:t>
              </a:r>
              <a:endParaRPr lang="en-US" altLang="zh-CN" sz="1400" b="1">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98416" name="Rectangle 16"/>
            <p:cNvSpPr>
              <a:spLocks noChangeArrowheads="1"/>
            </p:cNvSpPr>
            <p:nvPr/>
          </p:nvSpPr>
          <p:spPr bwMode="auto">
            <a:xfrm>
              <a:off x="2378" y="1848"/>
              <a:ext cx="225" cy="576"/>
            </a:xfrm>
            <a:prstGeom prst="rect">
              <a:avLst/>
            </a:prstGeom>
            <a:solidFill>
              <a:srgbClr val="E1E1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r>
                <a:rPr lang="zh-CN" altLang="en-US" sz="1400" b="1">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传递的数据</a:t>
              </a:r>
              <a:endParaRPr lang="en-US" altLang="zh-CN" sz="1400" b="1">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98417" name="Rectangle 17"/>
            <p:cNvSpPr>
              <a:spLocks noChangeArrowheads="1"/>
            </p:cNvSpPr>
            <p:nvPr/>
          </p:nvSpPr>
          <p:spPr bwMode="auto">
            <a:xfrm>
              <a:off x="2767" y="1851"/>
              <a:ext cx="225" cy="576"/>
            </a:xfrm>
            <a:prstGeom prst="rect">
              <a:avLst/>
            </a:prstGeom>
            <a:solidFill>
              <a:srgbClr val="E1E1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r>
                <a:rPr lang="zh-CN" altLang="en-US" sz="1400" b="1">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返回的数据</a:t>
              </a:r>
              <a:endParaRPr lang="en-US" altLang="zh-CN" sz="1400" b="1">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8" name="Rectangle 17"/>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2 </a:t>
            </a:r>
            <a:r>
              <a:rPr kumimoji="1" lang="zh-CN" altLang="en-US" sz="32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结构设计</a:t>
            </a:r>
            <a:r>
              <a:rPr kumimoji="1" lang="en-US" altLang="zh-CN" sz="32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32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结构化方法</a:t>
            </a:r>
          </a:p>
        </p:txBody>
      </p:sp>
      <p:sp>
        <p:nvSpPr>
          <p:cNvPr id="19" name="Text Box 3"/>
          <p:cNvSpPr txBox="1">
            <a:spLocks noChangeArrowheads="1"/>
          </p:cNvSpPr>
          <p:nvPr/>
        </p:nvSpPr>
        <p:spPr bwMode="auto">
          <a:xfrm>
            <a:off x="251520" y="1052507"/>
            <a:ext cx="2736304"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  3) </a:t>
            </a:r>
            <a:r>
              <a:rPr lang="zh-CN" altLang="en-US" sz="2800" b="1" dirty="0" smtClean="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系统结构图</a:t>
            </a:r>
            <a:endParaRPr kumimoji="1" lang="zh-CN" altLang="en-US" sz="2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Rectangle 7"/>
          <p:cNvSpPr>
            <a:spLocks noChangeArrowheads="1"/>
          </p:cNvSpPr>
          <p:nvPr/>
        </p:nvSpPr>
        <p:spPr bwMode="auto">
          <a:xfrm>
            <a:off x="179512" y="2057400"/>
            <a:ext cx="1676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449263" indent="-449263" algn="l" eaLnBrk="0" hangingPunct="0">
              <a:lnSpc>
                <a:spcPct val="120000"/>
              </a:lnSpc>
              <a:spcBef>
                <a:spcPct val="20000"/>
              </a:spcBef>
              <a:buClr>
                <a:schemeClr val="accent1"/>
              </a:buClr>
              <a:buSzPct val="120000"/>
              <a:buBlip>
                <a:blip r:embed="rId3"/>
              </a:buBlip>
            </a:pPr>
            <a:r>
              <a:rPr lang="zh-CN" altLang="en-US" sz="2800" b="1" dirty="0" smtClean="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模块</a:t>
            </a:r>
            <a:endParaRPr lang="en-US" altLang="zh-CN" sz="2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0" name="Group 8"/>
          <p:cNvGrpSpPr>
            <a:grpSpLocks/>
          </p:cNvGrpSpPr>
          <p:nvPr/>
        </p:nvGrpSpPr>
        <p:grpSpPr bwMode="auto">
          <a:xfrm>
            <a:off x="1763688" y="2057400"/>
            <a:ext cx="1447800" cy="609600"/>
            <a:chOff x="1536" y="1440"/>
            <a:chExt cx="912" cy="384"/>
          </a:xfrm>
        </p:grpSpPr>
        <p:sp>
          <p:nvSpPr>
            <p:cNvPr id="21" name="Rectangle 9"/>
            <p:cNvSpPr>
              <a:spLocks noChangeArrowheads="1"/>
            </p:cNvSpPr>
            <p:nvPr/>
          </p:nvSpPr>
          <p:spPr bwMode="auto">
            <a:xfrm>
              <a:off x="1536" y="1440"/>
              <a:ext cx="912" cy="384"/>
            </a:xfrm>
            <a:prstGeom prst="rect">
              <a:avLst/>
            </a:prstGeom>
            <a:solidFill>
              <a:srgbClr val="CBD6F5"/>
            </a:solidFill>
            <a:ln w="25400">
              <a:solidFill>
                <a:schemeClr val="bg2"/>
              </a:solidFill>
              <a:miter lim="800000"/>
              <a:headEnd/>
              <a:tailEnd/>
            </a:ln>
            <a:effectLst/>
            <a:extLst>
              <a:ext uri="{AF507438-7753-43E0-B8FC-AC1667EBCBE1}">
                <a14:hiddenEffects xmlns:a14="http://schemas.microsoft.com/office/drawing/2010/main">
                  <a:effectLst>
                    <a:outerShdw blurRad="63500" dist="46662" dir="2115817" algn="ctr" rotWithShape="0">
                      <a:srgbClr val="000000">
                        <a:alpha val="74998"/>
                      </a:srgbClr>
                    </a:outerShdw>
                  </a:effectLst>
                </a14:hiddenEffects>
              </a:ext>
            </a:extLst>
          </p:spPr>
          <p:txBody>
            <a:bodyPr wrap="none" anchor="ctr"/>
            <a:lstStyle/>
            <a:p>
              <a:pPr algn="l">
                <a:spcBef>
                  <a:spcPct val="20000"/>
                </a:spcBef>
              </a:pPr>
              <a:endParaRPr lang="en-US" sz="1800" b="1">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Text Box 10"/>
            <p:cNvSpPr txBox="1">
              <a:spLocks noChangeArrowheads="1"/>
            </p:cNvSpPr>
            <p:nvPr/>
          </p:nvSpPr>
          <p:spPr bwMode="auto">
            <a:xfrm>
              <a:off x="1584" y="1488"/>
              <a:ext cx="864" cy="25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solidFill>
                    <a:srgbClr val="66FFFF"/>
                  </a:solidFill>
                  <a:miter lim="800000"/>
                  <a:headEnd/>
                  <a:tailEnd/>
                </a14:hiddenLine>
              </a:ext>
              <a:ext uri="{AF507438-7753-43E0-B8FC-AC1667EBCBE1}">
                <a14:hiddenEffects xmlns:a14="http://schemas.microsoft.com/office/drawing/2010/main">
                  <a:effectLst>
                    <a:outerShdw blurRad="63500" dist="46662" dir="2115817" algn="ctr" rotWithShape="0">
                      <a:srgbClr val="000000">
                        <a:alpha val="74998"/>
                      </a:srgbClr>
                    </a:outerShdw>
                  </a:effectLst>
                </a14:hiddenEffects>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spcBef>
                  <a:spcPct val="50000"/>
                </a:spcBef>
              </a:pPr>
              <a:r>
                <a:rPr lang="zh-CN" altLang="en-US" sz="2000" b="1" dirty="0">
                  <a:solidFill>
                    <a:schemeClr val="accent6">
                      <a:lumMod val="50000"/>
                    </a:schemeClr>
                  </a:solidFill>
                  <a:effectLst>
                    <a:outerShdw blurRad="38100" dist="38100" dir="2700000" algn="tl">
                      <a:srgbClr val="000000">
                        <a:alpha val="43137"/>
                      </a:srgbClr>
                    </a:outerShdw>
                  </a:effectLst>
                  <a:ea typeface="黑体" panose="02010609060101010101" pitchFamily="49" charset="-122"/>
                  <a:cs typeface="Times New Roman" panose="02020603050405020304" pitchFamily="18" charset="0"/>
                </a:rPr>
                <a:t>修改库存</a:t>
              </a:r>
              <a:endParaRPr lang="en-US" altLang="zh-CN" sz="2000" b="1" dirty="0">
                <a:solidFill>
                  <a:schemeClr val="accent6">
                    <a:lumMod val="50000"/>
                  </a:schemeClr>
                </a:solidFill>
                <a:effectLst>
                  <a:outerShdw blurRad="38100" dist="38100" dir="2700000" algn="tl">
                    <a:srgbClr val="000000">
                      <a:alpha val="43137"/>
                    </a:srgbClr>
                  </a:outerShdw>
                </a:effectLst>
                <a:ea typeface="黑体" panose="02010609060101010101" pitchFamily="49" charset="-122"/>
                <a:cs typeface="Times New Roman" panose="02020603050405020304" pitchFamily="18" charset="0"/>
              </a:endParaRPr>
            </a:p>
          </p:txBody>
        </p:sp>
      </p:grpSp>
      <p:sp>
        <p:nvSpPr>
          <p:cNvPr id="23" name="Rectangle 11"/>
          <p:cNvSpPr>
            <a:spLocks noChangeArrowheads="1"/>
          </p:cNvSpPr>
          <p:nvPr/>
        </p:nvSpPr>
        <p:spPr bwMode="auto">
          <a:xfrm>
            <a:off x="157336" y="2852936"/>
            <a:ext cx="2895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449263" indent="-449263" algn="l" eaLnBrk="0" hangingPunct="0">
              <a:lnSpc>
                <a:spcPct val="120000"/>
              </a:lnSpc>
              <a:spcBef>
                <a:spcPct val="20000"/>
              </a:spcBef>
              <a:buClr>
                <a:schemeClr val="accent1"/>
              </a:buClr>
              <a:buSzPct val="120000"/>
              <a:buBlip>
                <a:blip r:embed="rId3"/>
              </a:buBlip>
            </a:pPr>
            <a:r>
              <a:rPr lang="zh-CN" altLang="en-US" sz="2800" b="1" dirty="0" smtClean="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模块</a:t>
            </a:r>
            <a:r>
              <a:rPr lang="zh-CN" altLang="en-US" sz="2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间的调用</a:t>
            </a:r>
            <a:endParaRPr lang="en-US" altLang="zh-CN" sz="2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4" name="Group 48"/>
          <p:cNvGrpSpPr>
            <a:grpSpLocks/>
          </p:cNvGrpSpPr>
          <p:nvPr/>
        </p:nvGrpSpPr>
        <p:grpSpPr bwMode="auto">
          <a:xfrm>
            <a:off x="424036" y="3421360"/>
            <a:ext cx="2362200" cy="1447800"/>
            <a:chOff x="1968" y="1392"/>
            <a:chExt cx="1488" cy="912"/>
          </a:xfrm>
        </p:grpSpPr>
        <p:sp>
          <p:nvSpPr>
            <p:cNvPr id="25" name="AutoShape 49"/>
            <p:cNvSpPr>
              <a:spLocks/>
            </p:cNvSpPr>
            <p:nvPr/>
          </p:nvSpPr>
          <p:spPr bwMode="auto">
            <a:xfrm>
              <a:off x="1968" y="1536"/>
              <a:ext cx="192" cy="576"/>
            </a:xfrm>
            <a:prstGeom prst="leftBrace">
              <a:avLst>
                <a:gd name="adj1" fmla="val 25000"/>
                <a:gd name="adj2" fmla="val 50000"/>
              </a:avLst>
            </a:prstGeom>
            <a:noFill/>
            <a:ln w="25400">
              <a:solidFill>
                <a:srgbClr val="002060"/>
              </a:solidFill>
              <a:round/>
              <a:headEnd/>
              <a:tailEnd/>
            </a:ln>
            <a:effectLst>
              <a:outerShdw blurRad="63500" dist="46662" dir="2115817" algn="ctr" rotWithShape="0">
                <a:srgbClr val="000000">
                  <a:alpha val="74998"/>
                </a:srgbClr>
              </a:outerShdw>
            </a:effectLst>
            <a:extLst>
              <a:ext uri="{909E8E84-426E-40DD-AFC4-6F175D3DCCD1}">
                <a14:hiddenFill xmlns:a14="http://schemas.microsoft.com/office/drawing/2010/main">
                  <a:solidFill>
                    <a:srgbClr val="0000FF"/>
                  </a:solidFill>
                </a14:hiddenFill>
              </a:ext>
            </a:extLst>
          </p:spPr>
          <p:txBody>
            <a:bodyPr wrap="none" anchor="ctr"/>
            <a:lstStyle/>
            <a:p>
              <a:pPr algn="l"/>
              <a:endParaRPr lang="en-US" sz="1400" b="1">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6" name="Group 50"/>
            <p:cNvGrpSpPr>
              <a:grpSpLocks/>
            </p:cNvGrpSpPr>
            <p:nvPr/>
          </p:nvGrpSpPr>
          <p:grpSpPr bwMode="auto">
            <a:xfrm>
              <a:off x="2352" y="1392"/>
              <a:ext cx="1104" cy="912"/>
              <a:chOff x="2544" y="1344"/>
              <a:chExt cx="1104" cy="912"/>
            </a:xfrm>
          </p:grpSpPr>
          <p:sp>
            <p:nvSpPr>
              <p:cNvPr id="27" name="Rectangle 51"/>
              <p:cNvSpPr>
                <a:spLocks noChangeArrowheads="1"/>
              </p:cNvSpPr>
              <p:nvPr/>
            </p:nvSpPr>
            <p:spPr bwMode="auto">
              <a:xfrm>
                <a:off x="2544" y="1344"/>
                <a:ext cx="11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lgn="l" eaLnBrk="0" hangingPunct="0">
                  <a:spcBef>
                    <a:spcPct val="20000"/>
                  </a:spcBef>
                  <a:buClr>
                    <a:schemeClr val="accent1"/>
                  </a:buClr>
                  <a:buSzPct val="75000"/>
                  <a:buFont typeface="Monotype Sorts" pitchFamily="80" charset="2"/>
                  <a:buNone/>
                </a:pPr>
                <a:r>
                  <a:rPr lang="zh-CN" altLang="en-US" sz="20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直接调用</a:t>
                </a:r>
                <a:endParaRPr lang="en-US" altLang="zh-CN" sz="20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Rectangle 52"/>
              <p:cNvSpPr>
                <a:spLocks noChangeArrowheads="1"/>
              </p:cNvSpPr>
              <p:nvPr/>
            </p:nvSpPr>
            <p:spPr bwMode="auto">
              <a:xfrm>
                <a:off x="2544" y="1608"/>
                <a:ext cx="11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lgn="l" eaLnBrk="0" hangingPunct="0">
                  <a:spcBef>
                    <a:spcPct val="20000"/>
                  </a:spcBef>
                  <a:buClr>
                    <a:schemeClr val="accent1"/>
                  </a:buClr>
                  <a:buSzPct val="75000"/>
                  <a:buFont typeface="Monotype Sorts" pitchFamily="80" charset="2"/>
                  <a:buNone/>
                </a:pPr>
                <a:r>
                  <a:rPr lang="zh-CN" altLang="en-US" sz="20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判断调用</a:t>
                </a:r>
                <a:endParaRPr lang="en-US" altLang="zh-CN" sz="20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Rectangle 53"/>
              <p:cNvSpPr>
                <a:spLocks noChangeArrowheads="1"/>
              </p:cNvSpPr>
              <p:nvPr/>
            </p:nvSpPr>
            <p:spPr bwMode="auto">
              <a:xfrm>
                <a:off x="2544" y="1872"/>
                <a:ext cx="110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lgn="l" eaLnBrk="0" hangingPunct="0">
                  <a:spcBef>
                    <a:spcPct val="20000"/>
                  </a:spcBef>
                  <a:buClr>
                    <a:schemeClr val="accent1"/>
                  </a:buClr>
                  <a:buSzPct val="75000"/>
                  <a:buFont typeface="Monotype Sorts" pitchFamily="80" charset="2"/>
                  <a:buNone/>
                </a:pPr>
                <a:r>
                  <a:rPr lang="zh-CN" altLang="en-US" sz="20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循环调用</a:t>
                </a:r>
                <a:endParaRPr lang="en-US" altLang="zh-CN" sz="20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grpSp>
      </p:grpSp>
      <p:sp>
        <p:nvSpPr>
          <p:cNvPr id="30" name="Rectangle 54"/>
          <p:cNvSpPr>
            <a:spLocks noChangeArrowheads="1"/>
          </p:cNvSpPr>
          <p:nvPr/>
        </p:nvSpPr>
        <p:spPr bwMode="auto">
          <a:xfrm>
            <a:off x="157336" y="4725144"/>
            <a:ext cx="2895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449263" indent="-449263" algn="l" eaLnBrk="0" hangingPunct="0">
              <a:lnSpc>
                <a:spcPct val="120000"/>
              </a:lnSpc>
              <a:spcBef>
                <a:spcPct val="20000"/>
              </a:spcBef>
              <a:buClr>
                <a:schemeClr val="accent1"/>
              </a:buClr>
              <a:buSzPct val="120000"/>
              <a:buBlip>
                <a:blip r:embed="rId3"/>
              </a:buBlip>
            </a:pPr>
            <a:r>
              <a:rPr lang="zh-CN" altLang="en-US" sz="2800" b="1" dirty="0" smtClean="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模块</a:t>
            </a:r>
            <a:r>
              <a:rPr lang="zh-CN" altLang="en-US" sz="2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间的通讯</a:t>
            </a:r>
            <a:endParaRPr lang="en-US" altLang="zh-CN" sz="2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31" name="Group 55"/>
          <p:cNvGrpSpPr>
            <a:grpSpLocks/>
          </p:cNvGrpSpPr>
          <p:nvPr/>
        </p:nvGrpSpPr>
        <p:grpSpPr bwMode="auto">
          <a:xfrm>
            <a:off x="376064" y="5334747"/>
            <a:ext cx="2971800" cy="1190626"/>
            <a:chOff x="1968" y="2208"/>
            <a:chExt cx="1872" cy="750"/>
          </a:xfrm>
        </p:grpSpPr>
        <p:sp>
          <p:nvSpPr>
            <p:cNvPr id="32" name="AutoShape 56"/>
            <p:cNvSpPr>
              <a:spLocks/>
            </p:cNvSpPr>
            <p:nvPr/>
          </p:nvSpPr>
          <p:spPr bwMode="auto">
            <a:xfrm>
              <a:off x="1968" y="2352"/>
              <a:ext cx="240" cy="384"/>
            </a:xfrm>
            <a:prstGeom prst="leftBrace">
              <a:avLst>
                <a:gd name="adj1" fmla="val 13333"/>
                <a:gd name="adj2" fmla="val 50000"/>
              </a:avLst>
            </a:prstGeom>
            <a:noFill/>
            <a:ln w="25400">
              <a:solidFill>
                <a:schemeClr val="accent5">
                  <a:lumMod val="10000"/>
                </a:schemeClr>
              </a:solidFill>
              <a:round/>
              <a:headEnd/>
              <a:tailEnd/>
            </a:ln>
            <a:effectLst>
              <a:outerShdw blurRad="63500" dist="46662" dir="2115817" algn="ctr" rotWithShape="0">
                <a:srgbClr val="000000">
                  <a:alpha val="74998"/>
                </a:srgbClr>
              </a:outerShdw>
            </a:effectLst>
            <a:extLst>
              <a:ext uri="{909E8E84-426E-40DD-AFC4-6F175D3DCCD1}">
                <a14:hiddenFill xmlns:a14="http://schemas.microsoft.com/office/drawing/2010/main">
                  <a:solidFill>
                    <a:srgbClr val="0000FF"/>
                  </a:solidFill>
                </a14:hiddenFill>
              </a:ext>
            </a:extLst>
          </p:spPr>
          <p:txBody>
            <a:bodyPr wrap="none" anchor="ctr"/>
            <a:lstStyle/>
            <a:p>
              <a:pPr algn="l"/>
              <a:endParaRPr lang="en-US" b="1">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33" name="Group 57"/>
            <p:cNvGrpSpPr>
              <a:grpSpLocks/>
            </p:cNvGrpSpPr>
            <p:nvPr/>
          </p:nvGrpSpPr>
          <p:grpSpPr bwMode="auto">
            <a:xfrm>
              <a:off x="2304" y="2208"/>
              <a:ext cx="1536" cy="384"/>
              <a:chOff x="2304" y="2208"/>
              <a:chExt cx="1536" cy="384"/>
            </a:xfrm>
          </p:grpSpPr>
          <p:sp>
            <p:nvSpPr>
              <p:cNvPr id="39" name="Rectangle 58"/>
              <p:cNvSpPr>
                <a:spLocks noChangeArrowheads="1"/>
              </p:cNvSpPr>
              <p:nvPr/>
            </p:nvSpPr>
            <p:spPr bwMode="auto">
              <a:xfrm>
                <a:off x="2304" y="2208"/>
                <a:ext cx="153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lgn="l" eaLnBrk="0" hangingPunct="0">
                  <a:spcBef>
                    <a:spcPct val="20000"/>
                  </a:spcBef>
                  <a:buClr>
                    <a:schemeClr val="accent1"/>
                  </a:buClr>
                  <a:buSzPct val="75000"/>
                  <a:buFont typeface="Monotype Sorts" pitchFamily="80" charset="2"/>
                  <a:buNone/>
                </a:pPr>
                <a:r>
                  <a:rPr lang="zh-CN" altLang="en-US" sz="24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控制</a:t>
                </a:r>
                <a:r>
                  <a:rPr lang="zh-CN" altLang="en-US" sz="2400" b="1" dirty="0" smtClean="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通讯</a:t>
                </a:r>
                <a:endParaRPr lang="en-US" altLang="zh-CN" sz="24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40" name="Group 59"/>
              <p:cNvGrpSpPr>
                <a:grpSpLocks/>
              </p:cNvGrpSpPr>
              <p:nvPr/>
            </p:nvGrpSpPr>
            <p:grpSpPr bwMode="auto">
              <a:xfrm>
                <a:off x="3386" y="2278"/>
                <a:ext cx="190" cy="176"/>
                <a:chOff x="3386" y="2278"/>
                <a:chExt cx="190" cy="176"/>
              </a:xfrm>
            </p:grpSpPr>
            <p:sp>
              <p:nvSpPr>
                <p:cNvPr id="41" name="Line 60"/>
                <p:cNvSpPr>
                  <a:spLocks noChangeShapeType="1"/>
                </p:cNvSpPr>
                <p:nvPr/>
              </p:nvSpPr>
              <p:spPr bwMode="auto">
                <a:xfrm flipV="1">
                  <a:off x="3432" y="2278"/>
                  <a:ext cx="144" cy="144"/>
                </a:xfrm>
                <a:prstGeom prst="line">
                  <a:avLst/>
                </a:prstGeom>
                <a:noFill/>
                <a:ln w="381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46662" dir="2115817" algn="ctr" rotWithShape="0">
                          <a:srgbClr val="000000">
                            <a:alpha val="74998"/>
                          </a:srgbClr>
                        </a:outerShdw>
                      </a:effectLst>
                    </a14:hiddenEffects>
                  </a:ext>
                </a:extLst>
              </p:spPr>
              <p:txBody>
                <a:bodyPr/>
                <a:lstStyle/>
                <a:p>
                  <a:pPr algn="l">
                    <a:defRPr/>
                  </a:pPr>
                  <a:endParaRPr lang="en-US" b="1">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2" name="Picture 61" descr="BD14869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6" y="2368"/>
                  <a:ext cx="8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 name="Group 62"/>
            <p:cNvGrpSpPr>
              <a:grpSpLocks/>
            </p:cNvGrpSpPr>
            <p:nvPr/>
          </p:nvGrpSpPr>
          <p:grpSpPr bwMode="auto">
            <a:xfrm>
              <a:off x="2298" y="2544"/>
              <a:ext cx="1488" cy="414"/>
              <a:chOff x="2298" y="2544"/>
              <a:chExt cx="1488" cy="414"/>
            </a:xfrm>
          </p:grpSpPr>
          <p:sp>
            <p:nvSpPr>
              <p:cNvPr id="35" name="Rectangle 63"/>
              <p:cNvSpPr>
                <a:spLocks noChangeArrowheads="1"/>
              </p:cNvSpPr>
              <p:nvPr/>
            </p:nvSpPr>
            <p:spPr bwMode="auto">
              <a:xfrm>
                <a:off x="2298" y="2574"/>
                <a:ext cx="148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lgn="l" eaLnBrk="0" hangingPunct="0">
                  <a:spcBef>
                    <a:spcPct val="20000"/>
                  </a:spcBef>
                  <a:buClr>
                    <a:schemeClr val="accent1"/>
                  </a:buClr>
                  <a:buSzPct val="75000"/>
                  <a:buFont typeface="Monotype Sorts" pitchFamily="80" charset="2"/>
                  <a:buNone/>
                </a:pPr>
                <a:r>
                  <a:rPr lang="zh-CN" altLang="en-US" sz="24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数据</a:t>
                </a:r>
                <a:r>
                  <a:rPr lang="zh-CN" altLang="en-US" sz="2400" b="1" dirty="0" smtClean="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通讯</a:t>
                </a:r>
                <a:endParaRPr lang="en-US" altLang="zh-CN" sz="24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36" name="Group 64"/>
              <p:cNvGrpSpPr>
                <a:grpSpLocks/>
              </p:cNvGrpSpPr>
              <p:nvPr/>
            </p:nvGrpSpPr>
            <p:grpSpPr bwMode="auto">
              <a:xfrm>
                <a:off x="3408" y="2544"/>
                <a:ext cx="240" cy="182"/>
                <a:chOff x="3408" y="2544"/>
                <a:chExt cx="240" cy="182"/>
              </a:xfrm>
            </p:grpSpPr>
            <p:pic>
              <p:nvPicPr>
                <p:cNvPr id="37" name="Picture 65" descr="BD14832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8" y="2640"/>
                  <a:ext cx="8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Line 66"/>
                <p:cNvSpPr>
                  <a:spLocks noChangeShapeType="1"/>
                </p:cNvSpPr>
                <p:nvPr/>
              </p:nvSpPr>
              <p:spPr bwMode="auto">
                <a:xfrm flipV="1">
                  <a:off x="3456" y="2544"/>
                  <a:ext cx="192" cy="144"/>
                </a:xfrm>
                <a:prstGeom prst="line">
                  <a:avLst/>
                </a:prstGeom>
                <a:noFill/>
                <a:ln w="38100">
                  <a:solidFill>
                    <a:schemeClr val="accent5">
                      <a:lumMod val="1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46662" dir="2115817" algn="ctr" rotWithShape="0">
                          <a:srgbClr val="000000">
                            <a:alpha val="74998"/>
                          </a:srgbClr>
                        </a:outerShdw>
                      </a:effectLst>
                    </a14:hiddenEffects>
                  </a:ext>
                </a:extLst>
              </p:spPr>
              <p:txBody>
                <a:bodyPr/>
                <a:lstStyle/>
                <a:p>
                  <a:pPr algn="l">
                    <a:defRPr/>
                  </a:pPr>
                  <a:endParaRPr lang="en-US" b="1">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grpSp>
        </p:grpSp>
      </p:grpSp>
    </p:spTree>
    <p:extLst>
      <p:ext uri="{BB962C8B-B14F-4D97-AF65-F5344CB8AC3E}">
        <p14:creationId xmlns:p14="http://schemas.microsoft.com/office/powerpoint/2010/main" val="1910684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98405"/>
                                        </p:tgtEl>
                                        <p:attrNameLst>
                                          <p:attrName>style.visibility</p:attrName>
                                        </p:attrNameLst>
                                      </p:cBhvr>
                                      <p:to>
                                        <p:strVal val="visible"/>
                                      </p:to>
                                    </p:set>
                                    <p:animEffect transition="in" filter="wipe(left)">
                                      <p:cBhvr>
                                        <p:cTn id="7" dur="500"/>
                                        <p:tgtEl>
                                          <p:spTgt spid="99840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dissolv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dissolv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dissolve">
                                      <p:cBhvr>
                                        <p:cTn id="3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23" grpId="0" autoUpdateAnimBg="0"/>
      <p:bldP spid="30"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8" name="Text Box 6"/>
          <p:cNvSpPr txBox="1">
            <a:spLocks noChangeArrowheads="1"/>
          </p:cNvSpPr>
          <p:nvPr/>
        </p:nvSpPr>
        <p:spPr bwMode="auto">
          <a:xfrm>
            <a:off x="539750" y="1645543"/>
            <a:ext cx="8280400" cy="936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449263" indent="-449263" algn="l" eaLnBrk="0" hangingPunct="0">
              <a:lnSpc>
                <a:spcPct val="120000"/>
              </a:lnSpc>
              <a:spcBef>
                <a:spcPct val="20000"/>
              </a:spcBef>
              <a:buSzPct val="120000"/>
              <a:buBlip>
                <a:blip r:embed="rId3"/>
              </a:buBlip>
            </a:pPr>
            <a:r>
              <a:rPr lang="en-US" altLang="zh-CN"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结构图</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还有一些附加的符号，用来表示模块的选择调用或循环</a:t>
            </a: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调用</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nvGrpSpPr>
          <p:cNvPr id="90163" name="Group 51"/>
          <p:cNvGrpSpPr>
            <a:grpSpLocks/>
          </p:cNvGrpSpPr>
          <p:nvPr/>
        </p:nvGrpSpPr>
        <p:grpSpPr bwMode="auto">
          <a:xfrm>
            <a:off x="920948" y="2907056"/>
            <a:ext cx="3219450" cy="3239488"/>
            <a:chOff x="3420" y="4560"/>
            <a:chExt cx="3240" cy="2382"/>
          </a:xfrm>
        </p:grpSpPr>
        <p:grpSp>
          <p:nvGrpSpPr>
            <p:cNvPr id="90164" name="Group 52"/>
            <p:cNvGrpSpPr>
              <a:grpSpLocks/>
            </p:cNvGrpSpPr>
            <p:nvPr/>
          </p:nvGrpSpPr>
          <p:grpSpPr bwMode="auto">
            <a:xfrm>
              <a:off x="3585" y="4560"/>
              <a:ext cx="2715" cy="1376"/>
              <a:chOff x="3585" y="4560"/>
              <a:chExt cx="2715" cy="1376"/>
            </a:xfrm>
          </p:grpSpPr>
          <p:sp>
            <p:nvSpPr>
              <p:cNvPr id="90165" name="Text Box 53"/>
              <p:cNvSpPr txBox="1">
                <a:spLocks noChangeArrowheads="1"/>
              </p:cNvSpPr>
              <p:nvPr/>
            </p:nvSpPr>
            <p:spPr bwMode="auto">
              <a:xfrm>
                <a:off x="4575" y="4560"/>
                <a:ext cx="720" cy="432"/>
              </a:xfrm>
              <a:prstGeom prst="rect">
                <a:avLst/>
              </a:prstGeom>
              <a:solidFill>
                <a:srgbClr val="BBE0E3"/>
              </a:solidFill>
              <a:ln w="6350">
                <a:solidFill>
                  <a:srgbClr val="000000"/>
                </a:solidFill>
                <a:miter lim="800000"/>
                <a:headEnd/>
                <a:tailEnd/>
              </a:ln>
            </p:spPr>
            <p:txBody>
              <a:bodyPr/>
              <a:lstStyle/>
              <a:p>
                <a:r>
                  <a:rPr lang="en-US" altLang="zh-CN" sz="1600" b="0">
                    <a:solidFill>
                      <a:srgbClr val="000000"/>
                    </a:solidFill>
                    <a:latin typeface="Arial" charset="0"/>
                  </a:rPr>
                  <a:t>M</a:t>
                </a:r>
                <a:endParaRPr lang="en-US" altLang="zh-CN" sz="1600"/>
              </a:p>
            </p:txBody>
          </p:sp>
          <p:sp>
            <p:nvSpPr>
              <p:cNvPr id="90166" name="Text Box 54"/>
              <p:cNvSpPr txBox="1">
                <a:spLocks noChangeArrowheads="1"/>
              </p:cNvSpPr>
              <p:nvPr/>
            </p:nvSpPr>
            <p:spPr bwMode="auto">
              <a:xfrm>
                <a:off x="3585" y="5496"/>
                <a:ext cx="753" cy="440"/>
              </a:xfrm>
              <a:prstGeom prst="rect">
                <a:avLst/>
              </a:prstGeom>
              <a:solidFill>
                <a:srgbClr val="BBE0E3"/>
              </a:solidFill>
              <a:ln w="6350">
                <a:solidFill>
                  <a:srgbClr val="000000"/>
                </a:solidFill>
                <a:miter lim="800000"/>
                <a:headEnd/>
                <a:tailEnd/>
              </a:ln>
            </p:spPr>
            <p:txBody>
              <a:bodyPr/>
              <a:lstStyle/>
              <a:p>
                <a:r>
                  <a:rPr lang="en-US" altLang="zh-CN" sz="1600" b="0">
                    <a:solidFill>
                      <a:srgbClr val="000000"/>
                    </a:solidFill>
                    <a:latin typeface="Arial" charset="0"/>
                  </a:rPr>
                  <a:t>A</a:t>
                </a:r>
                <a:endParaRPr lang="en-US" altLang="zh-CN" sz="1600"/>
              </a:p>
            </p:txBody>
          </p:sp>
          <p:sp>
            <p:nvSpPr>
              <p:cNvPr id="90167" name="Text Box 55"/>
              <p:cNvSpPr txBox="1">
                <a:spLocks noChangeArrowheads="1"/>
              </p:cNvSpPr>
              <p:nvPr/>
            </p:nvSpPr>
            <p:spPr bwMode="auto">
              <a:xfrm>
                <a:off x="5635" y="5496"/>
                <a:ext cx="665" cy="440"/>
              </a:xfrm>
              <a:prstGeom prst="rect">
                <a:avLst/>
              </a:prstGeom>
              <a:solidFill>
                <a:srgbClr val="BBE0E3"/>
              </a:solidFill>
              <a:ln w="6350">
                <a:solidFill>
                  <a:srgbClr val="000000"/>
                </a:solidFill>
                <a:miter lim="800000"/>
                <a:headEnd/>
                <a:tailEnd/>
              </a:ln>
            </p:spPr>
            <p:txBody>
              <a:bodyPr/>
              <a:lstStyle/>
              <a:p>
                <a:r>
                  <a:rPr lang="en-US" altLang="zh-CN" sz="1600" b="0">
                    <a:solidFill>
                      <a:srgbClr val="000000"/>
                    </a:solidFill>
                    <a:latin typeface="Arial" charset="0"/>
                  </a:rPr>
                  <a:t>B</a:t>
                </a:r>
                <a:endParaRPr lang="en-US" altLang="zh-CN" sz="1600"/>
              </a:p>
            </p:txBody>
          </p:sp>
          <p:sp>
            <p:nvSpPr>
              <p:cNvPr id="90168" name="AutoShape 56"/>
              <p:cNvSpPr>
                <a:spLocks noChangeArrowheads="1"/>
              </p:cNvSpPr>
              <p:nvPr/>
            </p:nvSpPr>
            <p:spPr bwMode="auto">
              <a:xfrm rot="5400000">
                <a:off x="4815" y="4902"/>
                <a:ext cx="225" cy="171"/>
              </a:xfrm>
              <a:prstGeom prst="diamond">
                <a:avLst/>
              </a:prstGeom>
              <a:solidFill>
                <a:srgbClr val="BBE0E3"/>
              </a:solidFill>
              <a:ln w="9525">
                <a:solidFill>
                  <a:srgbClr val="000000"/>
                </a:solidFill>
                <a:miter lim="800000"/>
                <a:headEnd/>
                <a:tailEnd/>
              </a:ln>
            </p:spPr>
            <p:txBody>
              <a:bodyPr anchor="ctr"/>
              <a:lstStyle/>
              <a:p>
                <a:endParaRPr lang="en-US"/>
              </a:p>
            </p:txBody>
          </p:sp>
          <p:sp>
            <p:nvSpPr>
              <p:cNvPr id="90169" name="Line 57"/>
              <p:cNvSpPr>
                <a:spLocks noChangeShapeType="1"/>
              </p:cNvSpPr>
              <p:nvPr/>
            </p:nvSpPr>
            <p:spPr bwMode="auto">
              <a:xfrm flipH="1">
                <a:off x="3960" y="5028"/>
                <a:ext cx="90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70" name="Line 58"/>
              <p:cNvSpPr>
                <a:spLocks noChangeShapeType="1"/>
              </p:cNvSpPr>
              <p:nvPr/>
            </p:nvSpPr>
            <p:spPr bwMode="auto">
              <a:xfrm>
                <a:off x="5010" y="5013"/>
                <a:ext cx="930" cy="4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90171" name="Text Box 59"/>
            <p:cNvSpPr txBox="1">
              <a:spLocks noChangeArrowheads="1"/>
            </p:cNvSpPr>
            <p:nvPr/>
          </p:nvSpPr>
          <p:spPr bwMode="auto">
            <a:xfrm>
              <a:off x="3420" y="6162"/>
              <a:ext cx="3240" cy="780"/>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49263" lvl="1" indent="-449263" algn="l" eaLnBrk="0" hangingPunct="0">
                <a:lnSpc>
                  <a:spcPct val="120000"/>
                </a:lnSpc>
                <a:spcBef>
                  <a:spcPct val="20000"/>
                </a:spcBef>
                <a:buSzPct val="120000"/>
                <a:buBlip>
                  <a:blip r:embed="rId3"/>
                </a:buBlip>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模块</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M</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判定为真时调用</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模块</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，否则调用模块</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B</a:t>
              </a:r>
            </a:p>
          </p:txBody>
        </p:sp>
      </p:grpSp>
      <p:grpSp>
        <p:nvGrpSpPr>
          <p:cNvPr id="90172" name="Group 60"/>
          <p:cNvGrpSpPr>
            <a:grpSpLocks/>
          </p:cNvGrpSpPr>
          <p:nvPr/>
        </p:nvGrpSpPr>
        <p:grpSpPr bwMode="auto">
          <a:xfrm>
            <a:off x="4618236" y="2852936"/>
            <a:ext cx="3482399" cy="2952932"/>
            <a:chOff x="6660" y="4404"/>
            <a:chExt cx="3145" cy="2161"/>
          </a:xfrm>
        </p:grpSpPr>
        <p:sp>
          <p:nvSpPr>
            <p:cNvPr id="90173" name="Text Box 61"/>
            <p:cNvSpPr txBox="1">
              <a:spLocks noChangeArrowheads="1"/>
            </p:cNvSpPr>
            <p:nvPr/>
          </p:nvSpPr>
          <p:spPr bwMode="auto">
            <a:xfrm>
              <a:off x="8100" y="4404"/>
              <a:ext cx="720" cy="468"/>
            </a:xfrm>
            <a:prstGeom prst="rect">
              <a:avLst/>
            </a:prstGeom>
            <a:solidFill>
              <a:srgbClr val="BBE0E3"/>
            </a:solidFill>
            <a:ln w="6350">
              <a:solidFill>
                <a:srgbClr val="000000"/>
              </a:solidFill>
              <a:miter lim="800000"/>
              <a:headEnd/>
              <a:tailEnd/>
            </a:ln>
          </p:spPr>
          <p:txBody>
            <a:bodyPr/>
            <a:lstStyle/>
            <a:p>
              <a:r>
                <a:rPr lang="en-US" altLang="zh-CN" sz="1600" b="0" dirty="0">
                  <a:solidFill>
                    <a:srgbClr val="000000"/>
                  </a:solidFill>
                  <a:latin typeface="Arial" charset="0"/>
                </a:rPr>
                <a:t>M</a:t>
              </a:r>
              <a:endParaRPr lang="en-US" altLang="zh-CN" sz="1600" dirty="0"/>
            </a:p>
          </p:txBody>
        </p:sp>
        <p:sp>
          <p:nvSpPr>
            <p:cNvPr id="90174" name="Text Box 62"/>
            <p:cNvSpPr txBox="1">
              <a:spLocks noChangeArrowheads="1"/>
            </p:cNvSpPr>
            <p:nvPr/>
          </p:nvSpPr>
          <p:spPr bwMode="auto">
            <a:xfrm>
              <a:off x="7170" y="5340"/>
              <a:ext cx="720" cy="468"/>
            </a:xfrm>
            <a:prstGeom prst="rect">
              <a:avLst/>
            </a:prstGeom>
            <a:solidFill>
              <a:srgbClr val="BBE0E3"/>
            </a:solidFill>
            <a:ln w="6350">
              <a:solidFill>
                <a:srgbClr val="000000"/>
              </a:solidFill>
              <a:miter lim="800000"/>
              <a:headEnd/>
              <a:tailEnd/>
            </a:ln>
          </p:spPr>
          <p:txBody>
            <a:bodyPr/>
            <a:lstStyle/>
            <a:p>
              <a:r>
                <a:rPr lang="en-US" altLang="zh-CN" sz="1600" b="0">
                  <a:solidFill>
                    <a:srgbClr val="000000"/>
                  </a:solidFill>
                  <a:latin typeface="Arial" charset="0"/>
                </a:rPr>
                <a:t>A</a:t>
              </a:r>
              <a:endParaRPr lang="en-US" altLang="zh-CN" sz="1600"/>
            </a:p>
          </p:txBody>
        </p:sp>
        <p:sp>
          <p:nvSpPr>
            <p:cNvPr id="90175" name="Text Box 63"/>
            <p:cNvSpPr txBox="1">
              <a:spLocks noChangeArrowheads="1"/>
            </p:cNvSpPr>
            <p:nvPr/>
          </p:nvSpPr>
          <p:spPr bwMode="auto">
            <a:xfrm>
              <a:off x="9000" y="5340"/>
              <a:ext cx="645" cy="420"/>
            </a:xfrm>
            <a:prstGeom prst="rect">
              <a:avLst/>
            </a:prstGeom>
            <a:solidFill>
              <a:srgbClr val="BBE0E3"/>
            </a:solidFill>
            <a:ln w="6350">
              <a:solidFill>
                <a:srgbClr val="000000"/>
              </a:solidFill>
              <a:miter lim="800000"/>
              <a:headEnd/>
              <a:tailEnd/>
            </a:ln>
          </p:spPr>
          <p:txBody>
            <a:bodyPr/>
            <a:lstStyle/>
            <a:p>
              <a:r>
                <a:rPr lang="en-US" altLang="zh-CN" sz="1600" b="0">
                  <a:solidFill>
                    <a:srgbClr val="000000"/>
                  </a:solidFill>
                  <a:latin typeface="Arial" charset="0"/>
                </a:rPr>
                <a:t>C</a:t>
              </a:r>
              <a:endParaRPr lang="en-US" altLang="zh-CN" sz="1600"/>
            </a:p>
          </p:txBody>
        </p:sp>
        <p:sp>
          <p:nvSpPr>
            <p:cNvPr id="90176" name="Line 64"/>
            <p:cNvSpPr>
              <a:spLocks noChangeShapeType="1"/>
            </p:cNvSpPr>
            <p:nvPr/>
          </p:nvSpPr>
          <p:spPr bwMode="auto">
            <a:xfrm flipH="1">
              <a:off x="7500" y="4872"/>
              <a:ext cx="96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77" name="Line 65"/>
            <p:cNvSpPr>
              <a:spLocks noChangeShapeType="1"/>
            </p:cNvSpPr>
            <p:nvPr/>
          </p:nvSpPr>
          <p:spPr bwMode="auto">
            <a:xfrm>
              <a:off x="8460" y="4872"/>
              <a:ext cx="90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78" name="Text Box 66"/>
            <p:cNvSpPr txBox="1">
              <a:spLocks noChangeArrowheads="1"/>
            </p:cNvSpPr>
            <p:nvPr/>
          </p:nvSpPr>
          <p:spPr bwMode="auto">
            <a:xfrm>
              <a:off x="8100" y="5340"/>
              <a:ext cx="660" cy="468"/>
            </a:xfrm>
            <a:prstGeom prst="rect">
              <a:avLst/>
            </a:prstGeom>
            <a:solidFill>
              <a:srgbClr val="BBE0E3"/>
            </a:solidFill>
            <a:ln w="6350">
              <a:solidFill>
                <a:srgbClr val="000000"/>
              </a:solidFill>
              <a:miter lim="800000"/>
              <a:headEnd/>
              <a:tailEnd/>
            </a:ln>
          </p:spPr>
          <p:txBody>
            <a:bodyPr/>
            <a:lstStyle/>
            <a:p>
              <a:r>
                <a:rPr lang="en-US" altLang="zh-CN" sz="1600" b="0">
                  <a:solidFill>
                    <a:srgbClr val="000000"/>
                  </a:solidFill>
                  <a:latin typeface="Arial" charset="0"/>
                </a:rPr>
                <a:t>B</a:t>
              </a:r>
              <a:endParaRPr lang="en-US" altLang="zh-CN" sz="1600"/>
            </a:p>
          </p:txBody>
        </p:sp>
        <p:sp>
          <p:nvSpPr>
            <p:cNvPr id="90179" name="Line 67"/>
            <p:cNvSpPr>
              <a:spLocks noChangeShapeType="1"/>
            </p:cNvSpPr>
            <p:nvPr/>
          </p:nvSpPr>
          <p:spPr bwMode="auto">
            <a:xfrm>
              <a:off x="8460" y="4872"/>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80" name="AutoShape 68"/>
            <p:cNvSpPr>
              <a:spLocks noChangeArrowheads="1"/>
            </p:cNvSpPr>
            <p:nvPr/>
          </p:nvSpPr>
          <p:spPr bwMode="auto">
            <a:xfrm>
              <a:off x="8325" y="4731"/>
              <a:ext cx="320" cy="299"/>
            </a:xfrm>
            <a:prstGeom prst="curvedUpArrow">
              <a:avLst>
                <a:gd name="adj1" fmla="val 21405"/>
                <a:gd name="adj2" fmla="val 42809"/>
                <a:gd name="adj3" fmla="val 33333"/>
              </a:avLst>
            </a:prstGeom>
            <a:solidFill>
              <a:srgbClr val="BBE0E3"/>
            </a:solidFill>
            <a:ln w="9525">
              <a:solidFill>
                <a:srgbClr val="000000"/>
              </a:solidFill>
              <a:miter lim="800000"/>
              <a:headEnd/>
              <a:tailEnd/>
            </a:ln>
          </p:spPr>
          <p:txBody>
            <a:bodyPr anchor="ctr"/>
            <a:lstStyle/>
            <a:p>
              <a:endParaRPr lang="en-US"/>
            </a:p>
          </p:txBody>
        </p:sp>
        <p:sp>
          <p:nvSpPr>
            <p:cNvPr id="90181" name="Text Box 69"/>
            <p:cNvSpPr txBox="1">
              <a:spLocks noChangeArrowheads="1"/>
            </p:cNvSpPr>
            <p:nvPr/>
          </p:nvSpPr>
          <p:spPr bwMode="auto">
            <a:xfrm>
              <a:off x="6660" y="6035"/>
              <a:ext cx="3145" cy="530"/>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49263" indent="-449263" algn="l" eaLnBrk="0" hangingPunct="0">
                <a:lnSpc>
                  <a:spcPct val="120000"/>
                </a:lnSpc>
                <a:spcBef>
                  <a:spcPct val="20000"/>
                </a:spcBef>
                <a:buSzPct val="120000"/>
                <a:buBlip>
                  <a:blip r:embed="rId3"/>
                </a:buBlip>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模块</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M</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循环调用模块</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B</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C</a:t>
              </a:r>
            </a:p>
          </p:txBody>
        </p:sp>
      </p:grpSp>
      <p:sp>
        <p:nvSpPr>
          <p:cNvPr id="24" name="Rectangle 23"/>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结构化方法</a:t>
            </a:r>
          </a:p>
        </p:txBody>
      </p:sp>
      <p:sp>
        <p:nvSpPr>
          <p:cNvPr id="25"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3</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系统结构图</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4058821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90118">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nodeType="afterEffect">
                                  <p:stCondLst>
                                    <p:cond delay="0"/>
                                  </p:stCondLst>
                                  <p:childTnLst>
                                    <p:set>
                                      <p:cBhvr>
                                        <p:cTn id="9" dur="1" fill="hold">
                                          <p:stCondLst>
                                            <p:cond delay="0"/>
                                          </p:stCondLst>
                                        </p:cTn>
                                        <p:tgtEl>
                                          <p:spTgt spid="90163"/>
                                        </p:tgtEl>
                                        <p:attrNameLst>
                                          <p:attrName>style.visibility</p:attrName>
                                        </p:attrNameLst>
                                      </p:cBhvr>
                                      <p:to>
                                        <p:strVal val="visible"/>
                                      </p:to>
                                    </p:set>
                                    <p:animEffect transition="in" filter="wipe(up)">
                                      <p:cBhvr>
                                        <p:cTn id="10" dur="1000"/>
                                        <p:tgtEl>
                                          <p:spTgt spid="90163"/>
                                        </p:tgtEl>
                                      </p:cBhvr>
                                    </p:animEffect>
                                  </p:childTnLst>
                                </p:cTn>
                              </p:par>
                            </p:childTnLst>
                          </p:cTn>
                        </p:par>
                        <p:par>
                          <p:cTn id="11" fill="hold" nodeType="afterGroup">
                            <p:stCondLst>
                              <p:cond delay="1000"/>
                            </p:stCondLst>
                            <p:childTnLst>
                              <p:par>
                                <p:cTn id="12" presetID="22" presetClass="entr" presetSubtype="1" fill="hold" nodeType="afterEffect">
                                  <p:stCondLst>
                                    <p:cond delay="0"/>
                                  </p:stCondLst>
                                  <p:childTnLst>
                                    <p:set>
                                      <p:cBhvr>
                                        <p:cTn id="13" dur="1" fill="hold">
                                          <p:stCondLst>
                                            <p:cond delay="0"/>
                                          </p:stCondLst>
                                        </p:cTn>
                                        <p:tgtEl>
                                          <p:spTgt spid="90172"/>
                                        </p:tgtEl>
                                        <p:attrNameLst>
                                          <p:attrName>style.visibility</p:attrName>
                                        </p:attrNameLst>
                                      </p:cBhvr>
                                      <p:to>
                                        <p:strVal val="visible"/>
                                      </p:to>
                                    </p:set>
                                    <p:animEffect transition="in" filter="wipe(up)">
                                      <p:cBhvr>
                                        <p:cTn id="14" dur="1000"/>
                                        <p:tgtEl>
                                          <p:spTgt spid="90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Rectangle 2"/>
          <p:cNvSpPr>
            <a:spLocks noChangeArrowheads="1"/>
          </p:cNvSpPr>
          <p:nvPr/>
        </p:nvSpPr>
        <p:spPr bwMode="auto">
          <a:xfrm>
            <a:off x="435546" y="6138010"/>
            <a:ext cx="7467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lstStyle/>
          <a:p>
            <a:r>
              <a:rPr lang="zh-CN" altLang="en-US" b="1" dirty="0" smtClean="0">
                <a:solidFill>
                  <a:srgbClr val="002060"/>
                </a:solidFill>
                <a:latin typeface="Times New Roman" pitchFamily="18" charset="0"/>
                <a:ea typeface="黑体" pitchFamily="49" charset="-122"/>
                <a:cs typeface="Times New Roman" pitchFamily="18" charset="0"/>
              </a:rPr>
              <a:t>工资</a:t>
            </a:r>
            <a:r>
              <a:rPr lang="zh-CN" altLang="en-US" b="1" dirty="0">
                <a:solidFill>
                  <a:srgbClr val="002060"/>
                </a:solidFill>
                <a:latin typeface="Times New Roman" pitchFamily="18" charset="0"/>
                <a:ea typeface="黑体" pitchFamily="49" charset="-122"/>
                <a:cs typeface="Times New Roman" pitchFamily="18" charset="0"/>
              </a:rPr>
              <a:t>计算系统的结构图</a:t>
            </a:r>
            <a:endParaRPr lang="en-US" altLang="zh-CN" dirty="0">
              <a:solidFill>
                <a:srgbClr val="002060"/>
              </a:solidFill>
              <a:latin typeface="Times New Roman" pitchFamily="18" charset="0"/>
              <a:ea typeface="黑体" pitchFamily="49" charset="-122"/>
              <a:cs typeface="Times New Roman" pitchFamily="18" charset="0"/>
            </a:endParaRPr>
          </a:p>
        </p:txBody>
      </p:sp>
      <p:grpSp>
        <p:nvGrpSpPr>
          <p:cNvPr id="999427" name="Group 3"/>
          <p:cNvGrpSpPr>
            <a:grpSpLocks/>
          </p:cNvGrpSpPr>
          <p:nvPr/>
        </p:nvGrpSpPr>
        <p:grpSpPr bwMode="auto">
          <a:xfrm>
            <a:off x="35496" y="836712"/>
            <a:ext cx="8978900" cy="5286375"/>
            <a:chOff x="48" y="896"/>
            <a:chExt cx="5656" cy="3330"/>
          </a:xfrm>
        </p:grpSpPr>
        <p:pic>
          <p:nvPicPr>
            <p:cNvPr id="9994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896"/>
              <a:ext cx="5656" cy="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999429" name="Rectangle 5"/>
            <p:cNvSpPr>
              <a:spLocks noChangeArrowheads="1"/>
            </p:cNvSpPr>
            <p:nvPr/>
          </p:nvSpPr>
          <p:spPr bwMode="auto">
            <a:xfrm>
              <a:off x="2661" y="990"/>
              <a:ext cx="535" cy="2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0090"/>
                  </a:solidFill>
                  <a:ea typeface="宋体" charset="0"/>
                  <a:cs typeface="宋体" charset="0"/>
                </a:rPr>
                <a:t>计算工资</a:t>
              </a:r>
            </a:p>
            <a:p>
              <a:r>
                <a:rPr lang="zh-CN" altLang="en-US" sz="1400" b="1">
                  <a:solidFill>
                    <a:srgbClr val="000090"/>
                  </a:solidFill>
                  <a:ea typeface="宋体" charset="0"/>
                  <a:cs typeface="宋体" charset="0"/>
                </a:rPr>
                <a:t>程序</a:t>
              </a:r>
              <a:endParaRPr lang="en-US" altLang="zh-CN" sz="1400" b="1">
                <a:solidFill>
                  <a:srgbClr val="000090"/>
                </a:solidFill>
                <a:ea typeface="宋体" charset="0"/>
                <a:cs typeface="宋体" charset="0"/>
              </a:endParaRPr>
            </a:p>
          </p:txBody>
        </p:sp>
        <p:sp>
          <p:nvSpPr>
            <p:cNvPr id="999430" name="Rectangle 6"/>
            <p:cNvSpPr>
              <a:spLocks noChangeArrowheads="1"/>
            </p:cNvSpPr>
            <p:nvPr/>
          </p:nvSpPr>
          <p:spPr bwMode="auto">
            <a:xfrm>
              <a:off x="933" y="2080"/>
              <a:ext cx="535" cy="2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0090"/>
                  </a:solidFill>
                  <a:ea typeface="宋体" charset="0"/>
                  <a:cs typeface="宋体" charset="0"/>
                </a:rPr>
                <a:t>输   入</a:t>
              </a:r>
            </a:p>
            <a:p>
              <a:r>
                <a:rPr lang="zh-CN" altLang="en-US" sz="1400" b="1">
                  <a:solidFill>
                    <a:srgbClr val="000090"/>
                  </a:solidFill>
                  <a:ea typeface="宋体" charset="0"/>
                  <a:cs typeface="宋体" charset="0"/>
                </a:rPr>
                <a:t>考勤卡</a:t>
              </a:r>
              <a:endParaRPr lang="en-US" altLang="zh-CN" sz="1400" b="1">
                <a:solidFill>
                  <a:srgbClr val="000090"/>
                </a:solidFill>
                <a:ea typeface="宋体" charset="0"/>
                <a:cs typeface="宋体" charset="0"/>
              </a:endParaRPr>
            </a:p>
          </p:txBody>
        </p:sp>
        <p:sp>
          <p:nvSpPr>
            <p:cNvPr id="999431" name="Rectangle 7"/>
            <p:cNvSpPr>
              <a:spLocks noChangeArrowheads="1"/>
            </p:cNvSpPr>
            <p:nvPr/>
          </p:nvSpPr>
          <p:spPr bwMode="auto">
            <a:xfrm>
              <a:off x="2652" y="2030"/>
              <a:ext cx="535" cy="2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0090"/>
                  </a:solidFill>
                  <a:ea typeface="宋体" charset="0"/>
                  <a:cs typeface="宋体" charset="0"/>
                </a:rPr>
                <a:t>计算总额</a:t>
              </a:r>
              <a:endParaRPr lang="en-US" altLang="zh-CN" sz="1400" b="1">
                <a:solidFill>
                  <a:srgbClr val="000090"/>
                </a:solidFill>
                <a:ea typeface="宋体" charset="0"/>
                <a:cs typeface="宋体" charset="0"/>
              </a:endParaRPr>
            </a:p>
          </p:txBody>
        </p:sp>
        <p:sp>
          <p:nvSpPr>
            <p:cNvPr id="999432" name="Rectangle 8"/>
            <p:cNvSpPr>
              <a:spLocks noChangeArrowheads="1"/>
            </p:cNvSpPr>
            <p:nvPr/>
          </p:nvSpPr>
          <p:spPr bwMode="auto">
            <a:xfrm>
              <a:off x="4404" y="2062"/>
              <a:ext cx="535" cy="2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0090"/>
                  </a:solidFill>
                  <a:ea typeface="宋体" charset="0"/>
                  <a:cs typeface="宋体" charset="0"/>
                </a:rPr>
                <a:t>工资输出</a:t>
              </a:r>
              <a:endParaRPr lang="en-US" altLang="zh-CN" sz="1400" b="1">
                <a:solidFill>
                  <a:srgbClr val="000090"/>
                </a:solidFill>
                <a:ea typeface="宋体" charset="0"/>
                <a:cs typeface="宋体" charset="0"/>
              </a:endParaRPr>
            </a:p>
          </p:txBody>
        </p:sp>
        <p:sp>
          <p:nvSpPr>
            <p:cNvPr id="999433" name="Rectangle 9"/>
            <p:cNvSpPr>
              <a:spLocks noChangeArrowheads="1"/>
            </p:cNvSpPr>
            <p:nvPr/>
          </p:nvSpPr>
          <p:spPr bwMode="auto">
            <a:xfrm>
              <a:off x="202" y="2991"/>
              <a:ext cx="575" cy="3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0090"/>
                  </a:solidFill>
                  <a:ea typeface="宋体" charset="0"/>
                  <a:cs typeface="宋体" charset="0"/>
                </a:rPr>
                <a:t>输入雇员</a:t>
              </a:r>
            </a:p>
            <a:p>
              <a:r>
                <a:rPr lang="zh-CN" altLang="en-US" sz="1400" b="1">
                  <a:solidFill>
                    <a:srgbClr val="000090"/>
                  </a:solidFill>
                  <a:ea typeface="宋体" charset="0"/>
                  <a:cs typeface="宋体" charset="0"/>
                </a:rPr>
                <a:t>考勤卡</a:t>
              </a:r>
              <a:endParaRPr lang="en-US" altLang="zh-CN" sz="1400" b="1">
                <a:solidFill>
                  <a:srgbClr val="000090"/>
                </a:solidFill>
                <a:ea typeface="宋体" charset="0"/>
                <a:cs typeface="宋体" charset="0"/>
              </a:endParaRPr>
            </a:p>
          </p:txBody>
        </p:sp>
        <p:sp>
          <p:nvSpPr>
            <p:cNvPr id="999434" name="Rectangle 10"/>
            <p:cNvSpPr>
              <a:spLocks noChangeArrowheads="1"/>
            </p:cNvSpPr>
            <p:nvPr/>
          </p:nvSpPr>
          <p:spPr bwMode="auto">
            <a:xfrm>
              <a:off x="908" y="2990"/>
              <a:ext cx="575" cy="3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0090"/>
                  </a:solidFill>
                  <a:ea typeface="宋体" charset="0"/>
                  <a:cs typeface="宋体" charset="0"/>
                </a:rPr>
                <a:t>读    出</a:t>
              </a:r>
            </a:p>
            <a:p>
              <a:r>
                <a:rPr lang="zh-CN" altLang="en-US" sz="1400" b="1">
                  <a:solidFill>
                    <a:srgbClr val="000090"/>
                  </a:solidFill>
                  <a:ea typeface="宋体" charset="0"/>
                  <a:cs typeface="宋体" charset="0"/>
                </a:rPr>
                <a:t>雇员记录</a:t>
              </a:r>
              <a:endParaRPr lang="en-US" altLang="zh-CN" sz="1400" b="1">
                <a:solidFill>
                  <a:srgbClr val="000090"/>
                </a:solidFill>
                <a:ea typeface="宋体" charset="0"/>
                <a:cs typeface="宋体" charset="0"/>
              </a:endParaRPr>
            </a:p>
          </p:txBody>
        </p:sp>
        <p:sp>
          <p:nvSpPr>
            <p:cNvPr id="999435" name="Rectangle 11"/>
            <p:cNvSpPr>
              <a:spLocks noChangeArrowheads="1"/>
            </p:cNvSpPr>
            <p:nvPr/>
          </p:nvSpPr>
          <p:spPr bwMode="auto">
            <a:xfrm>
              <a:off x="1604" y="2989"/>
              <a:ext cx="575" cy="3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0090"/>
                  </a:solidFill>
                  <a:ea typeface="宋体" charset="0"/>
                  <a:cs typeface="宋体" charset="0"/>
                </a:rPr>
                <a:t>验  证</a:t>
              </a:r>
            </a:p>
            <a:p>
              <a:r>
                <a:rPr lang="zh-CN" altLang="en-US" sz="1400" b="1">
                  <a:solidFill>
                    <a:srgbClr val="000090"/>
                  </a:solidFill>
                  <a:ea typeface="宋体" charset="0"/>
                  <a:cs typeface="宋体" charset="0"/>
                </a:rPr>
                <a:t>考勤卡</a:t>
              </a:r>
              <a:endParaRPr lang="en-US" altLang="zh-CN" sz="1400" b="1">
                <a:solidFill>
                  <a:srgbClr val="000090"/>
                </a:solidFill>
                <a:ea typeface="宋体" charset="0"/>
                <a:cs typeface="宋体" charset="0"/>
              </a:endParaRPr>
            </a:p>
          </p:txBody>
        </p:sp>
        <p:sp>
          <p:nvSpPr>
            <p:cNvPr id="999436" name="Rectangle 12"/>
            <p:cNvSpPr>
              <a:spLocks noChangeArrowheads="1"/>
            </p:cNvSpPr>
            <p:nvPr/>
          </p:nvSpPr>
          <p:spPr bwMode="auto">
            <a:xfrm>
              <a:off x="3698" y="2991"/>
              <a:ext cx="575" cy="3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0090"/>
                  </a:solidFill>
                  <a:ea typeface="宋体" charset="0"/>
                  <a:cs typeface="宋体" charset="0"/>
                </a:rPr>
                <a:t>更   新</a:t>
              </a:r>
            </a:p>
            <a:p>
              <a:r>
                <a:rPr lang="zh-CN" altLang="en-US" sz="1400" b="1">
                  <a:solidFill>
                    <a:srgbClr val="000090"/>
                  </a:solidFill>
                  <a:ea typeface="宋体" charset="0"/>
                  <a:cs typeface="宋体" charset="0"/>
                </a:rPr>
                <a:t>雇员记录</a:t>
              </a:r>
              <a:endParaRPr lang="en-US" altLang="zh-CN" sz="1400" b="1">
                <a:solidFill>
                  <a:srgbClr val="000090"/>
                </a:solidFill>
                <a:ea typeface="宋体" charset="0"/>
                <a:cs typeface="宋体" charset="0"/>
              </a:endParaRPr>
            </a:p>
          </p:txBody>
        </p:sp>
        <p:sp>
          <p:nvSpPr>
            <p:cNvPr id="999437" name="Rectangle 13"/>
            <p:cNvSpPr>
              <a:spLocks noChangeArrowheads="1"/>
            </p:cNvSpPr>
            <p:nvPr/>
          </p:nvSpPr>
          <p:spPr bwMode="auto">
            <a:xfrm>
              <a:off x="4388" y="2990"/>
              <a:ext cx="575" cy="3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0090"/>
                  </a:solidFill>
                  <a:ea typeface="宋体" charset="0"/>
                  <a:cs typeface="宋体" charset="0"/>
                </a:rPr>
                <a:t>写工资条</a:t>
              </a:r>
            </a:p>
          </p:txBody>
        </p:sp>
        <p:sp>
          <p:nvSpPr>
            <p:cNvPr id="999438" name="Rectangle 14"/>
            <p:cNvSpPr>
              <a:spLocks noChangeArrowheads="1"/>
            </p:cNvSpPr>
            <p:nvPr/>
          </p:nvSpPr>
          <p:spPr bwMode="auto">
            <a:xfrm>
              <a:off x="5084" y="2989"/>
              <a:ext cx="575" cy="3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0090"/>
                  </a:solidFill>
                  <a:ea typeface="宋体" charset="0"/>
                  <a:cs typeface="宋体" charset="0"/>
                </a:rPr>
                <a:t>更新总帐</a:t>
              </a:r>
              <a:endParaRPr lang="en-US" altLang="zh-CN" sz="1400" b="1">
                <a:solidFill>
                  <a:srgbClr val="000090"/>
                </a:solidFill>
                <a:ea typeface="宋体" charset="0"/>
                <a:cs typeface="宋体" charset="0"/>
              </a:endParaRPr>
            </a:p>
          </p:txBody>
        </p:sp>
        <p:sp>
          <p:nvSpPr>
            <p:cNvPr id="999439" name="Rectangle 15"/>
            <p:cNvSpPr>
              <a:spLocks noChangeArrowheads="1"/>
            </p:cNvSpPr>
            <p:nvPr/>
          </p:nvSpPr>
          <p:spPr bwMode="auto">
            <a:xfrm>
              <a:off x="2307" y="2992"/>
              <a:ext cx="575" cy="3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0090"/>
                  </a:solidFill>
                  <a:ea typeface="宋体" charset="0"/>
                  <a:cs typeface="宋体" charset="0"/>
                </a:rPr>
                <a:t>获得雇员</a:t>
              </a:r>
            </a:p>
            <a:p>
              <a:r>
                <a:rPr lang="zh-CN" altLang="en-US" sz="1400" b="1">
                  <a:solidFill>
                    <a:srgbClr val="000090"/>
                  </a:solidFill>
                  <a:ea typeface="宋体" charset="0"/>
                  <a:cs typeface="宋体" charset="0"/>
                </a:rPr>
                <a:t>所得税</a:t>
              </a:r>
              <a:endParaRPr lang="en-US" altLang="zh-CN" sz="1400" b="1">
                <a:solidFill>
                  <a:srgbClr val="000090"/>
                </a:solidFill>
                <a:ea typeface="宋体" charset="0"/>
                <a:cs typeface="宋体" charset="0"/>
              </a:endParaRPr>
            </a:p>
          </p:txBody>
        </p:sp>
        <p:sp>
          <p:nvSpPr>
            <p:cNvPr id="999440" name="Rectangle 16"/>
            <p:cNvSpPr>
              <a:spLocks noChangeArrowheads="1"/>
            </p:cNvSpPr>
            <p:nvPr/>
          </p:nvSpPr>
          <p:spPr bwMode="auto">
            <a:xfrm>
              <a:off x="3005" y="2991"/>
              <a:ext cx="575" cy="3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0090"/>
                  </a:solidFill>
                  <a:ea typeface="宋体" charset="0"/>
                  <a:cs typeface="宋体" charset="0"/>
                </a:rPr>
                <a:t>计   算</a:t>
              </a:r>
            </a:p>
            <a:p>
              <a:r>
                <a:rPr lang="zh-CN" altLang="en-US" sz="1400" b="1">
                  <a:solidFill>
                    <a:srgbClr val="000090"/>
                  </a:solidFill>
                  <a:ea typeface="宋体" charset="0"/>
                  <a:cs typeface="宋体" charset="0"/>
                </a:rPr>
                <a:t>工资总额</a:t>
              </a:r>
              <a:endParaRPr lang="en-US" altLang="zh-CN" sz="1400" b="1">
                <a:solidFill>
                  <a:srgbClr val="000090"/>
                </a:solidFill>
                <a:ea typeface="宋体" charset="0"/>
                <a:cs typeface="宋体" charset="0"/>
              </a:endParaRPr>
            </a:p>
          </p:txBody>
        </p:sp>
        <p:sp>
          <p:nvSpPr>
            <p:cNvPr id="999441" name="Rectangle 17"/>
            <p:cNvSpPr>
              <a:spLocks noChangeArrowheads="1"/>
            </p:cNvSpPr>
            <p:nvPr/>
          </p:nvSpPr>
          <p:spPr bwMode="auto">
            <a:xfrm>
              <a:off x="4005" y="3838"/>
              <a:ext cx="575" cy="3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0090"/>
                  </a:solidFill>
                  <a:ea typeface="宋体" charset="0"/>
                  <a:cs typeface="宋体" charset="0"/>
                </a:rPr>
                <a:t>计算其他</a:t>
              </a:r>
            </a:p>
            <a:p>
              <a:r>
                <a:rPr lang="zh-CN" altLang="en-US" sz="1400" b="1">
                  <a:solidFill>
                    <a:srgbClr val="000090"/>
                  </a:solidFill>
                  <a:ea typeface="宋体" charset="0"/>
                  <a:cs typeface="宋体" charset="0"/>
                </a:rPr>
                <a:t>扣除额</a:t>
              </a:r>
              <a:endParaRPr lang="en-US" altLang="zh-CN" sz="1400" b="1">
                <a:solidFill>
                  <a:srgbClr val="000090"/>
                </a:solidFill>
                <a:ea typeface="宋体" charset="0"/>
                <a:cs typeface="宋体" charset="0"/>
              </a:endParaRPr>
            </a:p>
          </p:txBody>
        </p:sp>
        <p:sp>
          <p:nvSpPr>
            <p:cNvPr id="999442" name="Rectangle 18"/>
            <p:cNvSpPr>
              <a:spLocks noChangeArrowheads="1"/>
            </p:cNvSpPr>
            <p:nvPr/>
          </p:nvSpPr>
          <p:spPr bwMode="auto">
            <a:xfrm>
              <a:off x="1388" y="3841"/>
              <a:ext cx="575" cy="3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0090"/>
                  </a:solidFill>
                  <a:ea typeface="宋体" charset="0"/>
                  <a:cs typeface="宋体" charset="0"/>
                </a:rPr>
                <a:t>计    算</a:t>
              </a:r>
            </a:p>
            <a:p>
              <a:r>
                <a:rPr lang="zh-CN" altLang="en-US" sz="1400" b="1">
                  <a:solidFill>
                    <a:srgbClr val="000090"/>
                  </a:solidFill>
                  <a:ea typeface="宋体" charset="0"/>
                  <a:cs typeface="宋体" charset="0"/>
                </a:rPr>
                <a:t>底薪总额</a:t>
              </a:r>
              <a:endParaRPr lang="en-US" altLang="zh-CN" sz="1400" b="1">
                <a:solidFill>
                  <a:srgbClr val="000090"/>
                </a:solidFill>
                <a:ea typeface="宋体" charset="0"/>
                <a:cs typeface="宋体" charset="0"/>
              </a:endParaRPr>
            </a:p>
          </p:txBody>
        </p:sp>
        <p:sp>
          <p:nvSpPr>
            <p:cNvPr id="999443" name="Rectangle 19"/>
            <p:cNvSpPr>
              <a:spLocks noChangeArrowheads="1"/>
            </p:cNvSpPr>
            <p:nvPr/>
          </p:nvSpPr>
          <p:spPr bwMode="auto">
            <a:xfrm>
              <a:off x="2254" y="3840"/>
              <a:ext cx="575" cy="3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0090"/>
                  </a:solidFill>
                  <a:ea typeface="宋体" charset="0"/>
                  <a:cs typeface="宋体" charset="0"/>
                </a:rPr>
                <a:t>计算加班费</a:t>
              </a:r>
            </a:p>
            <a:p>
              <a:r>
                <a:rPr lang="zh-CN" altLang="en-US" sz="1400" b="1">
                  <a:solidFill>
                    <a:srgbClr val="000090"/>
                  </a:solidFill>
                  <a:ea typeface="宋体" charset="0"/>
                  <a:cs typeface="宋体" charset="0"/>
                </a:rPr>
                <a:t>总额</a:t>
              </a:r>
              <a:endParaRPr lang="en-US" altLang="zh-CN" sz="1400" b="1">
                <a:solidFill>
                  <a:srgbClr val="000090"/>
                </a:solidFill>
                <a:ea typeface="宋体" charset="0"/>
                <a:cs typeface="宋体" charset="0"/>
              </a:endParaRPr>
            </a:p>
          </p:txBody>
        </p:sp>
        <p:sp>
          <p:nvSpPr>
            <p:cNvPr id="999444" name="Rectangle 20"/>
            <p:cNvSpPr>
              <a:spLocks noChangeArrowheads="1"/>
            </p:cNvSpPr>
            <p:nvPr/>
          </p:nvSpPr>
          <p:spPr bwMode="auto">
            <a:xfrm>
              <a:off x="3142" y="3839"/>
              <a:ext cx="575" cy="3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400" b="1">
                  <a:solidFill>
                    <a:srgbClr val="000090"/>
                  </a:solidFill>
                  <a:ea typeface="宋体" charset="0"/>
                  <a:cs typeface="宋体" charset="0"/>
                </a:rPr>
                <a:t>计算税额</a:t>
              </a:r>
            </a:p>
          </p:txBody>
        </p:sp>
      </p:grpSp>
    </p:spTree>
    <p:extLst>
      <p:ext uri="{BB962C8B-B14F-4D97-AF65-F5344CB8AC3E}">
        <p14:creationId xmlns:p14="http://schemas.microsoft.com/office/powerpoint/2010/main" val="310770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568" y="1628800"/>
            <a:ext cx="1768433" cy="576248"/>
          </a:xfrm>
          <a:prstGeom prst="rect">
            <a:avLst/>
          </a:prstGeom>
        </p:spPr>
        <p:txBody>
          <a:bodyPr wrap="none">
            <a:spAutoFit/>
          </a:bodyPr>
          <a:lstStyle/>
          <a:p>
            <a:pPr marL="342900" indent="-342900" algn="l">
              <a:lnSpc>
                <a:spcPct val="150000"/>
              </a:lnSpc>
              <a:buFont typeface="Wingdings" pitchFamily="2" charset="2"/>
              <a:buChar char="Ø"/>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系统分析</a:t>
            </a:r>
            <a:endParaRPr lang="en-US" altLang="zh-CN" sz="24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3" name="矩形 2"/>
          <p:cNvSpPr/>
          <p:nvPr/>
        </p:nvSpPr>
        <p:spPr>
          <a:xfrm>
            <a:off x="3200930" y="2428820"/>
            <a:ext cx="5481776" cy="3416320"/>
          </a:xfrm>
          <a:prstGeom prst="rect">
            <a:avLst/>
          </a:prstGeom>
        </p:spPr>
        <p:txBody>
          <a:bodyPr wrap="square">
            <a:spAutoFit/>
          </a:bodyPr>
          <a:lstStyle/>
          <a:p>
            <a:pPr marL="342900" indent="-342900" algn="l">
              <a:lnSpc>
                <a:spcPct val="150000"/>
              </a:lnSpc>
              <a:buFont typeface="Wingdings" pitchFamily="2" charset="2"/>
              <a:buChar char="l"/>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系统分析阶段的目的是建立一个新的逻辑模型；</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342900" indent="-342900" algn="l">
              <a:lnSpc>
                <a:spcPct val="150000"/>
              </a:lnSpc>
              <a:buFont typeface="Wingdings" pitchFamily="2" charset="2"/>
              <a:buChar char="l"/>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本阶段主要完成需求建模，在需求建模中调查业务过程，文档化新系统必须实现的功能；</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342900" indent="-342900" algn="l">
              <a:lnSpc>
                <a:spcPct val="150000"/>
              </a:lnSpc>
              <a:buFont typeface="Wingdings" pitchFamily="2" charset="2"/>
              <a:buChar char="l"/>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最终结果是</a:t>
            </a: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系统分析文档</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28820"/>
            <a:ext cx="2727136" cy="3963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bwMode="auto">
          <a:xfrm>
            <a:off x="1448478" y="900009"/>
            <a:ext cx="629187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t>3</a:t>
            </a:r>
            <a:r>
              <a:rPr lang="zh-CN" altLang="en-US" dirty="0" smtClean="0"/>
              <a:t>、生存周期模型</a:t>
            </a:r>
            <a:endParaRPr lang="zh-CN" altLang="en-US" dirty="0"/>
          </a:p>
        </p:txBody>
      </p:sp>
    </p:spTree>
    <p:extLst>
      <p:ext uri="{BB962C8B-B14F-4D97-AF65-F5344CB8AC3E}">
        <p14:creationId xmlns:p14="http://schemas.microsoft.com/office/powerpoint/2010/main" val="3622734699"/>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a:xfrm>
            <a:off x="323528" y="1772816"/>
            <a:ext cx="7291388" cy="674688"/>
          </a:xfrm>
        </p:spPr>
        <p:txBody>
          <a:bodyPr/>
          <a:lstStyle/>
          <a:p>
            <a:r>
              <a:rPr lang="zh-CN" altLang="en-US" sz="2600" dirty="0">
                <a:latin typeface="Times New Roman" pitchFamily="18" charset="0"/>
              </a:rPr>
              <a:t>从一个</a:t>
            </a:r>
            <a:r>
              <a:rPr lang="en-US" altLang="zh-CN" sz="2600" dirty="0">
                <a:latin typeface="Times New Roman" pitchFamily="18" charset="0"/>
              </a:rPr>
              <a:t>DFD</a:t>
            </a:r>
            <a:r>
              <a:rPr lang="zh-CN" altLang="en-US" sz="2600" dirty="0">
                <a:latin typeface="Times New Roman" pitchFamily="18" charset="0"/>
              </a:rPr>
              <a:t>片断建立一个结构图的步骤</a:t>
            </a:r>
          </a:p>
        </p:txBody>
      </p:sp>
      <p:sp>
        <p:nvSpPr>
          <p:cNvPr id="1001475" name="Rectangle 3"/>
          <p:cNvSpPr>
            <a:spLocks noGrp="1" noChangeArrowheads="1"/>
          </p:cNvSpPr>
          <p:nvPr>
            <p:ph type="body" idx="1"/>
          </p:nvPr>
        </p:nvSpPr>
        <p:spPr>
          <a:xfrm>
            <a:off x="1103313" y="2636912"/>
            <a:ext cx="7223125" cy="3471862"/>
          </a:xfrm>
        </p:spPr>
        <p:txBody>
          <a:bodyPr/>
          <a:lstStyle/>
          <a:p>
            <a:pPr>
              <a:lnSpc>
                <a:spcPct val="110000"/>
              </a:lnSpc>
            </a:pPr>
            <a:r>
              <a:rPr lang="zh-CN" altLang="en-US" dirty="0">
                <a:ea typeface="黑体" pitchFamily="49" charset="-122"/>
              </a:rPr>
              <a:t>确定主要的信息流</a:t>
            </a:r>
            <a:endParaRPr lang="en-US" altLang="zh-CN" dirty="0">
              <a:ea typeface="黑体" pitchFamily="49" charset="-122"/>
            </a:endParaRPr>
          </a:p>
          <a:p>
            <a:pPr>
              <a:lnSpc>
                <a:spcPct val="110000"/>
              </a:lnSpc>
            </a:pPr>
            <a:r>
              <a:rPr lang="zh-CN" altLang="en-US" dirty="0">
                <a:ea typeface="黑体" pitchFamily="49" charset="-122"/>
              </a:rPr>
              <a:t>找出能代表输入和输出间最基本变化的过程</a:t>
            </a:r>
          </a:p>
          <a:p>
            <a:pPr>
              <a:lnSpc>
                <a:spcPct val="110000"/>
              </a:lnSpc>
            </a:pPr>
            <a:r>
              <a:rPr lang="zh-CN" altLang="en-US" dirty="0">
                <a:ea typeface="黑体" pitchFamily="49" charset="-122"/>
              </a:rPr>
              <a:t>重画数据流图并把输入放在左边，输出放在右边</a:t>
            </a:r>
            <a:endParaRPr lang="en-US" altLang="zh-CN" dirty="0">
              <a:ea typeface="黑体" pitchFamily="49" charset="-122"/>
            </a:endParaRPr>
          </a:p>
          <a:p>
            <a:pPr>
              <a:lnSpc>
                <a:spcPct val="110000"/>
              </a:lnSpc>
            </a:pPr>
            <a:r>
              <a:rPr lang="zh-CN" altLang="en-US" dirty="0">
                <a:ea typeface="黑体" pitchFamily="49" charset="-122"/>
              </a:rPr>
              <a:t>初步建立一个结构图草图</a:t>
            </a:r>
          </a:p>
          <a:p>
            <a:pPr>
              <a:lnSpc>
                <a:spcPct val="110000"/>
              </a:lnSpc>
            </a:pPr>
            <a:r>
              <a:rPr lang="zh-CN" altLang="en-US" dirty="0">
                <a:ea typeface="黑体" pitchFamily="49" charset="-122"/>
              </a:rPr>
              <a:t>加入其它模块实现下列功能</a:t>
            </a:r>
            <a:endParaRPr lang="en-US" altLang="zh-CN" dirty="0">
              <a:ea typeface="黑体" pitchFamily="49" charset="-122"/>
            </a:endParaRPr>
          </a:p>
          <a:p>
            <a:pPr lvl="1">
              <a:lnSpc>
                <a:spcPct val="110000"/>
              </a:lnSpc>
            </a:pPr>
            <a:r>
              <a:rPr lang="zh-CN" altLang="en-US" sz="2400" b="1" dirty="0">
                <a:solidFill>
                  <a:srgbClr val="FF0000"/>
                </a:solidFill>
                <a:ea typeface="黑体" pitchFamily="49" charset="-122"/>
              </a:rPr>
              <a:t>数据输入、数据处理、数据输出</a:t>
            </a:r>
            <a:endParaRPr lang="en-US" altLang="zh-CN" sz="2400" b="1" dirty="0">
              <a:solidFill>
                <a:srgbClr val="FF0000"/>
              </a:solidFill>
              <a:ea typeface="黑体" pitchFamily="49" charset="-122"/>
            </a:endParaRPr>
          </a:p>
          <a:p>
            <a:pPr>
              <a:lnSpc>
                <a:spcPct val="110000"/>
              </a:lnSpc>
            </a:pPr>
            <a:r>
              <a:rPr lang="zh-CN" altLang="en-US" dirty="0">
                <a:ea typeface="黑体" pitchFamily="49" charset="-122"/>
              </a:rPr>
              <a:t>使用结构化语言或决策树添加模块间逻辑</a:t>
            </a:r>
            <a:endParaRPr lang="en-US" altLang="zh-CN" dirty="0">
              <a:ea typeface="黑体" pitchFamily="49" charset="-122"/>
            </a:endParaRPr>
          </a:p>
          <a:p>
            <a:pPr>
              <a:lnSpc>
                <a:spcPct val="110000"/>
              </a:lnSpc>
            </a:pPr>
            <a:r>
              <a:rPr lang="zh-CN" altLang="en-US" dirty="0">
                <a:ea typeface="黑体" pitchFamily="49" charset="-122"/>
              </a:rPr>
              <a:t>进一步求精</a:t>
            </a:r>
            <a:endParaRPr lang="en-US" altLang="zh-CN" dirty="0">
              <a:ea typeface="黑体" pitchFamily="49" charset="-122"/>
            </a:endParaRPr>
          </a:p>
        </p:txBody>
      </p:sp>
      <p:sp>
        <p:nvSpPr>
          <p:cNvPr id="6" name="Rectangle 5"/>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2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结构化方法</a:t>
            </a:r>
          </a:p>
        </p:txBody>
      </p:sp>
      <p:sp>
        <p:nvSpPr>
          <p:cNvPr id="7"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4</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设计一个结构图</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766576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42" name="Rectangle 2"/>
          <p:cNvSpPr>
            <a:spLocks noGrp="1" noChangeArrowheads="1"/>
          </p:cNvSpPr>
          <p:nvPr>
            <p:ph type="body" idx="1"/>
          </p:nvPr>
        </p:nvSpPr>
        <p:spPr>
          <a:xfrm>
            <a:off x="990600" y="1935956"/>
            <a:ext cx="7686675" cy="3797300"/>
          </a:xfrm>
        </p:spPr>
        <p:txBody>
          <a:bodyPr/>
          <a:lstStyle/>
          <a:p>
            <a:r>
              <a:rPr kumimoji="0" lang="zh-CN" altLang="en-US" sz="2600" dirty="0">
                <a:ea typeface="黑体" pitchFamily="49" charset="-122"/>
              </a:rPr>
              <a:t>转换分析方法</a:t>
            </a:r>
            <a:endParaRPr kumimoji="0" lang="en-US" altLang="zh-CN" sz="2600" dirty="0">
              <a:ea typeface="黑体" pitchFamily="49" charset="-122"/>
            </a:endParaRPr>
          </a:p>
          <a:p>
            <a:pPr lvl="1"/>
            <a:r>
              <a:rPr lang="zh-CN" altLang="en-US" sz="2400" b="1" dirty="0">
                <a:solidFill>
                  <a:srgbClr val="0033CC"/>
                </a:solidFill>
                <a:ea typeface="黑体" pitchFamily="49" charset="-122"/>
              </a:rPr>
              <a:t>“处理”对输入到输出的转换（</a:t>
            </a:r>
            <a:r>
              <a:rPr lang="en-US" altLang="zh-CN" sz="2400" b="1" dirty="0">
                <a:solidFill>
                  <a:srgbClr val="CC0000"/>
                </a:solidFill>
                <a:ea typeface="黑体" pitchFamily="49" charset="-122"/>
              </a:rPr>
              <a:t>I</a:t>
            </a:r>
            <a:r>
              <a:rPr lang="en-US" altLang="zh-CN" sz="2400" b="1" dirty="0">
                <a:solidFill>
                  <a:srgbClr val="0033CC"/>
                </a:solidFill>
                <a:ea typeface="黑体" pitchFamily="49" charset="-122"/>
              </a:rPr>
              <a:t>-</a:t>
            </a:r>
            <a:r>
              <a:rPr lang="en-US" altLang="zh-CN" sz="2400" b="1" dirty="0">
                <a:solidFill>
                  <a:srgbClr val="CC0000"/>
                </a:solidFill>
                <a:ea typeface="黑体" pitchFamily="49" charset="-122"/>
              </a:rPr>
              <a:t>P</a:t>
            </a:r>
            <a:r>
              <a:rPr lang="en-US" altLang="zh-CN" sz="2400" b="1" dirty="0">
                <a:solidFill>
                  <a:srgbClr val="0033CC"/>
                </a:solidFill>
                <a:ea typeface="黑体" pitchFamily="49" charset="-122"/>
              </a:rPr>
              <a:t>-</a:t>
            </a:r>
            <a:r>
              <a:rPr lang="en-US" altLang="zh-CN" sz="2400" b="1" dirty="0">
                <a:solidFill>
                  <a:srgbClr val="CC0000"/>
                </a:solidFill>
                <a:ea typeface="黑体" pitchFamily="49" charset="-122"/>
              </a:rPr>
              <a:t>O</a:t>
            </a:r>
            <a:r>
              <a:rPr lang="zh-CN" altLang="en-US" sz="2400" b="1" dirty="0">
                <a:solidFill>
                  <a:srgbClr val="0033CC"/>
                </a:solidFill>
                <a:ea typeface="黑体" pitchFamily="49" charset="-122"/>
              </a:rPr>
              <a:t>）</a:t>
            </a:r>
          </a:p>
          <a:p>
            <a:pPr lvl="1"/>
            <a:r>
              <a:rPr lang="zh-CN" altLang="en-US" sz="2400" b="1" dirty="0">
                <a:solidFill>
                  <a:srgbClr val="0033CC"/>
                </a:solidFill>
                <a:ea typeface="黑体" pitchFamily="49" charset="-122"/>
              </a:rPr>
              <a:t>结构图包括</a:t>
            </a:r>
            <a:r>
              <a:rPr lang="zh-CN" altLang="en-US" sz="2400" b="1" dirty="0">
                <a:solidFill>
                  <a:srgbClr val="CC0000"/>
                </a:solidFill>
                <a:ea typeface="黑体" pitchFamily="49" charset="-122"/>
              </a:rPr>
              <a:t>输入子树</a:t>
            </a:r>
            <a:r>
              <a:rPr lang="zh-CN" altLang="en-US" sz="2400" b="1" dirty="0">
                <a:solidFill>
                  <a:srgbClr val="0033CC"/>
                </a:solidFill>
                <a:ea typeface="黑体" pitchFamily="49" charset="-122"/>
              </a:rPr>
              <a:t>、</a:t>
            </a:r>
            <a:r>
              <a:rPr lang="zh-CN" altLang="en-US" sz="2400" b="1" dirty="0">
                <a:solidFill>
                  <a:srgbClr val="CC0000"/>
                </a:solidFill>
                <a:ea typeface="黑体" pitchFamily="49" charset="-122"/>
              </a:rPr>
              <a:t>计算子树</a:t>
            </a:r>
            <a:r>
              <a:rPr lang="zh-CN" altLang="en-US" sz="2400" b="1" dirty="0">
                <a:solidFill>
                  <a:srgbClr val="0033CC"/>
                </a:solidFill>
                <a:ea typeface="黑体" pitchFamily="49" charset="-122"/>
              </a:rPr>
              <a:t>和</a:t>
            </a:r>
            <a:r>
              <a:rPr lang="zh-CN" altLang="en-US" sz="2400" b="1" dirty="0">
                <a:solidFill>
                  <a:srgbClr val="CC0000"/>
                </a:solidFill>
                <a:ea typeface="黑体" pitchFamily="49" charset="-122"/>
              </a:rPr>
              <a:t>输出子树</a:t>
            </a:r>
            <a:endParaRPr lang="en-US" altLang="zh-CN" sz="2400" b="1" dirty="0">
              <a:solidFill>
                <a:srgbClr val="CC0000"/>
              </a:solidFill>
              <a:ea typeface="黑体" pitchFamily="49" charset="-122"/>
            </a:endParaRPr>
          </a:p>
          <a:p>
            <a:pPr lvl="1"/>
            <a:r>
              <a:rPr lang="zh-CN" altLang="en-US" sz="2400" b="1" dirty="0">
                <a:solidFill>
                  <a:srgbClr val="0033CC"/>
                </a:solidFill>
                <a:ea typeface="黑体" pitchFamily="49" charset="-122"/>
              </a:rPr>
              <a:t>用数据流图片断作为输入</a:t>
            </a:r>
            <a:endParaRPr lang="zh-CN" altLang="en-US" sz="2000" b="1" dirty="0">
              <a:solidFill>
                <a:srgbClr val="0033CC"/>
              </a:solidFill>
              <a:ea typeface="黑体" pitchFamily="49" charset="-122"/>
            </a:endParaRPr>
          </a:p>
          <a:p>
            <a:r>
              <a:rPr kumimoji="0" lang="zh-CN" altLang="en-US" sz="2600" dirty="0">
                <a:ea typeface="黑体" pitchFamily="49" charset="-122"/>
              </a:rPr>
              <a:t>事务分析方法</a:t>
            </a:r>
            <a:endParaRPr kumimoji="0" lang="en-US" altLang="zh-CN" sz="2600" dirty="0">
              <a:ea typeface="黑体" pitchFamily="49" charset="-122"/>
            </a:endParaRPr>
          </a:p>
          <a:p>
            <a:pPr lvl="1"/>
            <a:r>
              <a:rPr lang="zh-CN" altLang="en-US" sz="2400" b="1" dirty="0">
                <a:solidFill>
                  <a:srgbClr val="0033CC"/>
                </a:solidFill>
                <a:ea typeface="黑体" pitchFamily="49" charset="-122"/>
              </a:rPr>
              <a:t>含有“处理”分支的情况</a:t>
            </a:r>
          </a:p>
          <a:p>
            <a:pPr lvl="1"/>
            <a:r>
              <a:rPr lang="zh-CN" altLang="en-US" sz="2400" b="1" dirty="0">
                <a:solidFill>
                  <a:srgbClr val="0033CC"/>
                </a:solidFill>
                <a:ea typeface="黑体" pitchFamily="49" charset="-122"/>
              </a:rPr>
              <a:t>某“处理”对输入数据流进行分析，根据分析结果选择不同的“处理”</a:t>
            </a:r>
            <a:endParaRPr lang="zh-CN" altLang="en-US" sz="2000" b="1" dirty="0">
              <a:solidFill>
                <a:srgbClr val="0033CC"/>
              </a:solidFill>
              <a:ea typeface="黑体" pitchFamily="49" charset="-122"/>
            </a:endParaRPr>
          </a:p>
          <a:p>
            <a:endParaRPr lang="en-US" altLang="zh-CN" sz="700" b="0" dirty="0">
              <a:solidFill>
                <a:srgbClr val="0033CC"/>
              </a:solidFill>
              <a:ea typeface="黑体" pitchFamily="49" charset="-122"/>
            </a:endParaRPr>
          </a:p>
        </p:txBody>
      </p:sp>
      <p:sp>
        <p:nvSpPr>
          <p:cNvPr id="5" name="Rectangle 4"/>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结构化方法</a:t>
            </a:r>
          </a:p>
        </p:txBody>
      </p:sp>
      <p:sp>
        <p:nvSpPr>
          <p:cNvPr id="6"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4</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设计一个结构图</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660458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498" name="Rectangle 2"/>
          <p:cNvSpPr>
            <a:spLocks noChangeArrowheads="1"/>
          </p:cNvSpPr>
          <p:nvPr/>
        </p:nvSpPr>
        <p:spPr bwMode="auto">
          <a:xfrm>
            <a:off x="381000" y="6277495"/>
            <a:ext cx="77724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lstStyle/>
          <a:p>
            <a:r>
              <a:rPr lang="en-US" altLang="zh-CN" b="1" dirty="0">
                <a:solidFill>
                  <a:srgbClr val="00206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00206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创建新订单” </a:t>
            </a:r>
            <a:r>
              <a:rPr lang="en-US" altLang="zh-CN" b="1" dirty="0">
                <a:solidFill>
                  <a:srgbClr val="00206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DFD</a:t>
            </a:r>
            <a:r>
              <a:rPr lang="zh-CN" altLang="en-US" b="1" dirty="0">
                <a:solidFill>
                  <a:srgbClr val="00206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片断</a:t>
            </a:r>
            <a:endParaRPr lang="en-US" altLang="zh-CN" dirty="0">
              <a:solidFill>
                <a:srgbClr val="00206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002499" name="Group 3"/>
          <p:cNvGrpSpPr>
            <a:grpSpLocks/>
          </p:cNvGrpSpPr>
          <p:nvPr/>
        </p:nvGrpSpPr>
        <p:grpSpPr bwMode="auto">
          <a:xfrm>
            <a:off x="508000" y="1409700"/>
            <a:ext cx="8164513" cy="5105400"/>
            <a:chOff x="320" y="888"/>
            <a:chExt cx="5143" cy="3216"/>
          </a:xfrm>
        </p:grpSpPr>
        <p:pic>
          <p:nvPicPr>
            <p:cNvPr id="10025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 y="888"/>
              <a:ext cx="5143" cy="3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02501" name="Rectangle 5"/>
            <p:cNvSpPr>
              <a:spLocks noChangeArrowheads="1"/>
            </p:cNvSpPr>
            <p:nvPr/>
          </p:nvSpPr>
          <p:spPr bwMode="auto">
            <a:xfrm>
              <a:off x="1202" y="941"/>
              <a:ext cx="3340" cy="261"/>
            </a:xfrm>
            <a:prstGeom prst="rect">
              <a:avLst/>
            </a:prstGeom>
            <a:solidFill>
              <a:srgbClr val="E1E1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r>
                <a:rPr lang="zh-CN" altLang="en-US" sz="2000" b="1" dirty="0">
                  <a:solidFill>
                    <a:srgbClr val="00206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事件</a:t>
              </a:r>
              <a:r>
                <a:rPr lang="en-US" altLang="zh-CN" sz="2000" b="1" dirty="0">
                  <a:solidFill>
                    <a:srgbClr val="00206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2</a:t>
              </a:r>
              <a:r>
                <a:rPr lang="zh-CN" altLang="en-US" sz="2000" b="1" dirty="0">
                  <a:solidFill>
                    <a:srgbClr val="00206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的数据流图片段：客户发出订单</a:t>
              </a:r>
              <a:endParaRPr lang="en-US" altLang="zh-CN" sz="2000" b="1" dirty="0">
                <a:solidFill>
                  <a:srgbClr val="00206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6" name="Rectangle 5"/>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结构化方法</a:t>
            </a:r>
          </a:p>
        </p:txBody>
      </p:sp>
      <p:sp>
        <p:nvSpPr>
          <p:cNvPr id="7"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4</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设计一个结构图</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147219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ChangeArrowheads="1"/>
          </p:cNvSpPr>
          <p:nvPr/>
        </p:nvSpPr>
        <p:spPr bwMode="auto">
          <a:xfrm>
            <a:off x="1264096" y="44624"/>
            <a:ext cx="7772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lstStyle/>
          <a:p>
            <a:r>
              <a:rPr lang="en-US" altLang="zh-CN" sz="2400" b="1" i="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sz="2400" b="1" i="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创建新订单”</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DFD</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的分解图示</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pic>
        <p:nvPicPr>
          <p:cNvPr id="10035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927100"/>
            <a:ext cx="5927725" cy="572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03524" name="Rectangle 4"/>
          <p:cNvSpPr>
            <a:spLocks noChangeArrowheads="1"/>
          </p:cNvSpPr>
          <p:nvPr/>
        </p:nvSpPr>
        <p:spPr bwMode="auto">
          <a:xfrm>
            <a:off x="3338513" y="954088"/>
            <a:ext cx="2649537" cy="414337"/>
          </a:xfrm>
          <a:prstGeom prst="rect">
            <a:avLst/>
          </a:prstGeom>
          <a:solidFill>
            <a:srgbClr val="E1E1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r>
              <a:rPr lang="en-US" altLang="zh-CN" sz="2000" b="1">
                <a:solidFill>
                  <a:srgbClr val="000090"/>
                </a:solidFill>
                <a:ea typeface="宋体" charset="0"/>
                <a:cs typeface="宋体" charset="0"/>
              </a:rPr>
              <a:t>1</a:t>
            </a:r>
            <a:r>
              <a:rPr lang="zh-CN" altLang="en-US" sz="2000" b="1">
                <a:solidFill>
                  <a:srgbClr val="000090"/>
                </a:solidFill>
                <a:ea typeface="宋体" charset="0"/>
                <a:cs typeface="宋体" charset="0"/>
              </a:rPr>
              <a:t>层图：创建新订单</a:t>
            </a:r>
            <a:endParaRPr lang="en-US" altLang="zh-CN" sz="2000" b="1">
              <a:solidFill>
                <a:srgbClr val="000090"/>
              </a:solidFill>
              <a:ea typeface="宋体" charset="0"/>
              <a:cs typeface="宋体" charset="0"/>
            </a:endParaRPr>
          </a:p>
        </p:txBody>
      </p:sp>
    </p:spTree>
    <p:extLst>
      <p:ext uri="{BB962C8B-B14F-4D97-AF65-F5344CB8AC3E}">
        <p14:creationId xmlns:p14="http://schemas.microsoft.com/office/powerpoint/2010/main" val="3832512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Rectangle 2"/>
          <p:cNvSpPr>
            <a:spLocks noChangeArrowheads="1"/>
          </p:cNvSpPr>
          <p:nvPr/>
        </p:nvSpPr>
        <p:spPr bwMode="auto">
          <a:xfrm>
            <a:off x="764232" y="152400"/>
            <a:ext cx="76962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lstStyle/>
          <a:p>
            <a:r>
              <a:rPr lang="en-US" altLang="zh-CN" sz="24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sz="24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创建新订单” </a:t>
            </a:r>
            <a:r>
              <a:rPr lang="en-US" altLang="zh-CN" sz="24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DFD</a:t>
            </a:r>
            <a:r>
              <a:rPr lang="zh-CN" altLang="en-US" sz="24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的重组</a:t>
            </a:r>
            <a:endParaRPr lang="en-US" altLang="zh-CN" sz="24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pic>
        <p:nvPicPr>
          <p:cNvPr id="10045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502" y="658639"/>
            <a:ext cx="6292850" cy="615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04548" name="Rectangle 4"/>
          <p:cNvSpPr>
            <a:spLocks noChangeArrowheads="1"/>
          </p:cNvSpPr>
          <p:nvPr/>
        </p:nvSpPr>
        <p:spPr bwMode="auto">
          <a:xfrm>
            <a:off x="1524471" y="4019550"/>
            <a:ext cx="1103313" cy="425450"/>
          </a:xfrm>
          <a:prstGeom prst="rect">
            <a:avLst/>
          </a:prstGeom>
          <a:solidFill>
            <a:srgbClr val="E1E1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r>
              <a:rPr lang="zh-CN" altLang="en-US" sz="1400" b="1" dirty="0">
                <a:solidFill>
                  <a:srgbClr val="000090"/>
                </a:solidFill>
                <a:ea typeface="宋体" charset="0"/>
                <a:cs typeface="宋体" charset="0"/>
              </a:rPr>
              <a:t>输入数据流</a:t>
            </a:r>
            <a:endParaRPr lang="en-US" altLang="zh-CN" sz="1400" b="1" dirty="0">
              <a:solidFill>
                <a:srgbClr val="000090"/>
              </a:solidFill>
              <a:ea typeface="宋体" charset="0"/>
              <a:cs typeface="宋体" charset="0"/>
            </a:endParaRPr>
          </a:p>
        </p:txBody>
      </p:sp>
      <p:sp>
        <p:nvSpPr>
          <p:cNvPr id="1004549" name="Rectangle 5"/>
          <p:cNvSpPr>
            <a:spLocks noChangeArrowheads="1"/>
          </p:cNvSpPr>
          <p:nvPr/>
        </p:nvSpPr>
        <p:spPr bwMode="auto">
          <a:xfrm>
            <a:off x="5268887" y="3992563"/>
            <a:ext cx="1103313" cy="425450"/>
          </a:xfrm>
          <a:prstGeom prst="rect">
            <a:avLst/>
          </a:prstGeom>
          <a:solidFill>
            <a:srgbClr val="E1E1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r>
              <a:rPr lang="zh-CN" altLang="en-US" sz="1400" b="1" dirty="0">
                <a:solidFill>
                  <a:srgbClr val="000090"/>
                </a:solidFill>
                <a:ea typeface="宋体" charset="0"/>
                <a:cs typeface="宋体" charset="0"/>
              </a:rPr>
              <a:t>输出数据流</a:t>
            </a:r>
            <a:endParaRPr lang="en-US" altLang="zh-CN" sz="1400" b="1" dirty="0">
              <a:solidFill>
                <a:srgbClr val="000090"/>
              </a:solidFill>
              <a:ea typeface="宋体" charset="0"/>
              <a:cs typeface="宋体" charset="0"/>
            </a:endParaRPr>
          </a:p>
        </p:txBody>
      </p:sp>
      <p:sp>
        <p:nvSpPr>
          <p:cNvPr id="1004550" name="Rectangle 6"/>
          <p:cNvSpPr>
            <a:spLocks noChangeArrowheads="1"/>
          </p:cNvSpPr>
          <p:nvPr/>
        </p:nvSpPr>
        <p:spPr bwMode="auto">
          <a:xfrm>
            <a:off x="3041650" y="4377481"/>
            <a:ext cx="1617663" cy="347663"/>
          </a:xfrm>
          <a:prstGeom prst="rect">
            <a:avLst/>
          </a:prstGeom>
          <a:solidFill>
            <a:srgbClr val="E1E1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r>
              <a:rPr lang="zh-CN" altLang="en-US" sz="1400" b="1" dirty="0">
                <a:solidFill>
                  <a:srgbClr val="000090"/>
                </a:solidFill>
                <a:ea typeface="宋体" charset="0"/>
                <a:cs typeface="宋体" charset="0"/>
              </a:rPr>
              <a:t>中枢转化</a:t>
            </a:r>
            <a:endParaRPr lang="en-US" altLang="zh-CN" sz="1400" b="1" dirty="0">
              <a:solidFill>
                <a:srgbClr val="000090"/>
              </a:solidFill>
              <a:ea typeface="宋体" charset="0"/>
              <a:cs typeface="宋体" charset="0"/>
            </a:endParaRPr>
          </a:p>
        </p:txBody>
      </p:sp>
    </p:spTree>
    <p:extLst>
      <p:ext uri="{BB962C8B-B14F-4D97-AF65-F5344CB8AC3E}">
        <p14:creationId xmlns:p14="http://schemas.microsoft.com/office/powerpoint/2010/main" val="1734537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Rectangle 2"/>
          <p:cNvSpPr>
            <a:spLocks noChangeArrowheads="1"/>
          </p:cNvSpPr>
          <p:nvPr/>
        </p:nvSpPr>
        <p:spPr bwMode="auto">
          <a:xfrm>
            <a:off x="1077416" y="-27384"/>
            <a:ext cx="7239000" cy="75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lstStyle/>
          <a:p>
            <a:r>
              <a:rPr lang="zh-CN" altLang="en-US" sz="2800" b="1"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rPr>
              <a:t>结构图的第一个草图</a:t>
            </a:r>
            <a:endParaRPr lang="en-US" altLang="zh-CN" sz="2800" dirty="0">
              <a:solidFill>
                <a:srgbClr val="002060"/>
              </a:solidFill>
              <a:effectLst>
                <a:outerShdw blurRad="38100" dist="38100" dir="2700000" algn="tl">
                  <a:srgbClr val="000000">
                    <a:alpha val="43137"/>
                  </a:srgbClr>
                </a:outerShdw>
              </a:effectLst>
              <a:latin typeface="黑体" pitchFamily="49" charset="-122"/>
              <a:ea typeface="黑体" pitchFamily="49" charset="-122"/>
              <a:cs typeface="宋体" charset="0"/>
            </a:endParaRPr>
          </a:p>
        </p:txBody>
      </p:sp>
      <p:pic>
        <p:nvPicPr>
          <p:cNvPr id="10055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1481138"/>
            <a:ext cx="8004175" cy="4719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901275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967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088" y="2435225"/>
            <a:ext cx="8512175" cy="2924175"/>
          </a:xfrm>
          <a:prstGeom prst="rect">
            <a:avLst/>
          </a:prstGeom>
          <a:noFill/>
          <a:extLst>
            <a:ext uri="{909E8E84-426E-40DD-AFC4-6F175D3DCCD1}">
              <a14:hiddenFill xmlns:a14="http://schemas.microsoft.com/office/drawing/2010/main">
                <a:solidFill>
                  <a:srgbClr val="FFFFFF"/>
                </a:solidFill>
              </a14:hiddenFill>
            </a:ext>
          </a:extLst>
        </p:spPr>
      </p:pic>
      <p:sp>
        <p:nvSpPr>
          <p:cNvPr id="1009673" name="Rectangle 9"/>
          <p:cNvSpPr>
            <a:spLocks noChangeArrowheads="1"/>
          </p:cNvSpPr>
          <p:nvPr/>
        </p:nvSpPr>
        <p:spPr bwMode="auto">
          <a:xfrm>
            <a:off x="1892300" y="5711825"/>
            <a:ext cx="5322888" cy="512763"/>
          </a:xfrm>
          <a:prstGeom prst="rect">
            <a:avLst/>
          </a:prstGeom>
          <a:solidFill>
            <a:srgbClr val="CC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lstStyle/>
          <a:p>
            <a:r>
              <a:rPr kumimoji="1" lang="zh-CN" altLang="en-US" sz="2000" b="1">
                <a:solidFill>
                  <a:srgbClr val="002060"/>
                </a:solidFill>
                <a:effectLst>
                  <a:outerShdw blurRad="38100" dist="38100" dir="2700000" algn="tl">
                    <a:srgbClr val="000000">
                      <a:alpha val="43137"/>
                    </a:srgbClr>
                  </a:outerShdw>
                </a:effectLst>
                <a:latin typeface="+mn-ea"/>
                <a:ea typeface="+mn-ea"/>
                <a:cs typeface="宋体" charset="0"/>
              </a:rPr>
              <a:t>事务型与变换型</a:t>
            </a:r>
            <a:r>
              <a:rPr kumimoji="1" lang="en-US" altLang="zh-CN" sz="2000" b="1">
                <a:solidFill>
                  <a:srgbClr val="002060"/>
                </a:solidFill>
                <a:effectLst>
                  <a:outerShdw blurRad="38100" dist="38100" dir="2700000" algn="tl">
                    <a:srgbClr val="000000">
                      <a:alpha val="43137"/>
                    </a:srgbClr>
                  </a:outerShdw>
                </a:effectLst>
                <a:latin typeface="+mn-ea"/>
                <a:ea typeface="+mn-ea"/>
                <a:cs typeface="宋体" charset="0"/>
              </a:rPr>
              <a:t>DFD→</a:t>
            </a:r>
            <a:r>
              <a:rPr kumimoji="1" lang="zh-CN" altLang="en-US" sz="2000" b="1">
                <a:solidFill>
                  <a:srgbClr val="002060"/>
                </a:solidFill>
                <a:effectLst>
                  <a:outerShdw blurRad="38100" dist="38100" dir="2700000" algn="tl">
                    <a:srgbClr val="000000">
                      <a:alpha val="43137"/>
                    </a:srgbClr>
                  </a:outerShdw>
                </a:effectLst>
                <a:latin typeface="+mn-ea"/>
                <a:ea typeface="+mn-ea"/>
                <a:cs typeface="宋体" charset="0"/>
              </a:rPr>
              <a:t>结构图转换示例</a:t>
            </a:r>
          </a:p>
        </p:txBody>
      </p:sp>
      <p:sp>
        <p:nvSpPr>
          <p:cNvPr id="6" name="Rectangle 5"/>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结构化方法</a:t>
            </a:r>
          </a:p>
        </p:txBody>
      </p:sp>
      <p:sp>
        <p:nvSpPr>
          <p:cNvPr id="7"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4</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设计一个结构图</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703188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90" name="Rectangle 2"/>
          <p:cNvSpPr>
            <a:spLocks noChangeArrowheads="1"/>
          </p:cNvSpPr>
          <p:nvPr/>
        </p:nvSpPr>
        <p:spPr bwMode="auto">
          <a:xfrm>
            <a:off x="639763" y="1416050"/>
            <a:ext cx="3221037" cy="512763"/>
          </a:xfrm>
          <a:prstGeom prst="rect">
            <a:avLst/>
          </a:prstGeom>
          <a:solidFill>
            <a:srgbClr val="CC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lstStyle/>
          <a:p>
            <a:r>
              <a:rPr lang="en-US" altLang="zh-CN" sz="2600" b="1">
                <a:solidFill>
                  <a:schemeClr val="bg2"/>
                </a:solidFill>
                <a:latin typeface="Arial" charset="0"/>
                <a:ea typeface="宋体" charset="0"/>
                <a:cs typeface="宋体" charset="0"/>
              </a:rPr>
              <a:t>4.4 </a:t>
            </a:r>
            <a:r>
              <a:rPr lang="zh-CN" altLang="en-US" sz="2600" b="1">
                <a:solidFill>
                  <a:schemeClr val="bg2"/>
                </a:solidFill>
                <a:latin typeface="Arial" charset="0"/>
                <a:ea typeface="宋体" charset="0"/>
                <a:cs typeface="宋体" charset="0"/>
              </a:rPr>
              <a:t>设计一个结构图</a:t>
            </a:r>
            <a:endParaRPr kumimoji="1" lang="zh-CN" altLang="en-US" sz="2400" b="1">
              <a:solidFill>
                <a:srgbClr val="0033CC"/>
              </a:solidFill>
              <a:latin typeface="GillSans" charset="0"/>
              <a:ea typeface="宋体" charset="0"/>
              <a:cs typeface="宋体" charset="0"/>
            </a:endParaRPr>
          </a:p>
        </p:txBody>
      </p:sp>
      <p:sp>
        <p:nvSpPr>
          <p:cNvPr id="1010691" name="Rectangle 3"/>
          <p:cNvSpPr>
            <a:spLocks noChangeArrowheads="1"/>
          </p:cNvSpPr>
          <p:nvPr/>
        </p:nvSpPr>
        <p:spPr bwMode="auto">
          <a:xfrm>
            <a:off x="457200" y="174625"/>
            <a:ext cx="5834063" cy="120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l"/>
            <a:r>
              <a:rPr kumimoji="1" lang="en-US" altLang="zh-CN" sz="3600" b="1">
                <a:solidFill>
                  <a:srgbClr val="3333CC"/>
                </a:solidFill>
                <a:latin typeface="Sabon" charset="0"/>
                <a:ea typeface="宋体" charset="0"/>
                <a:cs typeface="宋体" charset="0"/>
              </a:rPr>
              <a:t>4 </a:t>
            </a:r>
            <a:r>
              <a:rPr kumimoji="1" lang="zh-CN" altLang="en-US" sz="3600" b="1">
                <a:solidFill>
                  <a:srgbClr val="3333CC"/>
                </a:solidFill>
                <a:latin typeface="Sabon" charset="0"/>
                <a:ea typeface="宋体" charset="0"/>
                <a:cs typeface="宋体" charset="0"/>
              </a:rPr>
              <a:t>结构化系统设计</a:t>
            </a:r>
          </a:p>
        </p:txBody>
      </p:sp>
      <p:pic>
        <p:nvPicPr>
          <p:cNvPr id="1010694" name="Picture 6" descr="未标题-1 拷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768" y="548680"/>
            <a:ext cx="8367712" cy="5435600"/>
          </a:xfrm>
          <a:prstGeom prst="rect">
            <a:avLst/>
          </a:prstGeom>
          <a:noFill/>
          <a:extLst>
            <a:ext uri="{909E8E84-426E-40DD-AFC4-6F175D3DCCD1}">
              <a14:hiddenFill xmlns:a14="http://schemas.microsoft.com/office/drawing/2010/main">
                <a:solidFill>
                  <a:srgbClr val="FFFFFF"/>
                </a:solidFill>
              </a14:hiddenFill>
            </a:ext>
          </a:extLst>
        </p:spPr>
      </p:pic>
      <p:sp>
        <p:nvSpPr>
          <p:cNvPr id="1010695" name="Rectangle 7"/>
          <p:cNvSpPr>
            <a:spLocks noChangeArrowheads="1"/>
          </p:cNvSpPr>
          <p:nvPr/>
        </p:nvSpPr>
        <p:spPr bwMode="auto">
          <a:xfrm>
            <a:off x="2089150" y="6116638"/>
            <a:ext cx="5322888" cy="512762"/>
          </a:xfrm>
          <a:prstGeom prst="rect">
            <a:avLst/>
          </a:prstGeom>
          <a:solidFill>
            <a:srgbClr val="CC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lstStyle/>
          <a:p>
            <a:r>
              <a:rPr kumimoji="1" lang="zh-CN" altLang="en-US" sz="2000" b="1">
                <a:solidFill>
                  <a:srgbClr val="0033CC"/>
                </a:solidFill>
                <a:latin typeface="GillSans" charset="0"/>
                <a:ea typeface="宋体" charset="0"/>
                <a:cs typeface="宋体" charset="0"/>
              </a:rPr>
              <a:t>事务型与变换型</a:t>
            </a:r>
            <a:r>
              <a:rPr kumimoji="1" lang="en-US" altLang="zh-CN" sz="2000" b="1">
                <a:solidFill>
                  <a:srgbClr val="0033CC"/>
                </a:solidFill>
                <a:latin typeface="GillSans" charset="0"/>
                <a:ea typeface="宋体" charset="0"/>
                <a:cs typeface="宋体" charset="0"/>
              </a:rPr>
              <a:t>DFD→</a:t>
            </a:r>
            <a:r>
              <a:rPr kumimoji="1" lang="zh-CN" altLang="en-US" sz="2000" b="1">
                <a:solidFill>
                  <a:srgbClr val="0033CC"/>
                </a:solidFill>
                <a:latin typeface="GillSans" charset="0"/>
                <a:ea typeface="宋体" charset="0"/>
                <a:cs typeface="宋体" charset="0"/>
              </a:rPr>
              <a:t>结构图转换示例</a:t>
            </a:r>
          </a:p>
        </p:txBody>
      </p:sp>
    </p:spTree>
    <p:extLst>
      <p:ext uri="{BB962C8B-B14F-4D97-AF65-F5344CB8AC3E}">
        <p14:creationId xmlns:p14="http://schemas.microsoft.com/office/powerpoint/2010/main" val="4181210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10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069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一</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、系统设计方法</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35" name="TextBox 34"/>
          <p:cNvSpPr txBox="1"/>
          <p:nvPr/>
        </p:nvSpPr>
        <p:spPr bwMode="auto">
          <a:xfrm>
            <a:off x="1448478" y="972017"/>
            <a:ext cx="629187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latin typeface="Times New Roman" pitchFamily="18" charset="0"/>
                <a:ea typeface="+mn-ea"/>
                <a:cs typeface="Times New Roman" pitchFamily="18" charset="0"/>
              </a:rPr>
              <a:t>2</a:t>
            </a:r>
            <a:r>
              <a:rPr lang="zh-CN" altLang="en-US" dirty="0" smtClean="0">
                <a:latin typeface="Times New Roman" pitchFamily="18" charset="0"/>
                <a:ea typeface="+mn-ea"/>
                <a:cs typeface="Times New Roman" pitchFamily="18" charset="0"/>
              </a:rPr>
              <a:t>、结构设计</a:t>
            </a:r>
            <a:r>
              <a:rPr lang="en-US" altLang="zh-CN" dirty="0" smtClean="0">
                <a:latin typeface="Times New Roman" pitchFamily="18" charset="0"/>
                <a:ea typeface="+mn-ea"/>
                <a:cs typeface="Times New Roman" pitchFamily="18" charset="0"/>
              </a:rPr>
              <a:t>—</a:t>
            </a:r>
            <a:r>
              <a:rPr lang="zh-CN" altLang="en-US" dirty="0" smtClean="0">
                <a:latin typeface="Times New Roman" pitchFamily="18" charset="0"/>
                <a:ea typeface="+mn-ea"/>
                <a:cs typeface="Times New Roman" pitchFamily="18" charset="0"/>
              </a:rPr>
              <a:t>结构化方法</a:t>
            </a:r>
            <a:endParaRPr lang="zh-CN" altLang="en-US" dirty="0">
              <a:latin typeface="Times New Roman" pitchFamily="18" charset="0"/>
              <a:ea typeface="+mn-ea"/>
              <a:cs typeface="Times New Roman" pitchFamily="18" charset="0"/>
            </a:endParaRPr>
          </a:p>
        </p:txBody>
      </p:sp>
      <p:sp>
        <p:nvSpPr>
          <p:cNvPr id="36" name="Text Box 3"/>
          <p:cNvSpPr txBox="1">
            <a:spLocks noChangeArrowheads="1"/>
          </p:cNvSpPr>
          <p:nvPr/>
        </p:nvSpPr>
        <p:spPr bwMode="auto">
          <a:xfrm>
            <a:off x="2195736" y="3140892"/>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  	2) </a:t>
            </a:r>
            <a:r>
              <a:rPr lang="zh-CN" altLang="en-US"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系统流程图</a:t>
            </a:r>
            <a:endParaRPr kumimoji="1" lang="zh-CN" altLang="en-US" sz="2800" b="1" dirty="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1" name="Text Box 3"/>
          <p:cNvSpPr txBox="1">
            <a:spLocks noChangeArrowheads="1"/>
          </p:cNvSpPr>
          <p:nvPr/>
        </p:nvSpPr>
        <p:spPr bwMode="auto">
          <a:xfrm>
            <a:off x="2195736" y="5300979"/>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  	4) </a:t>
            </a:r>
            <a:r>
              <a:rPr lang="zh-CN" altLang="en-US"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设计一个结果图</a:t>
            </a:r>
            <a:endParaRPr kumimoji="1" lang="zh-CN" altLang="en-US" sz="2800" b="1" dirty="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7" name="Text Box 3"/>
          <p:cNvSpPr txBox="1">
            <a:spLocks noChangeArrowheads="1"/>
          </p:cNvSpPr>
          <p:nvPr/>
        </p:nvSpPr>
        <p:spPr bwMode="auto">
          <a:xfrm>
            <a:off x="2195736" y="2060848"/>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  	1) </a:t>
            </a:r>
            <a:r>
              <a:rPr lang="zh-CN" altLang="en-US"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概述</a:t>
            </a:r>
            <a:endParaRPr kumimoji="1" lang="zh-CN" altLang="en-US" sz="2800" b="1" dirty="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8" name="Text Box 3"/>
          <p:cNvSpPr txBox="1">
            <a:spLocks noChangeArrowheads="1"/>
          </p:cNvSpPr>
          <p:nvPr/>
        </p:nvSpPr>
        <p:spPr bwMode="auto">
          <a:xfrm>
            <a:off x="2195736" y="4220936"/>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  	3) </a:t>
            </a:r>
            <a:r>
              <a:rPr lang="zh-CN" altLang="en-US"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系统结构图</a:t>
            </a:r>
            <a:endParaRPr kumimoji="1" lang="zh-CN" altLang="en-US" sz="2800" b="1" dirty="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custDataLst>
      <p:tags r:id="rId1"/>
    </p:custDataLst>
    <p:extLst>
      <p:ext uri="{BB962C8B-B14F-4D97-AF65-F5344CB8AC3E}">
        <p14:creationId xmlns:p14="http://schemas.microsoft.com/office/powerpoint/2010/main" val="2715158112"/>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一、系统设计方法</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1979712" y="2064549"/>
            <a:ext cx="568863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chemeClr val="bg1">
                    <a:lumMod val="65000"/>
                  </a:schemeClr>
                </a:solidFill>
              </a:rPr>
              <a:t>1</a:t>
            </a:r>
            <a:r>
              <a:rPr lang="zh-CN" altLang="en-US" dirty="0" smtClean="0">
                <a:solidFill>
                  <a:schemeClr val="bg1">
                    <a:lumMod val="65000"/>
                  </a:schemeClr>
                </a:solidFill>
              </a:rPr>
              <a:t>、理解设计要素</a:t>
            </a:r>
            <a:endParaRPr lang="zh-CN" altLang="en-US" dirty="0">
              <a:solidFill>
                <a:schemeClr val="bg1">
                  <a:lumMod val="65000"/>
                </a:schemeClr>
              </a:solidFill>
            </a:endParaRPr>
          </a:p>
        </p:txBody>
      </p:sp>
      <p:sp>
        <p:nvSpPr>
          <p:cNvPr id="6" name="TextBox 5"/>
          <p:cNvSpPr txBox="1"/>
          <p:nvPr/>
        </p:nvSpPr>
        <p:spPr bwMode="auto">
          <a:xfrm>
            <a:off x="1979712" y="3214827"/>
            <a:ext cx="568863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chemeClr val="bg1">
                    <a:lumMod val="65000"/>
                  </a:schemeClr>
                </a:solidFill>
              </a:rPr>
              <a:t>2</a:t>
            </a:r>
            <a:r>
              <a:rPr lang="zh-CN" altLang="en-US" dirty="0" smtClean="0">
                <a:solidFill>
                  <a:schemeClr val="bg1">
                    <a:lumMod val="65000"/>
                  </a:schemeClr>
                </a:solidFill>
              </a:rPr>
              <a:t>、结构设计</a:t>
            </a:r>
            <a:r>
              <a:rPr lang="en-US" altLang="zh-CN" dirty="0" smtClean="0">
                <a:solidFill>
                  <a:schemeClr val="bg1">
                    <a:lumMod val="65000"/>
                  </a:schemeClr>
                </a:solidFill>
              </a:rPr>
              <a:t>—</a:t>
            </a:r>
            <a:r>
              <a:rPr lang="zh-CN" altLang="en-US" dirty="0" smtClean="0">
                <a:solidFill>
                  <a:schemeClr val="bg1">
                    <a:lumMod val="65000"/>
                  </a:schemeClr>
                </a:solidFill>
              </a:rPr>
              <a:t>结构化方法</a:t>
            </a:r>
            <a:endParaRPr lang="zh-CN" altLang="en-US" dirty="0">
              <a:solidFill>
                <a:schemeClr val="bg1">
                  <a:lumMod val="65000"/>
                </a:schemeClr>
              </a:solidFill>
            </a:endParaRPr>
          </a:p>
        </p:txBody>
      </p:sp>
      <p:sp>
        <p:nvSpPr>
          <p:cNvPr id="11" name="Rectangle 3"/>
          <p:cNvSpPr txBox="1">
            <a:spLocks noChangeArrowheads="1"/>
          </p:cNvSpPr>
          <p:nvPr/>
        </p:nvSpPr>
        <p:spPr bwMode="auto">
          <a:xfrm>
            <a:off x="1286810" y="1134616"/>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Box 6"/>
          <p:cNvSpPr txBox="1"/>
          <p:nvPr/>
        </p:nvSpPr>
        <p:spPr bwMode="auto">
          <a:xfrm>
            <a:off x="1979712" y="4365104"/>
            <a:ext cx="568863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rgbClr val="FFFF00"/>
                </a:solidFill>
              </a:rPr>
              <a:t>3</a:t>
            </a:r>
            <a:r>
              <a:rPr lang="zh-CN" altLang="en-US" dirty="0" smtClean="0">
                <a:solidFill>
                  <a:srgbClr val="FFFF00"/>
                </a:solidFill>
              </a:rPr>
              <a:t>、结构设计</a:t>
            </a:r>
            <a:r>
              <a:rPr lang="en-US" altLang="zh-CN" dirty="0" smtClean="0">
                <a:solidFill>
                  <a:srgbClr val="FFFF00"/>
                </a:solidFill>
              </a:rPr>
              <a:t>—</a:t>
            </a:r>
            <a:r>
              <a:rPr lang="zh-CN" altLang="en-US" dirty="0" smtClean="0">
                <a:solidFill>
                  <a:srgbClr val="FFFF00"/>
                </a:solidFill>
              </a:rPr>
              <a:t>面向对象设计</a:t>
            </a:r>
            <a:endParaRPr lang="zh-CN" altLang="en-US" dirty="0">
              <a:solidFill>
                <a:srgbClr val="FFFF00"/>
              </a:solidFill>
            </a:endParaRPr>
          </a:p>
        </p:txBody>
      </p:sp>
    </p:spTree>
    <p:extLst>
      <p:ext uri="{BB962C8B-B14F-4D97-AF65-F5344CB8AC3E}">
        <p14:creationId xmlns:p14="http://schemas.microsoft.com/office/powerpoint/2010/main" val="3919172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7442" name="Group 2"/>
          <p:cNvGrpSpPr>
            <a:grpSpLocks/>
          </p:cNvGrpSpPr>
          <p:nvPr/>
        </p:nvGrpSpPr>
        <p:grpSpPr bwMode="auto">
          <a:xfrm>
            <a:off x="539750" y="2830736"/>
            <a:ext cx="3676650" cy="3203575"/>
            <a:chOff x="340" y="1874"/>
            <a:chExt cx="2316" cy="2018"/>
          </a:xfrm>
        </p:grpSpPr>
        <p:sp>
          <p:nvSpPr>
            <p:cNvPr id="957443" name="Line 3"/>
            <p:cNvSpPr>
              <a:spLocks noChangeShapeType="1"/>
            </p:cNvSpPr>
            <p:nvPr/>
          </p:nvSpPr>
          <p:spPr bwMode="auto">
            <a:xfrm flipH="1">
              <a:off x="1903" y="1874"/>
              <a:ext cx="0" cy="344"/>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957444" name="Group 4"/>
            <p:cNvGrpSpPr>
              <a:grpSpLocks/>
            </p:cNvGrpSpPr>
            <p:nvPr/>
          </p:nvGrpSpPr>
          <p:grpSpPr bwMode="auto">
            <a:xfrm>
              <a:off x="340" y="2213"/>
              <a:ext cx="2316" cy="1679"/>
              <a:chOff x="340" y="2213"/>
              <a:chExt cx="2316" cy="1679"/>
            </a:xfrm>
          </p:grpSpPr>
          <p:sp>
            <p:nvSpPr>
              <p:cNvPr id="957445" name="Rectangle 5"/>
              <p:cNvSpPr>
                <a:spLocks noChangeArrowheads="1"/>
              </p:cNvSpPr>
              <p:nvPr/>
            </p:nvSpPr>
            <p:spPr bwMode="auto">
              <a:xfrm>
                <a:off x="834" y="3278"/>
                <a:ext cx="1440" cy="49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其他</a:t>
                </a:r>
                <a:r>
                  <a:rPr lang="en-US" altLang="zh-CN" sz="2000">
                    <a:solidFill>
                      <a:srgbClr val="0000FF"/>
                    </a:solidFill>
                    <a:latin typeface="Arial" charset="0"/>
                    <a:ea typeface="宋体" charset="0"/>
                    <a:cs typeface="宋体" charset="0"/>
                  </a:rPr>
                  <a:t>OO</a:t>
                </a:r>
                <a:r>
                  <a:rPr lang="zh-CN" altLang="en-US" sz="2000">
                    <a:solidFill>
                      <a:srgbClr val="0000FF"/>
                    </a:solidFill>
                    <a:latin typeface="Arial" charset="0"/>
                    <a:ea typeface="宋体" charset="0"/>
                    <a:cs typeface="宋体" charset="0"/>
                  </a:rPr>
                  <a:t>模型</a:t>
                </a:r>
              </a:p>
            </p:txBody>
          </p:sp>
          <p:sp>
            <p:nvSpPr>
              <p:cNvPr id="957446" name="Rectangle 6"/>
              <p:cNvSpPr>
                <a:spLocks noChangeArrowheads="1"/>
              </p:cNvSpPr>
              <p:nvPr/>
            </p:nvSpPr>
            <p:spPr bwMode="auto">
              <a:xfrm>
                <a:off x="1554" y="2766"/>
                <a:ext cx="771" cy="323"/>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状态图</a:t>
                </a:r>
              </a:p>
            </p:txBody>
          </p:sp>
          <p:sp>
            <p:nvSpPr>
              <p:cNvPr id="957447" name="Rectangle 7"/>
              <p:cNvSpPr>
                <a:spLocks noChangeArrowheads="1"/>
              </p:cNvSpPr>
              <p:nvPr/>
            </p:nvSpPr>
            <p:spPr bwMode="auto">
              <a:xfrm>
                <a:off x="1426" y="2361"/>
                <a:ext cx="1071" cy="280"/>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1800">
                    <a:solidFill>
                      <a:srgbClr val="0000FF"/>
                    </a:solidFill>
                    <a:latin typeface="Arial" charset="0"/>
                    <a:ea typeface="宋体" charset="0"/>
                    <a:cs typeface="宋体" charset="0"/>
                  </a:rPr>
                  <a:t>用例和场景描述</a:t>
                </a:r>
              </a:p>
            </p:txBody>
          </p:sp>
          <p:sp>
            <p:nvSpPr>
              <p:cNvPr id="957448" name="Rectangle 8"/>
              <p:cNvSpPr>
                <a:spLocks noChangeArrowheads="1"/>
              </p:cNvSpPr>
              <p:nvPr/>
            </p:nvSpPr>
            <p:spPr bwMode="auto">
              <a:xfrm>
                <a:off x="476" y="2766"/>
                <a:ext cx="737" cy="32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交互图</a:t>
                </a:r>
              </a:p>
            </p:txBody>
          </p:sp>
          <p:sp>
            <p:nvSpPr>
              <p:cNvPr id="957449" name="Rectangle 9"/>
              <p:cNvSpPr>
                <a:spLocks noChangeArrowheads="1"/>
              </p:cNvSpPr>
              <p:nvPr/>
            </p:nvSpPr>
            <p:spPr bwMode="auto">
              <a:xfrm>
                <a:off x="340" y="2213"/>
                <a:ext cx="2316" cy="1679"/>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57450" name="Rectangle 10"/>
              <p:cNvSpPr>
                <a:spLocks noChangeArrowheads="1"/>
              </p:cNvSpPr>
              <p:nvPr/>
            </p:nvSpPr>
            <p:spPr bwMode="auto">
              <a:xfrm>
                <a:off x="445" y="2376"/>
                <a:ext cx="773" cy="278"/>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用例图</a:t>
                </a:r>
              </a:p>
            </p:txBody>
          </p:sp>
        </p:grpSp>
      </p:grpSp>
      <p:grpSp>
        <p:nvGrpSpPr>
          <p:cNvPr id="957451" name="Group 11"/>
          <p:cNvGrpSpPr>
            <a:grpSpLocks/>
          </p:cNvGrpSpPr>
          <p:nvPr/>
        </p:nvGrpSpPr>
        <p:grpSpPr bwMode="auto">
          <a:xfrm>
            <a:off x="1454150" y="1052736"/>
            <a:ext cx="6583363" cy="2311400"/>
            <a:chOff x="916" y="754"/>
            <a:chExt cx="4147" cy="1456"/>
          </a:xfrm>
        </p:grpSpPr>
        <p:sp>
          <p:nvSpPr>
            <p:cNvPr id="957452" name="Rectangle 12"/>
            <p:cNvSpPr>
              <a:spLocks noChangeArrowheads="1"/>
            </p:cNvSpPr>
            <p:nvPr/>
          </p:nvSpPr>
          <p:spPr bwMode="auto">
            <a:xfrm>
              <a:off x="2241" y="754"/>
              <a:ext cx="1324" cy="32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事件和事件表</a:t>
              </a:r>
            </a:p>
          </p:txBody>
        </p:sp>
        <p:sp>
          <p:nvSpPr>
            <p:cNvPr id="957453" name="Line 13"/>
            <p:cNvSpPr>
              <a:spLocks noChangeShapeType="1"/>
            </p:cNvSpPr>
            <p:nvPr/>
          </p:nvSpPr>
          <p:spPr bwMode="auto">
            <a:xfrm>
              <a:off x="3565" y="916"/>
              <a:ext cx="1498"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57454" name="Line 14"/>
            <p:cNvSpPr>
              <a:spLocks noChangeShapeType="1"/>
            </p:cNvSpPr>
            <p:nvPr/>
          </p:nvSpPr>
          <p:spPr bwMode="auto">
            <a:xfrm>
              <a:off x="5063" y="916"/>
              <a:ext cx="0" cy="1294"/>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57455" name="Line 15"/>
            <p:cNvSpPr>
              <a:spLocks noChangeShapeType="1"/>
            </p:cNvSpPr>
            <p:nvPr/>
          </p:nvSpPr>
          <p:spPr bwMode="auto">
            <a:xfrm>
              <a:off x="916" y="916"/>
              <a:ext cx="1325"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57456" name="Line 16"/>
            <p:cNvSpPr>
              <a:spLocks noChangeShapeType="1"/>
            </p:cNvSpPr>
            <p:nvPr/>
          </p:nvSpPr>
          <p:spPr bwMode="auto">
            <a:xfrm>
              <a:off x="916" y="916"/>
              <a:ext cx="0" cy="1294"/>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957457" name="Group 17"/>
          <p:cNvGrpSpPr>
            <a:grpSpLocks/>
          </p:cNvGrpSpPr>
          <p:nvPr/>
        </p:nvGrpSpPr>
        <p:grpSpPr bwMode="auto">
          <a:xfrm>
            <a:off x="2551113" y="1822674"/>
            <a:ext cx="4754562" cy="1055687"/>
            <a:chOff x="1607" y="1239"/>
            <a:chExt cx="2995" cy="665"/>
          </a:xfrm>
        </p:grpSpPr>
        <p:sp>
          <p:nvSpPr>
            <p:cNvPr id="957458" name="Rectangle 18"/>
            <p:cNvSpPr>
              <a:spLocks noChangeArrowheads="1"/>
            </p:cNvSpPr>
            <p:nvPr/>
          </p:nvSpPr>
          <p:spPr bwMode="auto">
            <a:xfrm>
              <a:off x="2529" y="1239"/>
              <a:ext cx="691" cy="32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事物</a:t>
              </a:r>
            </a:p>
          </p:txBody>
        </p:sp>
        <p:sp>
          <p:nvSpPr>
            <p:cNvPr id="957459" name="Rectangle 19"/>
            <p:cNvSpPr>
              <a:spLocks noChangeArrowheads="1"/>
            </p:cNvSpPr>
            <p:nvPr/>
          </p:nvSpPr>
          <p:spPr bwMode="auto">
            <a:xfrm>
              <a:off x="1607" y="1581"/>
              <a:ext cx="691" cy="323"/>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类图</a:t>
              </a:r>
            </a:p>
          </p:txBody>
        </p:sp>
        <p:sp>
          <p:nvSpPr>
            <p:cNvPr id="957460" name="Rectangle 20"/>
            <p:cNvSpPr>
              <a:spLocks noChangeArrowheads="1"/>
            </p:cNvSpPr>
            <p:nvPr/>
          </p:nvSpPr>
          <p:spPr bwMode="auto">
            <a:xfrm>
              <a:off x="3450" y="1579"/>
              <a:ext cx="1152" cy="323"/>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实体</a:t>
              </a:r>
              <a:r>
                <a:rPr lang="en-US" altLang="zh-CN" sz="2000">
                  <a:solidFill>
                    <a:srgbClr val="0000FF"/>
                  </a:solidFill>
                  <a:latin typeface="Arial" charset="0"/>
                  <a:ea typeface="宋体" charset="0"/>
                  <a:cs typeface="宋体" charset="0"/>
                </a:rPr>
                <a:t>-</a:t>
              </a:r>
              <a:r>
                <a:rPr lang="zh-CN" altLang="en-US" sz="2000">
                  <a:solidFill>
                    <a:srgbClr val="0000FF"/>
                  </a:solidFill>
                  <a:latin typeface="Arial" charset="0"/>
                  <a:ea typeface="宋体" charset="0"/>
                  <a:cs typeface="宋体" charset="0"/>
                </a:rPr>
                <a:t>关系图</a:t>
              </a:r>
            </a:p>
          </p:txBody>
        </p:sp>
        <p:sp>
          <p:nvSpPr>
            <p:cNvPr id="957461" name="Line 21"/>
            <p:cNvSpPr>
              <a:spLocks noChangeShapeType="1"/>
            </p:cNvSpPr>
            <p:nvPr/>
          </p:nvSpPr>
          <p:spPr bwMode="auto">
            <a:xfrm>
              <a:off x="3220" y="1401"/>
              <a:ext cx="749"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57462" name="Line 22"/>
            <p:cNvSpPr>
              <a:spLocks noChangeShapeType="1"/>
            </p:cNvSpPr>
            <p:nvPr/>
          </p:nvSpPr>
          <p:spPr bwMode="auto">
            <a:xfrm>
              <a:off x="3969" y="1401"/>
              <a:ext cx="0" cy="162"/>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57463" name="Line 23"/>
            <p:cNvSpPr>
              <a:spLocks noChangeShapeType="1"/>
            </p:cNvSpPr>
            <p:nvPr/>
          </p:nvSpPr>
          <p:spPr bwMode="auto">
            <a:xfrm>
              <a:off x="2068" y="1401"/>
              <a:ext cx="461"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57464" name="Line 24"/>
            <p:cNvSpPr>
              <a:spLocks noChangeShapeType="1"/>
            </p:cNvSpPr>
            <p:nvPr/>
          </p:nvSpPr>
          <p:spPr bwMode="auto">
            <a:xfrm>
              <a:off x="2060" y="1401"/>
              <a:ext cx="1" cy="165"/>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957465" name="Text Box 25"/>
          <p:cNvSpPr txBox="1">
            <a:spLocks noChangeArrowheads="1"/>
          </p:cNvSpPr>
          <p:nvPr/>
        </p:nvSpPr>
        <p:spPr bwMode="auto">
          <a:xfrm>
            <a:off x="684213" y="2132236"/>
            <a:ext cx="19446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1" hangingPunct="1"/>
            <a:r>
              <a:rPr lang="en-US" altLang="zh-CN" sz="2400">
                <a:solidFill>
                  <a:srgbClr val="0000FF"/>
                </a:solidFill>
                <a:latin typeface="Arial" charset="0"/>
                <a:ea typeface="宋体" charset="0"/>
                <a:cs typeface="宋体" charset="0"/>
              </a:rPr>
              <a:t> OO</a:t>
            </a:r>
          </a:p>
          <a:p>
            <a:pPr algn="l" eaLnBrk="1" hangingPunct="1"/>
            <a:r>
              <a:rPr lang="zh-CN" altLang="en-US" sz="2400">
                <a:solidFill>
                  <a:srgbClr val="0000FF"/>
                </a:solidFill>
                <a:latin typeface="Arial" charset="0"/>
                <a:ea typeface="宋体" charset="0"/>
                <a:cs typeface="宋体" charset="0"/>
              </a:rPr>
              <a:t>方法</a:t>
            </a:r>
          </a:p>
        </p:txBody>
      </p:sp>
      <p:sp>
        <p:nvSpPr>
          <p:cNvPr id="957466" name="Line 26"/>
          <p:cNvSpPr>
            <a:spLocks noChangeShapeType="1"/>
          </p:cNvSpPr>
          <p:nvPr/>
        </p:nvSpPr>
        <p:spPr bwMode="auto">
          <a:xfrm flipH="1">
            <a:off x="3648075" y="2695799"/>
            <a:ext cx="1812925" cy="12700"/>
          </a:xfrm>
          <a:prstGeom prst="line">
            <a:avLst/>
          </a:prstGeom>
          <a:noFill/>
          <a:ln w="22225">
            <a:solidFill>
              <a:srgbClr val="800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57467" name="Text Box 27"/>
          <p:cNvSpPr txBox="1">
            <a:spLocks noChangeArrowheads="1"/>
          </p:cNvSpPr>
          <p:nvPr/>
        </p:nvSpPr>
        <p:spPr bwMode="auto">
          <a:xfrm>
            <a:off x="8027988" y="2205261"/>
            <a:ext cx="15843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1" hangingPunct="1"/>
            <a:r>
              <a:rPr lang="zh-CN" altLang="en-US" sz="2400">
                <a:solidFill>
                  <a:srgbClr val="0000FF"/>
                </a:solidFill>
                <a:latin typeface="Arial" charset="0"/>
                <a:ea typeface="宋体" charset="0"/>
                <a:cs typeface="宋体" charset="0"/>
              </a:rPr>
              <a:t>传统</a:t>
            </a:r>
          </a:p>
          <a:p>
            <a:pPr algn="l" eaLnBrk="1" hangingPunct="1"/>
            <a:r>
              <a:rPr lang="zh-CN" altLang="en-US" sz="2400">
                <a:solidFill>
                  <a:srgbClr val="0000FF"/>
                </a:solidFill>
                <a:latin typeface="Arial" charset="0"/>
                <a:ea typeface="宋体" charset="0"/>
                <a:cs typeface="宋体" charset="0"/>
              </a:rPr>
              <a:t>方法</a:t>
            </a:r>
          </a:p>
        </p:txBody>
      </p:sp>
      <p:grpSp>
        <p:nvGrpSpPr>
          <p:cNvPr id="957469" name="Group 29"/>
          <p:cNvGrpSpPr>
            <a:grpSpLocks/>
          </p:cNvGrpSpPr>
          <p:nvPr/>
        </p:nvGrpSpPr>
        <p:grpSpPr bwMode="auto">
          <a:xfrm>
            <a:off x="4810125" y="2872011"/>
            <a:ext cx="3844925" cy="3175000"/>
            <a:chOff x="3030" y="1900"/>
            <a:chExt cx="2422" cy="2000"/>
          </a:xfrm>
        </p:grpSpPr>
        <p:sp>
          <p:nvSpPr>
            <p:cNvPr id="957470" name="Line 30"/>
            <p:cNvSpPr>
              <a:spLocks noChangeShapeType="1"/>
            </p:cNvSpPr>
            <p:nvPr/>
          </p:nvSpPr>
          <p:spPr bwMode="auto">
            <a:xfrm>
              <a:off x="3969" y="1900"/>
              <a:ext cx="0" cy="323"/>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957471" name="Group 31"/>
            <p:cNvGrpSpPr>
              <a:grpSpLocks/>
            </p:cNvGrpSpPr>
            <p:nvPr/>
          </p:nvGrpSpPr>
          <p:grpSpPr bwMode="auto">
            <a:xfrm>
              <a:off x="3030" y="2221"/>
              <a:ext cx="2422" cy="1679"/>
              <a:chOff x="3030" y="2221"/>
              <a:chExt cx="2422" cy="1679"/>
            </a:xfrm>
          </p:grpSpPr>
          <p:sp>
            <p:nvSpPr>
              <p:cNvPr id="957472" name="Rectangle 32"/>
              <p:cNvSpPr>
                <a:spLocks noChangeArrowheads="1"/>
              </p:cNvSpPr>
              <p:nvPr/>
            </p:nvSpPr>
            <p:spPr bwMode="auto">
              <a:xfrm>
                <a:off x="3438" y="3283"/>
                <a:ext cx="1723" cy="480"/>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Comic Sans MS" charset="0"/>
                    <a:ea typeface="宋体" charset="0"/>
                    <a:cs typeface="宋体" charset="0"/>
                  </a:rPr>
                  <a:t>其他传统模型</a:t>
                </a:r>
                <a:endParaRPr lang="en-US" altLang="zh-CN" sz="2000">
                  <a:solidFill>
                    <a:srgbClr val="0000FF"/>
                  </a:solidFill>
                  <a:latin typeface="Comic Sans MS" charset="0"/>
                  <a:ea typeface="宋体" charset="0"/>
                  <a:cs typeface="宋体" charset="0"/>
                </a:endParaRPr>
              </a:p>
            </p:txBody>
          </p:sp>
          <p:sp>
            <p:nvSpPr>
              <p:cNvPr id="957473" name="Rectangle 33"/>
              <p:cNvSpPr>
                <a:spLocks noChangeArrowheads="1"/>
              </p:cNvSpPr>
              <p:nvPr/>
            </p:nvSpPr>
            <p:spPr bwMode="auto">
              <a:xfrm>
                <a:off x="4403" y="2358"/>
                <a:ext cx="852" cy="315"/>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dirty="0" smtClean="0">
                    <a:solidFill>
                      <a:srgbClr val="0000FF"/>
                    </a:solidFill>
                    <a:latin typeface="Arial" charset="0"/>
                    <a:ea typeface="宋体" charset="0"/>
                    <a:cs typeface="宋体" charset="0"/>
                  </a:rPr>
                  <a:t>数据字典</a:t>
                </a:r>
                <a:endParaRPr lang="zh-CN" altLang="en-US" sz="2000" dirty="0">
                  <a:solidFill>
                    <a:srgbClr val="0000FF"/>
                  </a:solidFill>
                  <a:latin typeface="Arial" charset="0"/>
                  <a:ea typeface="宋体" charset="0"/>
                  <a:cs typeface="宋体" charset="0"/>
                </a:endParaRPr>
              </a:p>
            </p:txBody>
          </p:sp>
          <p:sp>
            <p:nvSpPr>
              <p:cNvPr id="957474" name="Rectangle 34"/>
              <p:cNvSpPr>
                <a:spLocks noChangeArrowheads="1"/>
              </p:cNvSpPr>
              <p:nvPr/>
            </p:nvSpPr>
            <p:spPr bwMode="auto">
              <a:xfrm>
                <a:off x="3309" y="2758"/>
                <a:ext cx="862" cy="350"/>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dirty="0" smtClean="0">
                    <a:solidFill>
                      <a:srgbClr val="0000FF"/>
                    </a:solidFill>
                    <a:latin typeface="Arial" charset="0"/>
                    <a:ea typeface="宋体" charset="0"/>
                    <a:cs typeface="宋体" charset="0"/>
                  </a:rPr>
                  <a:t>数据流图</a:t>
                </a:r>
                <a:endParaRPr lang="en-US" altLang="zh-CN" sz="2000" dirty="0">
                  <a:solidFill>
                    <a:srgbClr val="0000FF"/>
                  </a:solidFill>
                  <a:latin typeface="Arial" charset="0"/>
                  <a:ea typeface="宋体" charset="0"/>
                  <a:cs typeface="宋体" charset="0"/>
                </a:endParaRPr>
              </a:p>
            </p:txBody>
          </p:sp>
          <p:sp>
            <p:nvSpPr>
              <p:cNvPr id="957475" name="Rectangle 35"/>
              <p:cNvSpPr>
                <a:spLocks noChangeArrowheads="1"/>
              </p:cNvSpPr>
              <p:nvPr/>
            </p:nvSpPr>
            <p:spPr bwMode="auto">
              <a:xfrm>
                <a:off x="3030" y="2221"/>
                <a:ext cx="2422" cy="1679"/>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57476" name="Rectangle 36"/>
              <p:cNvSpPr>
                <a:spLocks noChangeArrowheads="1"/>
              </p:cNvSpPr>
              <p:nvPr/>
            </p:nvSpPr>
            <p:spPr bwMode="auto">
              <a:xfrm>
                <a:off x="3302" y="2381"/>
                <a:ext cx="771" cy="283"/>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dirty="0">
                    <a:solidFill>
                      <a:srgbClr val="0000FF"/>
                    </a:solidFill>
                    <a:latin typeface="Arial" charset="0"/>
                    <a:ea typeface="宋体" charset="0"/>
                    <a:cs typeface="宋体" charset="0"/>
                  </a:rPr>
                  <a:t>关联图</a:t>
                </a:r>
              </a:p>
            </p:txBody>
          </p:sp>
          <p:sp>
            <p:nvSpPr>
              <p:cNvPr id="957477" name="Rectangle 37"/>
              <p:cNvSpPr>
                <a:spLocks noChangeArrowheads="1"/>
              </p:cNvSpPr>
              <p:nvPr/>
            </p:nvSpPr>
            <p:spPr bwMode="auto">
              <a:xfrm>
                <a:off x="4390" y="2751"/>
                <a:ext cx="862" cy="350"/>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dirty="0">
                    <a:solidFill>
                      <a:srgbClr val="0000FF"/>
                    </a:solidFill>
                    <a:latin typeface="Arial" charset="0"/>
                    <a:ea typeface="宋体" charset="0"/>
                    <a:cs typeface="宋体" charset="0"/>
                  </a:rPr>
                  <a:t>处理描述</a:t>
                </a:r>
                <a:endParaRPr lang="en-US" altLang="zh-CN" sz="2000" dirty="0">
                  <a:solidFill>
                    <a:srgbClr val="0000FF"/>
                  </a:solidFill>
                  <a:latin typeface="Arial" charset="0"/>
                  <a:ea typeface="宋体" charset="0"/>
                  <a:cs typeface="宋体" charset="0"/>
                </a:endParaRPr>
              </a:p>
            </p:txBody>
          </p:sp>
        </p:grpSp>
      </p:grpSp>
    </p:spTree>
    <p:extLst>
      <p:ext uri="{BB962C8B-B14F-4D97-AF65-F5344CB8AC3E}">
        <p14:creationId xmlns:p14="http://schemas.microsoft.com/office/powerpoint/2010/main" val="2336347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57467"/>
                                        </p:tgtEl>
                                        <p:attrNameLst>
                                          <p:attrName>style.visibility</p:attrName>
                                        </p:attrNameLst>
                                      </p:cBhvr>
                                      <p:to>
                                        <p:strVal val="visible"/>
                                      </p:to>
                                    </p:set>
                                    <p:animEffect transition="in" filter="fade">
                                      <p:cBhvr>
                                        <p:cTn id="7" dur="2000"/>
                                        <p:tgtEl>
                                          <p:spTgt spid="957467"/>
                                        </p:tgtEl>
                                      </p:cBhvr>
                                    </p:animEffect>
                                  </p:childTnLst>
                                </p:cTn>
                              </p:par>
                            </p:childTnLst>
                          </p:cTn>
                        </p:par>
                        <p:par>
                          <p:cTn id="8" fill="hold" nodeType="afterGroup">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957465"/>
                                        </p:tgtEl>
                                        <p:attrNameLst>
                                          <p:attrName>style.visibility</p:attrName>
                                        </p:attrNameLst>
                                      </p:cBhvr>
                                      <p:to>
                                        <p:strVal val="visible"/>
                                      </p:to>
                                    </p:set>
                                    <p:animEffect transition="in" filter="fade">
                                      <p:cBhvr>
                                        <p:cTn id="11" dur="2000"/>
                                        <p:tgtEl>
                                          <p:spTgt spid="95746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957451"/>
                                        </p:tgtEl>
                                        <p:attrNameLst>
                                          <p:attrName>style.visibility</p:attrName>
                                        </p:attrNameLst>
                                      </p:cBhvr>
                                      <p:to>
                                        <p:strVal val="visible"/>
                                      </p:to>
                                    </p:set>
                                    <p:animEffect transition="in" filter="fade">
                                      <p:cBhvr>
                                        <p:cTn id="16" dur="2000"/>
                                        <p:tgtEl>
                                          <p:spTgt spid="95745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957457"/>
                                        </p:tgtEl>
                                        <p:attrNameLst>
                                          <p:attrName>style.visibility</p:attrName>
                                        </p:attrNameLst>
                                      </p:cBhvr>
                                      <p:to>
                                        <p:strVal val="visible"/>
                                      </p:to>
                                    </p:set>
                                    <p:animEffect transition="in" filter="fade">
                                      <p:cBhvr>
                                        <p:cTn id="21" dur="2000"/>
                                        <p:tgtEl>
                                          <p:spTgt spid="957457"/>
                                        </p:tgtEl>
                                      </p:cBhvr>
                                    </p:animEffect>
                                  </p:childTnLst>
                                </p:cTn>
                              </p:par>
                            </p:childTnLst>
                          </p:cTn>
                        </p:par>
                        <p:par>
                          <p:cTn id="22" fill="hold" nodeType="afterGroup">
                            <p:stCondLst>
                              <p:cond delay="2000"/>
                            </p:stCondLst>
                            <p:childTnLst>
                              <p:par>
                                <p:cTn id="23" presetID="22" presetClass="entr" presetSubtype="2" fill="hold" grpId="0" nodeType="afterEffect">
                                  <p:stCondLst>
                                    <p:cond delay="0"/>
                                  </p:stCondLst>
                                  <p:childTnLst>
                                    <p:set>
                                      <p:cBhvr>
                                        <p:cTn id="24" dur="1" fill="hold">
                                          <p:stCondLst>
                                            <p:cond delay="0"/>
                                          </p:stCondLst>
                                        </p:cTn>
                                        <p:tgtEl>
                                          <p:spTgt spid="957466"/>
                                        </p:tgtEl>
                                        <p:attrNameLst>
                                          <p:attrName>style.visibility</p:attrName>
                                        </p:attrNameLst>
                                      </p:cBhvr>
                                      <p:to>
                                        <p:strVal val="visible"/>
                                      </p:to>
                                    </p:set>
                                    <p:animEffect transition="in" filter="wipe(right)">
                                      <p:cBhvr>
                                        <p:cTn id="25" dur="1000"/>
                                        <p:tgtEl>
                                          <p:spTgt spid="95746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957469"/>
                                        </p:tgtEl>
                                        <p:attrNameLst>
                                          <p:attrName>style.visibility</p:attrName>
                                        </p:attrNameLst>
                                      </p:cBhvr>
                                      <p:to>
                                        <p:strVal val="visible"/>
                                      </p:to>
                                    </p:set>
                                    <p:animEffect transition="in" filter="wipe(up)">
                                      <p:cBhvr>
                                        <p:cTn id="30" dur="1000"/>
                                        <p:tgtEl>
                                          <p:spTgt spid="95746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957442"/>
                                        </p:tgtEl>
                                        <p:attrNameLst>
                                          <p:attrName>style.visibility</p:attrName>
                                        </p:attrNameLst>
                                      </p:cBhvr>
                                      <p:to>
                                        <p:strVal val="visible"/>
                                      </p:to>
                                    </p:set>
                                    <p:animEffect transition="in" filter="wipe(up)">
                                      <p:cBhvr>
                                        <p:cTn id="35" dur="500"/>
                                        <p:tgtEl>
                                          <p:spTgt spid="957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7465" grpId="0"/>
      <p:bldP spid="957466" grpId="0" animBg="1"/>
      <p:bldP spid="95746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一</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、系统设计方法</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35" name="TextBox 34"/>
          <p:cNvSpPr txBox="1"/>
          <p:nvPr/>
        </p:nvSpPr>
        <p:spPr bwMode="auto">
          <a:xfrm>
            <a:off x="1448478" y="972017"/>
            <a:ext cx="629187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latin typeface="Times New Roman" pitchFamily="18" charset="0"/>
                <a:ea typeface="+mn-ea"/>
                <a:cs typeface="Times New Roman" pitchFamily="18" charset="0"/>
              </a:rPr>
              <a:t>3</a:t>
            </a:r>
            <a:r>
              <a:rPr lang="zh-CN" altLang="en-US" dirty="0" smtClean="0">
                <a:latin typeface="Times New Roman" pitchFamily="18" charset="0"/>
                <a:ea typeface="+mn-ea"/>
                <a:cs typeface="Times New Roman" pitchFamily="18" charset="0"/>
              </a:rPr>
              <a:t>、结构设计</a:t>
            </a:r>
            <a:r>
              <a:rPr lang="en-US" altLang="zh-CN" dirty="0" smtClean="0">
                <a:latin typeface="Times New Roman" pitchFamily="18" charset="0"/>
                <a:ea typeface="+mn-ea"/>
                <a:cs typeface="Times New Roman" pitchFamily="18" charset="0"/>
              </a:rPr>
              <a:t>—</a:t>
            </a:r>
            <a:r>
              <a:rPr lang="zh-CN" altLang="en-US" dirty="0" smtClean="0">
                <a:latin typeface="Times New Roman" pitchFamily="18" charset="0"/>
                <a:ea typeface="+mn-ea"/>
                <a:cs typeface="Times New Roman" pitchFamily="18" charset="0"/>
              </a:rPr>
              <a:t>面向对象设计方法</a:t>
            </a:r>
            <a:endParaRPr lang="zh-CN" altLang="en-US" dirty="0">
              <a:latin typeface="Times New Roman" pitchFamily="18" charset="0"/>
              <a:ea typeface="+mn-ea"/>
              <a:cs typeface="Times New Roman" pitchFamily="18" charset="0"/>
            </a:endParaRPr>
          </a:p>
        </p:txBody>
      </p:sp>
      <p:sp>
        <p:nvSpPr>
          <p:cNvPr id="36" name="Text Box 3"/>
          <p:cNvSpPr txBox="1">
            <a:spLocks noChangeArrowheads="1"/>
          </p:cNvSpPr>
          <p:nvPr/>
        </p:nvSpPr>
        <p:spPr bwMode="auto">
          <a:xfrm>
            <a:off x="2195736" y="3014954"/>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2) </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面向对象设计模型</a:t>
            </a:r>
            <a:endParaRPr kumimoji="1" lang="zh-CN" altLang="en-US"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1" name="Text Box 3"/>
          <p:cNvSpPr txBox="1">
            <a:spLocks noChangeArrowheads="1"/>
          </p:cNvSpPr>
          <p:nvPr/>
        </p:nvSpPr>
        <p:spPr bwMode="auto">
          <a:xfrm>
            <a:off x="2195736" y="4923166"/>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4) </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设计类图</a:t>
            </a:r>
            <a:endParaRPr kumimoji="1" lang="zh-CN" altLang="en-US"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7" name="Text Box 3"/>
          <p:cNvSpPr txBox="1">
            <a:spLocks noChangeArrowheads="1"/>
          </p:cNvSpPr>
          <p:nvPr/>
        </p:nvSpPr>
        <p:spPr bwMode="auto">
          <a:xfrm>
            <a:off x="2195736" y="2060848"/>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  	1) </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概述</a:t>
            </a:r>
            <a:endParaRPr kumimoji="1" lang="zh-CN" altLang="en-US" sz="28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8" name="Text Box 3"/>
          <p:cNvSpPr txBox="1">
            <a:spLocks noChangeArrowheads="1"/>
          </p:cNvSpPr>
          <p:nvPr/>
        </p:nvSpPr>
        <p:spPr bwMode="auto">
          <a:xfrm>
            <a:off x="2195736" y="3969060"/>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3) </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包图</a:t>
            </a:r>
            <a:endParaRPr kumimoji="1" lang="zh-CN" altLang="en-US"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9" name="Text Box 3"/>
          <p:cNvSpPr txBox="1">
            <a:spLocks noChangeArrowheads="1"/>
          </p:cNvSpPr>
          <p:nvPr/>
        </p:nvSpPr>
        <p:spPr bwMode="auto">
          <a:xfrm>
            <a:off x="2195736" y="5877272"/>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5</a:t>
            </a: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面向对象设计的集成</a:t>
            </a:r>
          </a:p>
        </p:txBody>
      </p:sp>
    </p:spTree>
    <p:custDataLst>
      <p:tags r:id="rId1"/>
    </p:custDataLst>
    <p:extLst>
      <p:ext uri="{BB962C8B-B14F-4D97-AF65-F5344CB8AC3E}">
        <p14:creationId xmlns:p14="http://schemas.microsoft.com/office/powerpoint/2010/main" val="2679001006"/>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xfrm>
            <a:off x="539055" y="1628800"/>
            <a:ext cx="8353425" cy="576064"/>
          </a:xfrm>
        </p:spPr>
        <p:txBody>
          <a:bodyPr/>
          <a:lstStyle/>
          <a:p>
            <a:pPr algn="just">
              <a:lnSpc>
                <a:spcPct val="100000"/>
              </a:lnSpc>
            </a:pPr>
            <a:r>
              <a:rPr lang="zh-CN" altLang="en-US" dirty="0">
                <a:ea typeface="黑体" pitchFamily="49" charset="-122"/>
              </a:rPr>
              <a:t>面向对象分析是面向对象设计的</a:t>
            </a:r>
            <a:r>
              <a:rPr lang="zh-CN" altLang="en-US" dirty="0" smtClean="0">
                <a:ea typeface="黑体" pitchFamily="49" charset="-122"/>
              </a:rPr>
              <a:t>基础</a:t>
            </a:r>
            <a:endParaRPr lang="en-US" altLang="zh-CN" dirty="0" smtClean="0">
              <a:ea typeface="黑体" pitchFamily="49" charset="-122"/>
            </a:endParaRPr>
          </a:p>
          <a:p>
            <a:pPr marL="0" indent="0" algn="just">
              <a:lnSpc>
                <a:spcPct val="100000"/>
              </a:lnSpc>
              <a:buNone/>
            </a:pPr>
            <a:endParaRPr lang="en-US" altLang="zh-CN" sz="800" dirty="0">
              <a:ea typeface="黑体" pitchFamily="49" charset="-122"/>
            </a:endParaRPr>
          </a:p>
        </p:txBody>
      </p:sp>
      <p:sp>
        <p:nvSpPr>
          <p:cNvPr id="4" name="Rectangle 3"/>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a:t>
            </a:r>
          </a:p>
        </p:txBody>
      </p:sp>
      <p:sp>
        <p:nvSpPr>
          <p:cNvPr id="5"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概述</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 name="Rectangle 3"/>
          <p:cNvSpPr txBox="1">
            <a:spLocks noChangeArrowheads="1"/>
          </p:cNvSpPr>
          <p:nvPr/>
        </p:nvSpPr>
        <p:spPr bwMode="auto">
          <a:xfrm>
            <a:off x="539552" y="2266528"/>
            <a:ext cx="7772400" cy="3538736"/>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3"/>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pPr eaLnBrk="1" hangingPunct="1">
              <a:lnSpc>
                <a:spcPct val="100000"/>
              </a:lnSpc>
            </a:pPr>
            <a:r>
              <a:rPr lang="zh-CN" altLang="en-US" dirty="0" smtClean="0"/>
              <a:t>面向对象分析和设计基于相同的模型，一般认为没有严格的阶段性和很明显的界线。</a:t>
            </a:r>
          </a:p>
          <a:p>
            <a:pPr eaLnBrk="1" hangingPunct="1">
              <a:lnSpc>
                <a:spcPct val="100000"/>
              </a:lnSpc>
            </a:pPr>
            <a:r>
              <a:rPr lang="zh-CN" altLang="en-US" dirty="0" smtClean="0"/>
              <a:t>面向对象设计阶段还是有</a:t>
            </a:r>
            <a:r>
              <a:rPr lang="zh-CN" altLang="en-US" dirty="0" smtClean="0">
                <a:solidFill>
                  <a:srgbClr val="FF0000"/>
                </a:solidFill>
              </a:rPr>
              <a:t>明确的目标</a:t>
            </a:r>
            <a:r>
              <a:rPr lang="zh-CN" altLang="en-US" dirty="0" smtClean="0"/>
              <a:t>，具体内容包括：</a:t>
            </a:r>
          </a:p>
          <a:p>
            <a:pPr lvl="1" eaLnBrk="1" hangingPunct="1">
              <a:lnSpc>
                <a:spcPct val="100000"/>
              </a:lnSpc>
            </a:pPr>
            <a:r>
              <a:rPr lang="en-US" altLang="zh-CN" dirty="0" smtClean="0"/>
              <a:t>(1) </a:t>
            </a:r>
            <a:r>
              <a:rPr lang="zh-CN" altLang="en-US" dirty="0" smtClean="0">
                <a:solidFill>
                  <a:srgbClr val="0000FF"/>
                </a:solidFill>
              </a:rPr>
              <a:t>设计软件体系结构</a:t>
            </a:r>
            <a:r>
              <a:rPr lang="zh-CN" altLang="en-US" dirty="0" smtClean="0"/>
              <a:t>，定义系统的高层划分，确定主要组件及其接口。</a:t>
            </a:r>
          </a:p>
          <a:p>
            <a:pPr lvl="1" eaLnBrk="1" hangingPunct="1">
              <a:lnSpc>
                <a:spcPct val="100000"/>
              </a:lnSpc>
            </a:pPr>
            <a:r>
              <a:rPr lang="en-US" altLang="zh-CN" dirty="0" smtClean="0"/>
              <a:t>(2) </a:t>
            </a:r>
            <a:r>
              <a:rPr lang="zh-CN" altLang="en-US" dirty="0" smtClean="0">
                <a:solidFill>
                  <a:srgbClr val="0000FF"/>
                </a:solidFill>
              </a:rPr>
              <a:t>详细设计软件类或接口</a:t>
            </a:r>
            <a:r>
              <a:rPr lang="zh-CN" altLang="en-US" dirty="0" smtClean="0"/>
              <a:t>。按照架构模式定义信息系统的边界类、控制类和实体类，详细设计类的属性和方法，设计程序执行的交互图。</a:t>
            </a:r>
          </a:p>
          <a:p>
            <a:pPr lvl="1" eaLnBrk="1" hangingPunct="1">
              <a:lnSpc>
                <a:spcPct val="100000"/>
              </a:lnSpc>
            </a:pPr>
            <a:r>
              <a:rPr lang="en-US" altLang="zh-CN" dirty="0" smtClean="0"/>
              <a:t>(3) </a:t>
            </a:r>
            <a:r>
              <a:rPr lang="zh-CN" altLang="en-US" dirty="0" smtClean="0">
                <a:solidFill>
                  <a:srgbClr val="0000FF"/>
                </a:solidFill>
              </a:rPr>
              <a:t>设计数据库接口，</a:t>
            </a:r>
            <a:r>
              <a:rPr lang="zh-CN" altLang="en-US" dirty="0" smtClean="0"/>
              <a:t>解决面向对象模型到数据库模型的过渡。 </a:t>
            </a:r>
          </a:p>
        </p:txBody>
      </p:sp>
    </p:spTree>
    <p:extLst>
      <p:ext uri="{BB962C8B-B14F-4D97-AF65-F5344CB8AC3E}">
        <p14:creationId xmlns:p14="http://schemas.microsoft.com/office/powerpoint/2010/main" val="39920522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xfrm>
            <a:off x="539055" y="1628800"/>
            <a:ext cx="8353425" cy="4536356"/>
          </a:xfrm>
        </p:spPr>
        <p:txBody>
          <a:bodyPr/>
          <a:lstStyle/>
          <a:p>
            <a:pPr algn="just"/>
            <a:r>
              <a:rPr lang="zh-CN" altLang="en-US" dirty="0" smtClean="0">
                <a:ea typeface="黑体" pitchFamily="49" charset="-122"/>
              </a:rPr>
              <a:t>面向对象设计是面向对象分析和面向对象程序之间</a:t>
            </a:r>
            <a:r>
              <a:rPr lang="zh-CN" altLang="en-US" dirty="0">
                <a:ea typeface="黑体" pitchFamily="49" charset="-122"/>
              </a:rPr>
              <a:t>的一座桥梁</a:t>
            </a:r>
            <a:endParaRPr lang="en-US" altLang="zh-CN" dirty="0">
              <a:ea typeface="黑体" pitchFamily="49" charset="-122"/>
            </a:endParaRPr>
          </a:p>
          <a:p>
            <a:pPr algn="just"/>
            <a:r>
              <a:rPr lang="zh-CN" altLang="en-US" dirty="0">
                <a:ea typeface="黑体" pitchFamily="49" charset="-122"/>
              </a:rPr>
              <a:t>面向对象程序就是</a:t>
            </a:r>
            <a:r>
              <a:rPr lang="zh-CN" altLang="en-US" dirty="0">
                <a:solidFill>
                  <a:srgbClr val="FF0000"/>
                </a:solidFill>
                <a:ea typeface="黑体" pitchFamily="49" charset="-122"/>
              </a:rPr>
              <a:t>由一系列协同完成某一任务的一组程序对象组</a:t>
            </a:r>
            <a:r>
              <a:rPr lang="zh-CN" altLang="en-US" dirty="0" smtClean="0">
                <a:solidFill>
                  <a:srgbClr val="FF0000"/>
                </a:solidFill>
                <a:ea typeface="黑体" pitchFamily="49" charset="-122"/>
              </a:rPr>
              <a:t>成</a:t>
            </a:r>
          </a:p>
          <a:p>
            <a:pPr algn="just"/>
            <a:r>
              <a:rPr lang="zh-CN" altLang="en-US" dirty="0" smtClean="0">
                <a:ea typeface="黑体" pitchFamily="49" charset="-122"/>
              </a:rPr>
              <a:t>面向对象设计有两条重要的原则，它们使得系统健壮且易于维护：</a:t>
            </a:r>
            <a:endParaRPr lang="en-US" altLang="zh-CN" dirty="0" smtClean="0">
              <a:ea typeface="黑体" pitchFamily="49" charset="-122"/>
            </a:endParaRPr>
          </a:p>
          <a:p>
            <a:pPr lvl="1" algn="just"/>
            <a:r>
              <a:rPr lang="zh-CN" altLang="en-US" dirty="0" smtClean="0">
                <a:ea typeface="黑体" pitchFamily="49" charset="-122"/>
              </a:rPr>
              <a:t>封装</a:t>
            </a:r>
            <a:endParaRPr lang="en-US" altLang="zh-CN" dirty="0" smtClean="0">
              <a:ea typeface="黑体" pitchFamily="49" charset="-122"/>
            </a:endParaRPr>
          </a:p>
          <a:p>
            <a:pPr lvl="1" algn="just"/>
            <a:r>
              <a:rPr lang="zh-CN" altLang="en-US" dirty="0" smtClean="0">
                <a:ea typeface="黑体" pitchFamily="49" charset="-122"/>
              </a:rPr>
              <a:t>信息隐蔽：与封装相关联，使得对象类中的数据域对于其它类来说不可见</a:t>
            </a:r>
            <a:endParaRPr lang="en-US" altLang="zh-CN" dirty="0" smtClean="0">
              <a:ea typeface="黑体" pitchFamily="49" charset="-122"/>
            </a:endParaRPr>
          </a:p>
        </p:txBody>
      </p:sp>
      <p:sp>
        <p:nvSpPr>
          <p:cNvPr id="4" name="Rectangle 3"/>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a:t>
            </a:r>
          </a:p>
        </p:txBody>
      </p:sp>
      <p:sp>
        <p:nvSpPr>
          <p:cNvPr id="5"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概述</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4103236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25603">
                                            <p:txEl>
                                              <p:pRg st="1" end="1"/>
                                            </p:txEl>
                                          </p:spTgt>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25603">
                                            <p:txEl>
                                              <p:pRg st="2" end="2"/>
                                            </p:txEl>
                                          </p:spTgt>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nodeType="afterEffect">
                                  <p:stCondLst>
                                    <p:cond delay="0"/>
                                  </p:stCondLst>
                                  <p:childTnLst>
                                    <p:set>
                                      <p:cBhvr>
                                        <p:cTn id="16" dur="1" fill="hold">
                                          <p:stCondLst>
                                            <p:cond delay="0"/>
                                          </p:stCondLst>
                                        </p:cTn>
                                        <p:tgtEl>
                                          <p:spTgt spid="25603">
                                            <p:txEl>
                                              <p:pRg st="3" end="3"/>
                                            </p:txEl>
                                          </p:spTgt>
                                        </p:tgtEl>
                                        <p:attrNameLst>
                                          <p:attrName>style.visibility</p:attrName>
                                        </p:attrNameLst>
                                      </p:cBhvr>
                                      <p:to>
                                        <p:strVal val="visible"/>
                                      </p:to>
                                    </p:set>
                                  </p:childTnLst>
                                </p:cTn>
                              </p:par>
                            </p:childTnLst>
                          </p:cTn>
                        </p:par>
                        <p:par>
                          <p:cTn id="17" fill="hold" nodeType="afterGroup">
                            <p:stCondLst>
                              <p:cond delay="0"/>
                            </p:stCondLst>
                            <p:childTnLst>
                              <p:par>
                                <p:cTn id="18" presetID="1" presetClass="entr" presetSubtype="0" fill="hold" nodeType="afterEffect">
                                  <p:stCondLst>
                                    <p:cond delay="0"/>
                                  </p:stCondLst>
                                  <p:childTnLst>
                                    <p:set>
                                      <p:cBhvr>
                                        <p:cTn id="19"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1" name="Rectangle 3"/>
          <p:cNvSpPr>
            <a:spLocks noGrp="1" noChangeArrowheads="1"/>
          </p:cNvSpPr>
          <p:nvPr>
            <p:ph type="body" idx="1"/>
          </p:nvPr>
        </p:nvSpPr>
        <p:spPr>
          <a:xfrm>
            <a:off x="1395413" y="1859309"/>
            <a:ext cx="6140450" cy="4017963"/>
          </a:xfrm>
        </p:spPr>
        <p:txBody>
          <a:bodyPr/>
          <a:lstStyle/>
          <a:p>
            <a:pPr>
              <a:lnSpc>
                <a:spcPct val="130000"/>
              </a:lnSpc>
            </a:pPr>
            <a:r>
              <a:rPr lang="zh-CN" altLang="en-US" sz="2400" dirty="0" smtClean="0">
                <a:ea typeface="黑体" pitchFamily="49" charset="-122"/>
              </a:rPr>
              <a:t>结构必须支持面向对象程序设计</a:t>
            </a:r>
            <a:endParaRPr lang="en-US" altLang="zh-CN" sz="2400" dirty="0">
              <a:ea typeface="黑体" pitchFamily="49" charset="-122"/>
            </a:endParaRPr>
          </a:p>
          <a:p>
            <a:pPr lvl="1">
              <a:lnSpc>
                <a:spcPct val="130000"/>
              </a:lnSpc>
            </a:pPr>
            <a:r>
              <a:rPr lang="zh-CN" altLang="en-US" sz="2400" b="1" dirty="0">
                <a:solidFill>
                  <a:srgbClr val="0033CC"/>
                </a:solidFill>
                <a:ea typeface="黑体" pitchFamily="49" charset="-122"/>
              </a:rPr>
              <a:t>对象间合作完成程序的计算任务</a:t>
            </a:r>
            <a:endParaRPr lang="en-US" altLang="zh-CN" sz="2400" b="1" dirty="0">
              <a:solidFill>
                <a:srgbClr val="0033CC"/>
              </a:solidFill>
              <a:ea typeface="黑体" pitchFamily="49" charset="-122"/>
            </a:endParaRPr>
          </a:p>
          <a:p>
            <a:pPr lvl="1">
              <a:lnSpc>
                <a:spcPct val="130000"/>
              </a:lnSpc>
            </a:pPr>
            <a:r>
              <a:rPr lang="zh-CN" altLang="en-US" sz="2400" b="1" dirty="0">
                <a:solidFill>
                  <a:srgbClr val="0033CC"/>
                </a:solidFill>
                <a:ea typeface="黑体" pitchFamily="49" charset="-122"/>
              </a:rPr>
              <a:t>没有哪个模块能独立控制整个程序</a:t>
            </a:r>
            <a:endParaRPr lang="en-US" altLang="zh-CN" sz="900" b="1" dirty="0">
              <a:ea typeface="黑体" pitchFamily="49" charset="-122"/>
            </a:endParaRPr>
          </a:p>
          <a:p>
            <a:pPr>
              <a:lnSpc>
                <a:spcPct val="130000"/>
              </a:lnSpc>
            </a:pPr>
            <a:r>
              <a:rPr lang="zh-CN" altLang="en-US" sz="2400" dirty="0">
                <a:ea typeface="黑体" pitchFamily="49" charset="-122"/>
              </a:rPr>
              <a:t>包含若干参与计算的对象的集合</a:t>
            </a:r>
            <a:endParaRPr lang="en-US" altLang="zh-CN" sz="800" dirty="0">
              <a:ea typeface="黑体" pitchFamily="49" charset="-122"/>
            </a:endParaRPr>
          </a:p>
          <a:p>
            <a:pPr>
              <a:lnSpc>
                <a:spcPct val="130000"/>
              </a:lnSpc>
            </a:pPr>
            <a:r>
              <a:rPr lang="zh-CN" altLang="en-US" sz="2400" dirty="0">
                <a:ea typeface="黑体" pitchFamily="49" charset="-122"/>
              </a:rPr>
              <a:t>封装性和信息隐藏性</a:t>
            </a:r>
            <a:endParaRPr lang="zh-CN" altLang="en-US" b="0" dirty="0">
              <a:ea typeface="黑体" pitchFamily="49" charset="-122"/>
            </a:endParaRPr>
          </a:p>
        </p:txBody>
      </p:sp>
      <p:sp>
        <p:nvSpPr>
          <p:cNvPr id="4" name="Rectangle 3"/>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a:t>
            </a:r>
          </a:p>
        </p:txBody>
      </p:sp>
      <p:sp>
        <p:nvSpPr>
          <p:cNvPr id="5"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概述</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151295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22" name="Rectangle 2"/>
          <p:cNvSpPr>
            <a:spLocks noGrp="1" noChangeArrowheads="1"/>
          </p:cNvSpPr>
          <p:nvPr>
            <p:ph type="body" idx="1"/>
          </p:nvPr>
        </p:nvSpPr>
        <p:spPr>
          <a:xfrm>
            <a:off x="1395413" y="1772816"/>
            <a:ext cx="6745287" cy="3079750"/>
          </a:xfrm>
        </p:spPr>
        <p:txBody>
          <a:bodyPr/>
          <a:lstStyle/>
          <a:p>
            <a:pPr>
              <a:lnSpc>
                <a:spcPct val="140000"/>
              </a:lnSpc>
            </a:pPr>
            <a:r>
              <a:rPr lang="en-US" altLang="zh-CN" sz="2400" dirty="0">
                <a:ea typeface="黑体" pitchFamily="49" charset="-122"/>
              </a:rPr>
              <a:t>OO</a:t>
            </a:r>
            <a:r>
              <a:rPr lang="zh-CN" altLang="en-US" sz="2400" dirty="0">
                <a:ea typeface="黑体" pitchFamily="49" charset="-122"/>
              </a:rPr>
              <a:t>程序是由一系列协同完成某一任务的程序对象组成</a:t>
            </a:r>
          </a:p>
          <a:p>
            <a:pPr>
              <a:lnSpc>
                <a:spcPct val="140000"/>
              </a:lnSpc>
            </a:pPr>
            <a:r>
              <a:rPr lang="zh-CN" altLang="en-US" sz="2400" dirty="0">
                <a:ea typeface="黑体" pitchFamily="49" charset="-122"/>
              </a:rPr>
              <a:t>每个程序对象有程序逻辑和一些必要的属性</a:t>
            </a:r>
          </a:p>
          <a:p>
            <a:pPr>
              <a:lnSpc>
                <a:spcPct val="140000"/>
              </a:lnSpc>
            </a:pPr>
            <a:r>
              <a:rPr lang="zh-CN" altLang="en-US" sz="2400" dirty="0">
                <a:ea typeface="黑体" pitchFamily="49" charset="-122"/>
              </a:rPr>
              <a:t>逻辑和属性一同封装在用一个单元中</a:t>
            </a:r>
          </a:p>
          <a:p>
            <a:pPr>
              <a:lnSpc>
                <a:spcPct val="140000"/>
              </a:lnSpc>
            </a:pPr>
            <a:r>
              <a:rPr lang="zh-CN" altLang="en-US" sz="2400" dirty="0">
                <a:ea typeface="黑体" pitchFamily="49" charset="-122"/>
              </a:rPr>
              <a:t>程序对象之间通过互相传递消息类协调工作</a:t>
            </a:r>
            <a:endParaRPr lang="en-US" altLang="zh-CN" sz="2400" dirty="0">
              <a:ea typeface="黑体" pitchFamily="49" charset="-122"/>
            </a:endParaRPr>
          </a:p>
        </p:txBody>
      </p:sp>
      <p:sp>
        <p:nvSpPr>
          <p:cNvPr id="1054725" name="Rectangle 5"/>
          <p:cNvSpPr>
            <a:spLocks noChangeArrowheads="1"/>
          </p:cNvSpPr>
          <p:nvPr/>
        </p:nvSpPr>
        <p:spPr bwMode="auto">
          <a:xfrm>
            <a:off x="1672232" y="4941168"/>
            <a:ext cx="5780088" cy="1311275"/>
          </a:xfrm>
          <a:prstGeom prst="rect">
            <a:avLst/>
          </a:prstGeom>
          <a:solidFill>
            <a:srgbClr val="002060"/>
          </a:solidFill>
          <a:ln>
            <a:noFill/>
          </a:ln>
          <a:effectLst/>
          <a:extLst/>
        </p:spPr>
        <p:txBody>
          <a:bodyPr lIns="90488" tIns="44450" rIns="90488" bIns="44450" anchor="ctr"/>
          <a:lstStyle/>
          <a:p>
            <a:r>
              <a:rPr lang="zh-CN" altLang="en-US" sz="2600" b="1" dirty="0">
                <a:solidFill>
                  <a:schemeClr val="bg1"/>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面向对象程序有一个一般性问题：</a:t>
            </a:r>
            <a:br>
              <a:rPr lang="zh-CN" altLang="en-US" sz="2600" b="1" dirty="0">
                <a:solidFill>
                  <a:schemeClr val="bg1"/>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br>
            <a:r>
              <a:rPr lang="zh-CN" altLang="en-US" sz="2600" b="1" dirty="0">
                <a:solidFill>
                  <a:srgbClr val="FFFF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到底谁在控制这一切呢？</a:t>
            </a:r>
            <a:endParaRPr kumimoji="1" lang="zh-CN" altLang="en-US" sz="2400" b="1" dirty="0">
              <a:solidFill>
                <a:srgbClr val="FFFF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 name="Rectangle 5"/>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a:t>
            </a:r>
          </a:p>
        </p:txBody>
      </p:sp>
      <p:sp>
        <p:nvSpPr>
          <p:cNvPr id="7"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概述</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4144902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xfrm>
            <a:off x="755079" y="1772816"/>
            <a:ext cx="7921377" cy="4392340"/>
          </a:xfrm>
        </p:spPr>
        <p:txBody>
          <a:bodyPr/>
          <a:lstStyle/>
          <a:p>
            <a:pPr algn="just"/>
            <a:r>
              <a:rPr lang="zh-CN" altLang="en-US" dirty="0" smtClean="0">
                <a:latin typeface="黑体" pitchFamily="49" charset="-122"/>
                <a:ea typeface="黑体" pitchFamily="49" charset="-122"/>
                <a:cs typeface="楷体_GB2312" charset="0"/>
              </a:rPr>
              <a:t>在</a:t>
            </a:r>
            <a:r>
              <a:rPr lang="zh-CN" altLang="en-US" dirty="0">
                <a:latin typeface="黑体" pitchFamily="49" charset="-122"/>
                <a:ea typeface="黑体" pitchFamily="49" charset="-122"/>
                <a:cs typeface="楷体_GB2312" charset="0"/>
              </a:rPr>
              <a:t>面向对象设计中，虽然</a:t>
            </a:r>
            <a:r>
              <a:rPr lang="zh-CN" altLang="en-US" dirty="0">
                <a:solidFill>
                  <a:srgbClr val="FF0000"/>
                </a:solidFill>
                <a:latin typeface="黑体" pitchFamily="49" charset="-122"/>
                <a:ea typeface="黑体" pitchFamily="49" charset="-122"/>
                <a:cs typeface="楷体_GB2312" charset="0"/>
              </a:rPr>
              <a:t>属性不为外界所见</a:t>
            </a:r>
            <a:r>
              <a:rPr lang="zh-CN" altLang="en-US" dirty="0">
                <a:latin typeface="黑体" pitchFamily="49" charset="-122"/>
                <a:ea typeface="黑体" pitchFamily="49" charset="-122"/>
                <a:cs typeface="楷体_GB2312" charset="0"/>
              </a:rPr>
              <a:t>，但其</a:t>
            </a:r>
            <a:r>
              <a:rPr lang="zh-CN" altLang="en-US" dirty="0">
                <a:solidFill>
                  <a:srgbClr val="FF0000"/>
                </a:solidFill>
                <a:latin typeface="黑体" pitchFamily="49" charset="-122"/>
                <a:ea typeface="黑体" pitchFamily="49" charset="-122"/>
                <a:cs typeface="楷体_GB2312" charset="0"/>
              </a:rPr>
              <a:t>方法却是可见</a:t>
            </a:r>
            <a:r>
              <a:rPr lang="zh-CN" altLang="en-US" dirty="0">
                <a:latin typeface="黑体" pitchFamily="49" charset="-122"/>
                <a:ea typeface="黑体" pitchFamily="49" charset="-122"/>
                <a:cs typeface="楷体_GB2312" charset="0"/>
              </a:rPr>
              <a:t>的，即可以通过一个外部消息来调用这些方法</a:t>
            </a:r>
            <a:endParaRPr lang="en-US" altLang="zh-CN" dirty="0">
              <a:latin typeface="黑体" pitchFamily="49" charset="-122"/>
              <a:ea typeface="黑体" pitchFamily="49" charset="-122"/>
              <a:cs typeface="楷体_GB2312" charset="0"/>
            </a:endParaRPr>
          </a:p>
          <a:p>
            <a:pPr algn="just"/>
            <a:r>
              <a:rPr lang="zh-CN" altLang="en-US" dirty="0" smtClean="0">
                <a:latin typeface="黑体" pitchFamily="49" charset="-122"/>
                <a:ea typeface="黑体" pitchFamily="49" charset="-122"/>
                <a:cs typeface="楷体_GB2312" charset="0"/>
              </a:rPr>
              <a:t>采用</a:t>
            </a:r>
            <a:r>
              <a:rPr lang="zh-CN" altLang="en-US" dirty="0">
                <a:latin typeface="黑体" pitchFamily="49" charset="-122"/>
                <a:ea typeface="黑体" pitchFamily="49" charset="-122"/>
                <a:cs typeface="楷体_GB2312" charset="0"/>
              </a:rPr>
              <a:t>面向对象技术开放系统的一个</a:t>
            </a:r>
            <a:r>
              <a:rPr lang="zh-CN" altLang="en-US" dirty="0">
                <a:solidFill>
                  <a:srgbClr val="FF0000"/>
                </a:solidFill>
                <a:latin typeface="黑体" pitchFamily="49" charset="-122"/>
                <a:ea typeface="黑体" pitchFamily="49" charset="-122"/>
                <a:cs typeface="楷体_GB2312" charset="0"/>
              </a:rPr>
              <a:t>主要特点</a:t>
            </a:r>
            <a:r>
              <a:rPr lang="zh-CN" altLang="en-US" dirty="0">
                <a:latin typeface="黑体" pitchFamily="49" charset="-122"/>
                <a:ea typeface="黑体" pitchFamily="49" charset="-122"/>
                <a:cs typeface="楷体_GB2312" charset="0"/>
              </a:rPr>
              <a:t>就是：设计模型和分析模型是非常类似的，通常可以直接从分析模型建立起设计模型</a:t>
            </a:r>
            <a:endParaRPr lang="en-US" altLang="zh-CN" dirty="0">
              <a:latin typeface="黑体" pitchFamily="49" charset="-122"/>
              <a:ea typeface="黑体" pitchFamily="49" charset="-122"/>
              <a:cs typeface="楷体_GB2312" charset="0"/>
            </a:endParaRPr>
          </a:p>
          <a:p>
            <a:pPr algn="just"/>
            <a:r>
              <a:rPr lang="zh-CN" altLang="en-US" dirty="0" smtClean="0">
                <a:latin typeface="黑体" pitchFamily="49" charset="-122"/>
                <a:ea typeface="黑体" pitchFamily="49" charset="-122"/>
                <a:cs typeface="楷体_GB2312" charset="0"/>
              </a:rPr>
              <a:t>最终</a:t>
            </a:r>
            <a:r>
              <a:rPr lang="zh-CN" altLang="en-US" dirty="0">
                <a:latin typeface="黑体" pitchFamily="49" charset="-122"/>
                <a:ea typeface="黑体" pitchFamily="49" charset="-122"/>
                <a:cs typeface="楷体_GB2312" charset="0"/>
              </a:rPr>
              <a:t>程序与面向对象设计模型也是非常相似，往往可以根据设计模型，直接进行程序设计</a:t>
            </a:r>
            <a:endParaRPr lang="en-US" altLang="zh-CN" dirty="0">
              <a:latin typeface="黑体" pitchFamily="49" charset="-122"/>
              <a:ea typeface="黑体" pitchFamily="49" charset="-122"/>
              <a:cs typeface="楷体_GB2312" charset="0"/>
            </a:endParaRPr>
          </a:p>
        </p:txBody>
      </p:sp>
      <p:sp>
        <p:nvSpPr>
          <p:cNvPr id="4" name="Rectangle 3"/>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a:t>
            </a:r>
          </a:p>
        </p:txBody>
      </p:sp>
      <p:sp>
        <p:nvSpPr>
          <p:cNvPr id="5"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概述</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4845657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a:t>
            </a:r>
          </a:p>
        </p:txBody>
      </p:sp>
      <p:sp>
        <p:nvSpPr>
          <p:cNvPr id="55"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2)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面向对象设计模型</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420400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582" name="Line 30"/>
          <p:cNvSpPr>
            <a:spLocks noChangeShapeType="1"/>
          </p:cNvSpPr>
          <p:nvPr/>
        </p:nvSpPr>
        <p:spPr bwMode="auto">
          <a:xfrm>
            <a:off x="6300788" y="1517650"/>
            <a:ext cx="12700" cy="306388"/>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047625" name="Group 73"/>
          <p:cNvGrpSpPr>
            <a:grpSpLocks/>
          </p:cNvGrpSpPr>
          <p:nvPr/>
        </p:nvGrpSpPr>
        <p:grpSpPr bwMode="auto">
          <a:xfrm>
            <a:off x="5094288" y="1836738"/>
            <a:ext cx="3560762" cy="1919287"/>
            <a:chOff x="3209" y="1157"/>
            <a:chExt cx="2243" cy="1209"/>
          </a:xfrm>
        </p:grpSpPr>
        <p:sp>
          <p:nvSpPr>
            <p:cNvPr id="1047584" name="Rectangle 32"/>
            <p:cNvSpPr>
              <a:spLocks noChangeArrowheads="1"/>
            </p:cNvSpPr>
            <p:nvPr/>
          </p:nvSpPr>
          <p:spPr bwMode="auto">
            <a:xfrm>
              <a:off x="3649" y="2009"/>
              <a:ext cx="1350" cy="225"/>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Comic Sans MS" charset="0"/>
                  <a:ea typeface="宋体" charset="0"/>
                  <a:cs typeface="宋体" charset="0"/>
                </a:rPr>
                <a:t>其他传统模型</a:t>
              </a:r>
              <a:endParaRPr lang="en-US" altLang="zh-CN" sz="2000">
                <a:solidFill>
                  <a:srgbClr val="0000FF"/>
                </a:solidFill>
                <a:latin typeface="Comic Sans MS" charset="0"/>
                <a:ea typeface="宋体" charset="0"/>
                <a:cs typeface="宋体" charset="0"/>
              </a:endParaRPr>
            </a:p>
          </p:txBody>
        </p:sp>
        <p:sp>
          <p:nvSpPr>
            <p:cNvPr id="1047585" name="Rectangle 33"/>
            <p:cNvSpPr>
              <a:spLocks noChangeArrowheads="1"/>
            </p:cNvSpPr>
            <p:nvPr/>
          </p:nvSpPr>
          <p:spPr bwMode="auto">
            <a:xfrm>
              <a:off x="4403" y="1272"/>
              <a:ext cx="852" cy="265"/>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en-US" altLang="zh-CN" sz="2000">
                  <a:solidFill>
                    <a:srgbClr val="0000FF"/>
                  </a:solidFill>
                  <a:latin typeface="Arial" charset="0"/>
                  <a:ea typeface="宋体" charset="0"/>
                  <a:cs typeface="宋体" charset="0"/>
                </a:rPr>
                <a:t>DFD</a:t>
              </a:r>
              <a:r>
                <a:rPr lang="zh-CN" altLang="en-US" sz="2000">
                  <a:solidFill>
                    <a:srgbClr val="0000FF"/>
                  </a:solidFill>
                  <a:latin typeface="Arial" charset="0"/>
                  <a:ea typeface="宋体" charset="0"/>
                  <a:cs typeface="宋体" charset="0"/>
                </a:rPr>
                <a:t>片断</a:t>
              </a:r>
            </a:p>
          </p:txBody>
        </p:sp>
        <p:sp>
          <p:nvSpPr>
            <p:cNvPr id="1047586" name="Rectangle 34"/>
            <p:cNvSpPr>
              <a:spLocks noChangeArrowheads="1"/>
            </p:cNvSpPr>
            <p:nvPr/>
          </p:nvSpPr>
          <p:spPr bwMode="auto">
            <a:xfrm>
              <a:off x="3309" y="1608"/>
              <a:ext cx="862" cy="29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数据流定义</a:t>
              </a:r>
              <a:endParaRPr lang="en-US" altLang="zh-CN" sz="2000">
                <a:solidFill>
                  <a:srgbClr val="0000FF"/>
                </a:solidFill>
                <a:latin typeface="Arial" charset="0"/>
                <a:ea typeface="宋体" charset="0"/>
                <a:cs typeface="宋体" charset="0"/>
              </a:endParaRPr>
            </a:p>
          </p:txBody>
        </p:sp>
        <p:sp>
          <p:nvSpPr>
            <p:cNvPr id="1047587" name="Rectangle 35"/>
            <p:cNvSpPr>
              <a:spLocks noChangeArrowheads="1"/>
            </p:cNvSpPr>
            <p:nvPr/>
          </p:nvSpPr>
          <p:spPr bwMode="auto">
            <a:xfrm>
              <a:off x="3209" y="1157"/>
              <a:ext cx="2243" cy="1209"/>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47588" name="Rectangle 36"/>
            <p:cNvSpPr>
              <a:spLocks noChangeArrowheads="1"/>
            </p:cNvSpPr>
            <p:nvPr/>
          </p:nvSpPr>
          <p:spPr bwMode="auto">
            <a:xfrm>
              <a:off x="3302" y="1291"/>
              <a:ext cx="771" cy="238"/>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关联图</a:t>
              </a:r>
            </a:p>
          </p:txBody>
        </p:sp>
        <p:sp>
          <p:nvSpPr>
            <p:cNvPr id="1047589" name="Rectangle 37"/>
            <p:cNvSpPr>
              <a:spLocks noChangeArrowheads="1"/>
            </p:cNvSpPr>
            <p:nvPr/>
          </p:nvSpPr>
          <p:spPr bwMode="auto">
            <a:xfrm>
              <a:off x="4390" y="1602"/>
              <a:ext cx="862" cy="295"/>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处理描述</a:t>
              </a:r>
              <a:endParaRPr lang="en-US" altLang="zh-CN" sz="2000">
                <a:solidFill>
                  <a:srgbClr val="0000FF"/>
                </a:solidFill>
                <a:latin typeface="Arial" charset="0"/>
                <a:ea typeface="宋体" charset="0"/>
                <a:cs typeface="宋体" charset="0"/>
              </a:endParaRPr>
            </a:p>
          </p:txBody>
        </p:sp>
      </p:grpSp>
      <p:sp>
        <p:nvSpPr>
          <p:cNvPr id="1047555" name="Line 3"/>
          <p:cNvSpPr>
            <a:spLocks noChangeShapeType="1"/>
          </p:cNvSpPr>
          <p:nvPr/>
        </p:nvSpPr>
        <p:spPr bwMode="auto">
          <a:xfrm flipH="1">
            <a:off x="3008313" y="1527175"/>
            <a:ext cx="12700" cy="288925"/>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047624" name="Group 72"/>
          <p:cNvGrpSpPr>
            <a:grpSpLocks/>
          </p:cNvGrpSpPr>
          <p:nvPr/>
        </p:nvGrpSpPr>
        <p:grpSpPr bwMode="auto">
          <a:xfrm>
            <a:off x="539750" y="1836738"/>
            <a:ext cx="3560763" cy="1905000"/>
            <a:chOff x="340" y="1157"/>
            <a:chExt cx="2243" cy="1200"/>
          </a:xfrm>
        </p:grpSpPr>
        <p:sp>
          <p:nvSpPr>
            <p:cNvPr id="1047557" name="Rectangle 5"/>
            <p:cNvSpPr>
              <a:spLocks noChangeArrowheads="1"/>
            </p:cNvSpPr>
            <p:nvPr/>
          </p:nvSpPr>
          <p:spPr bwMode="auto">
            <a:xfrm>
              <a:off x="916" y="2076"/>
              <a:ext cx="1269" cy="229"/>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其他</a:t>
              </a:r>
              <a:r>
                <a:rPr lang="en-US" altLang="zh-CN" sz="2000">
                  <a:solidFill>
                    <a:srgbClr val="0000FF"/>
                  </a:solidFill>
                  <a:latin typeface="Arial" charset="0"/>
                  <a:ea typeface="宋体" charset="0"/>
                  <a:cs typeface="宋体" charset="0"/>
                </a:rPr>
                <a:t>OO</a:t>
              </a:r>
              <a:r>
                <a:rPr lang="zh-CN" altLang="en-US" sz="2000">
                  <a:solidFill>
                    <a:srgbClr val="0000FF"/>
                  </a:solidFill>
                  <a:latin typeface="Arial" charset="0"/>
                  <a:ea typeface="宋体" charset="0"/>
                  <a:cs typeface="宋体" charset="0"/>
                </a:rPr>
                <a:t>模型</a:t>
              </a:r>
            </a:p>
          </p:txBody>
        </p:sp>
        <p:sp>
          <p:nvSpPr>
            <p:cNvPr id="1047558" name="Rectangle 6"/>
            <p:cNvSpPr>
              <a:spLocks noChangeArrowheads="1"/>
            </p:cNvSpPr>
            <p:nvPr/>
          </p:nvSpPr>
          <p:spPr bwMode="auto">
            <a:xfrm>
              <a:off x="1554" y="1694"/>
              <a:ext cx="771" cy="271"/>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状态图</a:t>
              </a:r>
            </a:p>
          </p:txBody>
        </p:sp>
        <p:sp>
          <p:nvSpPr>
            <p:cNvPr id="1047559" name="Rectangle 7"/>
            <p:cNvSpPr>
              <a:spLocks noChangeArrowheads="1"/>
            </p:cNvSpPr>
            <p:nvPr/>
          </p:nvSpPr>
          <p:spPr bwMode="auto">
            <a:xfrm>
              <a:off x="1426" y="1353"/>
              <a:ext cx="1071" cy="236"/>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1800">
                  <a:solidFill>
                    <a:srgbClr val="0000FF"/>
                  </a:solidFill>
                  <a:latin typeface="Arial" charset="0"/>
                  <a:ea typeface="宋体" charset="0"/>
                  <a:cs typeface="宋体" charset="0"/>
                </a:rPr>
                <a:t>用例和场景描述</a:t>
              </a:r>
            </a:p>
          </p:txBody>
        </p:sp>
        <p:sp>
          <p:nvSpPr>
            <p:cNvPr id="1047560" name="Rectangle 8"/>
            <p:cNvSpPr>
              <a:spLocks noChangeArrowheads="1"/>
            </p:cNvSpPr>
            <p:nvPr/>
          </p:nvSpPr>
          <p:spPr bwMode="auto">
            <a:xfrm>
              <a:off x="476" y="1694"/>
              <a:ext cx="737" cy="272"/>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交互图</a:t>
              </a:r>
            </a:p>
          </p:txBody>
        </p:sp>
        <p:sp>
          <p:nvSpPr>
            <p:cNvPr id="1047561" name="Rectangle 9"/>
            <p:cNvSpPr>
              <a:spLocks noChangeArrowheads="1"/>
            </p:cNvSpPr>
            <p:nvPr/>
          </p:nvSpPr>
          <p:spPr bwMode="auto">
            <a:xfrm>
              <a:off x="340" y="1157"/>
              <a:ext cx="2243" cy="120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47562" name="Rectangle 10"/>
            <p:cNvSpPr>
              <a:spLocks noChangeArrowheads="1"/>
            </p:cNvSpPr>
            <p:nvPr/>
          </p:nvSpPr>
          <p:spPr bwMode="auto">
            <a:xfrm>
              <a:off x="445" y="1366"/>
              <a:ext cx="773" cy="23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用例图</a:t>
              </a:r>
            </a:p>
          </p:txBody>
        </p:sp>
      </p:grpSp>
      <p:grpSp>
        <p:nvGrpSpPr>
          <p:cNvPr id="1047623" name="Group 71"/>
          <p:cNvGrpSpPr>
            <a:grpSpLocks/>
          </p:cNvGrpSpPr>
          <p:nvPr/>
        </p:nvGrpSpPr>
        <p:grpSpPr bwMode="auto">
          <a:xfrm>
            <a:off x="1454150" y="117475"/>
            <a:ext cx="6583363" cy="1719263"/>
            <a:chOff x="916" y="74"/>
            <a:chExt cx="4147" cy="1083"/>
          </a:xfrm>
        </p:grpSpPr>
        <p:sp>
          <p:nvSpPr>
            <p:cNvPr id="1047564" name="Rectangle 12"/>
            <p:cNvSpPr>
              <a:spLocks noChangeArrowheads="1"/>
            </p:cNvSpPr>
            <p:nvPr/>
          </p:nvSpPr>
          <p:spPr bwMode="auto">
            <a:xfrm>
              <a:off x="2241" y="74"/>
              <a:ext cx="1324" cy="268"/>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事件和事件表</a:t>
              </a:r>
            </a:p>
          </p:txBody>
        </p:sp>
        <p:sp>
          <p:nvSpPr>
            <p:cNvPr id="1047565" name="Line 13"/>
            <p:cNvSpPr>
              <a:spLocks noChangeShapeType="1"/>
            </p:cNvSpPr>
            <p:nvPr/>
          </p:nvSpPr>
          <p:spPr bwMode="auto">
            <a:xfrm>
              <a:off x="3565" y="208"/>
              <a:ext cx="1498"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7566" name="Line 14"/>
            <p:cNvSpPr>
              <a:spLocks noChangeShapeType="1"/>
            </p:cNvSpPr>
            <p:nvPr/>
          </p:nvSpPr>
          <p:spPr bwMode="auto">
            <a:xfrm flipH="1">
              <a:off x="5055" y="208"/>
              <a:ext cx="8" cy="932"/>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7567" name="Line 15"/>
            <p:cNvSpPr>
              <a:spLocks noChangeShapeType="1"/>
            </p:cNvSpPr>
            <p:nvPr/>
          </p:nvSpPr>
          <p:spPr bwMode="auto">
            <a:xfrm>
              <a:off x="916" y="208"/>
              <a:ext cx="1325"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7568" name="Line 16"/>
            <p:cNvSpPr>
              <a:spLocks noChangeShapeType="1"/>
            </p:cNvSpPr>
            <p:nvPr/>
          </p:nvSpPr>
          <p:spPr bwMode="auto">
            <a:xfrm flipH="1">
              <a:off x="916" y="208"/>
              <a:ext cx="0" cy="949"/>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047569" name="Group 17"/>
          <p:cNvGrpSpPr>
            <a:grpSpLocks/>
          </p:cNvGrpSpPr>
          <p:nvPr/>
        </p:nvGrpSpPr>
        <p:grpSpPr bwMode="auto">
          <a:xfrm>
            <a:off x="2551113" y="646113"/>
            <a:ext cx="4754562" cy="1055687"/>
            <a:chOff x="1607" y="1239"/>
            <a:chExt cx="2995" cy="665"/>
          </a:xfrm>
        </p:grpSpPr>
        <p:sp>
          <p:nvSpPr>
            <p:cNvPr id="1047570" name="Rectangle 18"/>
            <p:cNvSpPr>
              <a:spLocks noChangeArrowheads="1"/>
            </p:cNvSpPr>
            <p:nvPr/>
          </p:nvSpPr>
          <p:spPr bwMode="auto">
            <a:xfrm>
              <a:off x="2529" y="1239"/>
              <a:ext cx="691" cy="32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事物</a:t>
              </a:r>
            </a:p>
          </p:txBody>
        </p:sp>
        <p:sp>
          <p:nvSpPr>
            <p:cNvPr id="1047571" name="Rectangle 19"/>
            <p:cNvSpPr>
              <a:spLocks noChangeArrowheads="1"/>
            </p:cNvSpPr>
            <p:nvPr/>
          </p:nvSpPr>
          <p:spPr bwMode="auto">
            <a:xfrm>
              <a:off x="1607" y="1581"/>
              <a:ext cx="691" cy="323"/>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类图</a:t>
              </a:r>
            </a:p>
          </p:txBody>
        </p:sp>
        <p:sp>
          <p:nvSpPr>
            <p:cNvPr id="1047572" name="Rectangle 20"/>
            <p:cNvSpPr>
              <a:spLocks noChangeArrowheads="1"/>
            </p:cNvSpPr>
            <p:nvPr/>
          </p:nvSpPr>
          <p:spPr bwMode="auto">
            <a:xfrm>
              <a:off x="3450" y="1579"/>
              <a:ext cx="1152" cy="323"/>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实体</a:t>
              </a:r>
              <a:r>
                <a:rPr lang="en-US" altLang="zh-CN" sz="2000">
                  <a:solidFill>
                    <a:srgbClr val="0000FF"/>
                  </a:solidFill>
                  <a:latin typeface="Arial" charset="0"/>
                  <a:ea typeface="宋体" charset="0"/>
                  <a:cs typeface="宋体" charset="0"/>
                </a:rPr>
                <a:t>-</a:t>
              </a:r>
              <a:r>
                <a:rPr lang="zh-CN" altLang="en-US" sz="2000">
                  <a:solidFill>
                    <a:srgbClr val="0000FF"/>
                  </a:solidFill>
                  <a:latin typeface="Arial" charset="0"/>
                  <a:ea typeface="宋体" charset="0"/>
                  <a:cs typeface="宋体" charset="0"/>
                </a:rPr>
                <a:t>关系图</a:t>
              </a:r>
            </a:p>
          </p:txBody>
        </p:sp>
        <p:sp>
          <p:nvSpPr>
            <p:cNvPr id="1047573" name="Line 21"/>
            <p:cNvSpPr>
              <a:spLocks noChangeShapeType="1"/>
            </p:cNvSpPr>
            <p:nvPr/>
          </p:nvSpPr>
          <p:spPr bwMode="auto">
            <a:xfrm>
              <a:off x="3220" y="1401"/>
              <a:ext cx="749"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7574" name="Line 22"/>
            <p:cNvSpPr>
              <a:spLocks noChangeShapeType="1"/>
            </p:cNvSpPr>
            <p:nvPr/>
          </p:nvSpPr>
          <p:spPr bwMode="auto">
            <a:xfrm>
              <a:off x="3969" y="1401"/>
              <a:ext cx="0" cy="162"/>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7575" name="Line 23"/>
            <p:cNvSpPr>
              <a:spLocks noChangeShapeType="1"/>
            </p:cNvSpPr>
            <p:nvPr/>
          </p:nvSpPr>
          <p:spPr bwMode="auto">
            <a:xfrm>
              <a:off x="2068" y="1401"/>
              <a:ext cx="461"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7576" name="Line 24"/>
            <p:cNvSpPr>
              <a:spLocks noChangeShapeType="1"/>
            </p:cNvSpPr>
            <p:nvPr/>
          </p:nvSpPr>
          <p:spPr bwMode="auto">
            <a:xfrm>
              <a:off x="2060" y="1401"/>
              <a:ext cx="1" cy="165"/>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047578" name="Line 26"/>
          <p:cNvSpPr>
            <a:spLocks noChangeShapeType="1"/>
          </p:cNvSpPr>
          <p:nvPr/>
        </p:nvSpPr>
        <p:spPr bwMode="auto">
          <a:xfrm flipH="1">
            <a:off x="3648075" y="1468438"/>
            <a:ext cx="1812925" cy="12700"/>
          </a:xfrm>
          <a:prstGeom prst="line">
            <a:avLst/>
          </a:prstGeom>
          <a:noFill/>
          <a:ln w="22225">
            <a:solidFill>
              <a:srgbClr val="800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047630" name="Group 78"/>
          <p:cNvGrpSpPr>
            <a:grpSpLocks/>
          </p:cNvGrpSpPr>
          <p:nvPr/>
        </p:nvGrpSpPr>
        <p:grpSpPr bwMode="auto">
          <a:xfrm>
            <a:off x="684213" y="765177"/>
            <a:ext cx="8180387" cy="1082675"/>
            <a:chOff x="431" y="482"/>
            <a:chExt cx="5153" cy="682"/>
          </a:xfrm>
        </p:grpSpPr>
        <p:sp>
          <p:nvSpPr>
            <p:cNvPr id="1047577" name="Text Box 25"/>
            <p:cNvSpPr txBox="1">
              <a:spLocks noChangeArrowheads="1"/>
            </p:cNvSpPr>
            <p:nvPr/>
          </p:nvSpPr>
          <p:spPr bwMode="auto">
            <a:xfrm>
              <a:off x="431" y="722"/>
              <a:ext cx="54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1" hangingPunct="1"/>
              <a:r>
                <a:rPr lang="en-US" altLang="zh-CN" sz="2000">
                  <a:solidFill>
                    <a:srgbClr val="0000FF"/>
                  </a:solidFill>
                  <a:latin typeface="Arial" charset="0"/>
                  <a:ea typeface="宋体" charset="0"/>
                  <a:cs typeface="宋体" charset="0"/>
                </a:rPr>
                <a:t> OO</a:t>
              </a:r>
            </a:p>
            <a:p>
              <a:pPr algn="l" eaLnBrk="1" hangingPunct="1"/>
              <a:r>
                <a:rPr lang="zh-CN" altLang="en-US" sz="2000">
                  <a:solidFill>
                    <a:srgbClr val="0000FF"/>
                  </a:solidFill>
                  <a:latin typeface="Arial" charset="0"/>
                  <a:ea typeface="宋体" charset="0"/>
                  <a:cs typeface="宋体" charset="0"/>
                </a:rPr>
                <a:t>方法</a:t>
              </a:r>
            </a:p>
          </p:txBody>
        </p:sp>
        <p:sp>
          <p:nvSpPr>
            <p:cNvPr id="1047579" name="Text Box 27"/>
            <p:cNvSpPr txBox="1">
              <a:spLocks noChangeArrowheads="1"/>
            </p:cNvSpPr>
            <p:nvPr/>
          </p:nvSpPr>
          <p:spPr bwMode="auto">
            <a:xfrm>
              <a:off x="5057" y="482"/>
              <a:ext cx="527"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1" hangingPunct="1"/>
              <a:r>
                <a:rPr lang="zh-CN" altLang="en-US" sz="2000" dirty="0" smtClean="0">
                  <a:solidFill>
                    <a:srgbClr val="0000FF"/>
                  </a:solidFill>
                  <a:latin typeface="Arial" charset="0"/>
                  <a:ea typeface="宋体" charset="0"/>
                  <a:cs typeface="宋体" charset="0"/>
                </a:rPr>
                <a:t>结构化方法</a:t>
              </a:r>
              <a:endParaRPr lang="zh-CN" altLang="en-US" sz="2000" dirty="0">
                <a:solidFill>
                  <a:srgbClr val="0000FF"/>
                </a:solidFill>
                <a:latin typeface="Arial" charset="0"/>
                <a:ea typeface="宋体" charset="0"/>
                <a:cs typeface="宋体" charset="0"/>
              </a:endParaRPr>
            </a:p>
          </p:txBody>
        </p:sp>
      </p:grpSp>
      <p:grpSp>
        <p:nvGrpSpPr>
          <p:cNvPr id="1047627" name="Group 75"/>
          <p:cNvGrpSpPr>
            <a:grpSpLocks/>
          </p:cNvGrpSpPr>
          <p:nvPr/>
        </p:nvGrpSpPr>
        <p:grpSpPr bwMode="auto">
          <a:xfrm>
            <a:off x="909638" y="4086225"/>
            <a:ext cx="2878137" cy="2657475"/>
            <a:chOff x="573" y="2574"/>
            <a:chExt cx="1813" cy="1674"/>
          </a:xfrm>
        </p:grpSpPr>
        <p:sp>
          <p:nvSpPr>
            <p:cNvPr id="1047595" name="Rectangle 43"/>
            <p:cNvSpPr>
              <a:spLocks noChangeArrowheads="1"/>
            </p:cNvSpPr>
            <p:nvPr/>
          </p:nvSpPr>
          <p:spPr bwMode="auto">
            <a:xfrm>
              <a:off x="1659" y="2698"/>
              <a:ext cx="617" cy="236"/>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1800">
                  <a:solidFill>
                    <a:srgbClr val="0000FF"/>
                  </a:solidFill>
                  <a:latin typeface="Arial" charset="0"/>
                  <a:ea typeface="宋体" charset="0"/>
                  <a:cs typeface="宋体" charset="0"/>
                </a:rPr>
                <a:t>包图</a:t>
              </a:r>
            </a:p>
          </p:txBody>
        </p:sp>
        <p:sp>
          <p:nvSpPr>
            <p:cNvPr id="1047596" name="Rectangle 44"/>
            <p:cNvSpPr>
              <a:spLocks noChangeArrowheads="1"/>
            </p:cNvSpPr>
            <p:nvPr/>
          </p:nvSpPr>
          <p:spPr bwMode="auto">
            <a:xfrm>
              <a:off x="709" y="3039"/>
              <a:ext cx="737" cy="272"/>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1600">
                  <a:solidFill>
                    <a:srgbClr val="0000FF"/>
                  </a:solidFill>
                  <a:latin typeface="Arial" charset="0"/>
                  <a:ea typeface="宋体" charset="0"/>
                  <a:cs typeface="宋体" charset="0"/>
                </a:rPr>
                <a:t>对象数据库</a:t>
              </a:r>
              <a:endParaRPr lang="en-US" altLang="zh-CN" sz="1600">
                <a:solidFill>
                  <a:srgbClr val="0000FF"/>
                </a:solidFill>
                <a:latin typeface="Arial" charset="0"/>
                <a:ea typeface="宋体" charset="0"/>
                <a:cs typeface="宋体" charset="0"/>
              </a:endParaRPr>
            </a:p>
          </p:txBody>
        </p:sp>
        <p:sp>
          <p:nvSpPr>
            <p:cNvPr id="1047597" name="Rectangle 45"/>
            <p:cNvSpPr>
              <a:spLocks noChangeArrowheads="1"/>
            </p:cNvSpPr>
            <p:nvPr/>
          </p:nvSpPr>
          <p:spPr bwMode="auto">
            <a:xfrm>
              <a:off x="573" y="2574"/>
              <a:ext cx="1813" cy="1674"/>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47598" name="Rectangle 46"/>
            <p:cNvSpPr>
              <a:spLocks noChangeArrowheads="1"/>
            </p:cNvSpPr>
            <p:nvPr/>
          </p:nvSpPr>
          <p:spPr bwMode="auto">
            <a:xfrm>
              <a:off x="678" y="2711"/>
              <a:ext cx="773" cy="23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设计类图</a:t>
              </a:r>
              <a:endParaRPr lang="en-US" altLang="zh-CN" sz="2000">
                <a:solidFill>
                  <a:srgbClr val="0000FF"/>
                </a:solidFill>
                <a:latin typeface="Arial" charset="0"/>
                <a:ea typeface="宋体" charset="0"/>
                <a:cs typeface="宋体" charset="0"/>
              </a:endParaRPr>
            </a:p>
          </p:txBody>
        </p:sp>
      </p:grpSp>
      <p:grpSp>
        <p:nvGrpSpPr>
          <p:cNvPr id="1047628" name="Group 76"/>
          <p:cNvGrpSpPr>
            <a:grpSpLocks/>
          </p:cNvGrpSpPr>
          <p:nvPr/>
        </p:nvGrpSpPr>
        <p:grpSpPr bwMode="auto">
          <a:xfrm>
            <a:off x="5575300" y="4065588"/>
            <a:ext cx="2686050" cy="2678112"/>
            <a:chOff x="3512" y="2561"/>
            <a:chExt cx="1692" cy="1687"/>
          </a:xfrm>
        </p:grpSpPr>
        <p:sp>
          <p:nvSpPr>
            <p:cNvPr id="1047601" name="Rectangle 49"/>
            <p:cNvSpPr>
              <a:spLocks noChangeArrowheads="1"/>
            </p:cNvSpPr>
            <p:nvPr/>
          </p:nvSpPr>
          <p:spPr bwMode="auto">
            <a:xfrm>
              <a:off x="4415" y="3026"/>
              <a:ext cx="690" cy="271"/>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1600">
                  <a:solidFill>
                    <a:srgbClr val="0000FF"/>
                  </a:solidFill>
                  <a:latin typeface="Arial" charset="0"/>
                  <a:ea typeface="宋体" charset="0"/>
                  <a:cs typeface="宋体" charset="0"/>
                </a:rPr>
                <a:t>关系数据库</a:t>
              </a:r>
              <a:endParaRPr lang="en-US" altLang="zh-CN" sz="1600">
                <a:solidFill>
                  <a:srgbClr val="0000FF"/>
                </a:solidFill>
                <a:latin typeface="Arial" charset="0"/>
                <a:ea typeface="宋体" charset="0"/>
                <a:cs typeface="宋体" charset="0"/>
              </a:endParaRPr>
            </a:p>
          </p:txBody>
        </p:sp>
        <p:sp>
          <p:nvSpPr>
            <p:cNvPr id="1047602" name="Rectangle 50"/>
            <p:cNvSpPr>
              <a:spLocks noChangeArrowheads="1"/>
            </p:cNvSpPr>
            <p:nvPr/>
          </p:nvSpPr>
          <p:spPr bwMode="auto">
            <a:xfrm>
              <a:off x="4411" y="2685"/>
              <a:ext cx="698" cy="236"/>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1800">
                  <a:solidFill>
                    <a:srgbClr val="0000FF"/>
                  </a:solidFill>
                  <a:latin typeface="Arial" charset="0"/>
                  <a:ea typeface="宋体" charset="0"/>
                  <a:cs typeface="宋体" charset="0"/>
                </a:rPr>
                <a:t>系统流图</a:t>
              </a:r>
              <a:endParaRPr lang="en-US" altLang="zh-CN" sz="1800">
                <a:solidFill>
                  <a:srgbClr val="0000FF"/>
                </a:solidFill>
                <a:latin typeface="Arial" charset="0"/>
                <a:ea typeface="宋体" charset="0"/>
                <a:cs typeface="宋体" charset="0"/>
              </a:endParaRPr>
            </a:p>
          </p:txBody>
        </p:sp>
        <p:sp>
          <p:nvSpPr>
            <p:cNvPr id="1047604" name="Rectangle 52"/>
            <p:cNvSpPr>
              <a:spLocks noChangeArrowheads="1"/>
            </p:cNvSpPr>
            <p:nvPr/>
          </p:nvSpPr>
          <p:spPr bwMode="auto">
            <a:xfrm>
              <a:off x="3512" y="2561"/>
              <a:ext cx="1692" cy="1687"/>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47605" name="Rectangle 53"/>
            <p:cNvSpPr>
              <a:spLocks noChangeArrowheads="1"/>
            </p:cNvSpPr>
            <p:nvPr/>
          </p:nvSpPr>
          <p:spPr bwMode="auto">
            <a:xfrm>
              <a:off x="3627" y="2698"/>
              <a:ext cx="651" cy="23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结构图</a:t>
              </a:r>
              <a:endParaRPr lang="en-US" altLang="zh-CN" sz="2000">
                <a:solidFill>
                  <a:srgbClr val="0000FF"/>
                </a:solidFill>
                <a:latin typeface="Arial" charset="0"/>
                <a:ea typeface="宋体" charset="0"/>
                <a:cs typeface="宋体" charset="0"/>
              </a:endParaRPr>
            </a:p>
          </p:txBody>
        </p:sp>
      </p:grpSp>
      <p:grpSp>
        <p:nvGrpSpPr>
          <p:cNvPr id="1047629" name="Group 77"/>
          <p:cNvGrpSpPr>
            <a:grpSpLocks/>
          </p:cNvGrpSpPr>
          <p:nvPr/>
        </p:nvGrpSpPr>
        <p:grpSpPr bwMode="auto">
          <a:xfrm>
            <a:off x="3082925" y="4789488"/>
            <a:ext cx="3252788" cy="1897062"/>
            <a:chOff x="1942" y="3017"/>
            <a:chExt cx="2049" cy="1195"/>
          </a:xfrm>
        </p:grpSpPr>
        <p:sp>
          <p:nvSpPr>
            <p:cNvPr id="1047603" name="Rectangle 51"/>
            <p:cNvSpPr>
              <a:spLocks noChangeArrowheads="1"/>
            </p:cNvSpPr>
            <p:nvPr/>
          </p:nvSpPr>
          <p:spPr bwMode="auto">
            <a:xfrm>
              <a:off x="1942" y="3017"/>
              <a:ext cx="2036" cy="21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混合关系数据库模式</a:t>
              </a:r>
              <a:endParaRPr lang="en-US" altLang="zh-CN" sz="2000">
                <a:solidFill>
                  <a:srgbClr val="0000FF"/>
                </a:solidFill>
                <a:latin typeface="Arial" charset="0"/>
                <a:ea typeface="宋体" charset="0"/>
                <a:cs typeface="宋体" charset="0"/>
              </a:endParaRPr>
            </a:p>
          </p:txBody>
        </p:sp>
        <p:sp>
          <p:nvSpPr>
            <p:cNvPr id="1047613" name="Rectangle 61"/>
            <p:cNvSpPr>
              <a:spLocks noChangeArrowheads="1"/>
            </p:cNvSpPr>
            <p:nvPr/>
          </p:nvSpPr>
          <p:spPr bwMode="auto">
            <a:xfrm>
              <a:off x="1943" y="3266"/>
              <a:ext cx="2036" cy="21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1800">
                  <a:solidFill>
                    <a:srgbClr val="0000FF"/>
                  </a:solidFill>
                  <a:latin typeface="Arial" charset="0"/>
                  <a:ea typeface="宋体" charset="0"/>
                  <a:cs typeface="宋体" charset="0"/>
                </a:rPr>
                <a:t>用户界面对话框、标单、报表</a:t>
              </a:r>
              <a:endParaRPr lang="en-US" altLang="zh-CN" sz="1800">
                <a:solidFill>
                  <a:srgbClr val="0000FF"/>
                </a:solidFill>
                <a:latin typeface="Arial" charset="0"/>
                <a:ea typeface="宋体" charset="0"/>
                <a:cs typeface="宋体" charset="0"/>
              </a:endParaRPr>
            </a:p>
          </p:txBody>
        </p:sp>
        <p:sp>
          <p:nvSpPr>
            <p:cNvPr id="1047616" name="Rectangle 64"/>
            <p:cNvSpPr>
              <a:spLocks noChangeArrowheads="1"/>
            </p:cNvSpPr>
            <p:nvPr/>
          </p:nvSpPr>
          <p:spPr bwMode="auto">
            <a:xfrm>
              <a:off x="1954" y="3509"/>
              <a:ext cx="2036" cy="21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系统控制</a:t>
              </a:r>
              <a:endParaRPr lang="en-US" altLang="zh-CN" sz="2000">
                <a:solidFill>
                  <a:srgbClr val="0000FF"/>
                </a:solidFill>
                <a:latin typeface="Arial" charset="0"/>
                <a:ea typeface="宋体" charset="0"/>
                <a:cs typeface="宋体" charset="0"/>
              </a:endParaRPr>
            </a:p>
          </p:txBody>
        </p:sp>
        <p:sp>
          <p:nvSpPr>
            <p:cNvPr id="1047617" name="Rectangle 65"/>
            <p:cNvSpPr>
              <a:spLocks noChangeArrowheads="1"/>
            </p:cNvSpPr>
            <p:nvPr/>
          </p:nvSpPr>
          <p:spPr bwMode="auto">
            <a:xfrm>
              <a:off x="1944" y="3755"/>
              <a:ext cx="2036" cy="21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伪代码</a:t>
              </a:r>
              <a:endParaRPr lang="en-US" altLang="zh-CN" sz="2000">
                <a:solidFill>
                  <a:srgbClr val="0000FF"/>
                </a:solidFill>
                <a:latin typeface="Arial" charset="0"/>
                <a:ea typeface="宋体" charset="0"/>
                <a:cs typeface="宋体" charset="0"/>
              </a:endParaRPr>
            </a:p>
          </p:txBody>
        </p:sp>
        <p:sp>
          <p:nvSpPr>
            <p:cNvPr id="1047618" name="Rectangle 66"/>
            <p:cNvSpPr>
              <a:spLocks noChangeArrowheads="1"/>
            </p:cNvSpPr>
            <p:nvPr/>
          </p:nvSpPr>
          <p:spPr bwMode="auto">
            <a:xfrm>
              <a:off x="1955" y="3998"/>
              <a:ext cx="2036" cy="21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zh-CN" altLang="en-US" sz="2000">
                  <a:solidFill>
                    <a:srgbClr val="0000FF"/>
                  </a:solidFill>
                  <a:latin typeface="Arial" charset="0"/>
                  <a:ea typeface="宋体" charset="0"/>
                  <a:cs typeface="宋体" charset="0"/>
                </a:rPr>
                <a:t>结点与定位图</a:t>
              </a:r>
              <a:endParaRPr lang="en-US" altLang="zh-CN" sz="2000">
                <a:solidFill>
                  <a:srgbClr val="0000FF"/>
                </a:solidFill>
                <a:latin typeface="Arial" charset="0"/>
                <a:ea typeface="宋体" charset="0"/>
                <a:cs typeface="宋体" charset="0"/>
              </a:endParaRPr>
            </a:p>
          </p:txBody>
        </p:sp>
      </p:grpSp>
      <p:grpSp>
        <p:nvGrpSpPr>
          <p:cNvPr id="1047626" name="Group 74"/>
          <p:cNvGrpSpPr>
            <a:grpSpLocks/>
          </p:cNvGrpSpPr>
          <p:nvPr/>
        </p:nvGrpSpPr>
        <p:grpSpPr bwMode="auto">
          <a:xfrm>
            <a:off x="412750" y="3444875"/>
            <a:ext cx="8358188" cy="842963"/>
            <a:chOff x="260" y="2170"/>
            <a:chExt cx="5265" cy="531"/>
          </a:xfrm>
        </p:grpSpPr>
        <p:sp>
          <p:nvSpPr>
            <p:cNvPr id="1047591" name="Line 39"/>
            <p:cNvSpPr>
              <a:spLocks noChangeShapeType="1"/>
            </p:cNvSpPr>
            <p:nvPr/>
          </p:nvSpPr>
          <p:spPr bwMode="auto">
            <a:xfrm flipV="1">
              <a:off x="260" y="2438"/>
              <a:ext cx="5265" cy="8"/>
            </a:xfrm>
            <a:prstGeom prst="line">
              <a:avLst/>
            </a:prstGeom>
            <a:noFill/>
            <a:ln w="222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47619" name="Text Box 67"/>
            <p:cNvSpPr txBox="1">
              <a:spLocks noChangeArrowheads="1"/>
            </p:cNvSpPr>
            <p:nvPr/>
          </p:nvSpPr>
          <p:spPr bwMode="auto">
            <a:xfrm>
              <a:off x="2717" y="2170"/>
              <a:ext cx="51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1" hangingPunct="1"/>
              <a:r>
                <a:rPr lang="zh-CN" altLang="en-US" sz="2000" dirty="0">
                  <a:solidFill>
                    <a:srgbClr val="000090"/>
                  </a:solidFill>
                  <a:latin typeface="Arial" charset="0"/>
                  <a:ea typeface="宋体" charset="0"/>
                  <a:cs typeface="宋体" charset="0"/>
                </a:rPr>
                <a:t>分析</a:t>
              </a:r>
              <a:endParaRPr lang="en-US" altLang="zh-CN" sz="2000" dirty="0">
                <a:solidFill>
                  <a:srgbClr val="000090"/>
                </a:solidFill>
                <a:latin typeface="Arial" charset="0"/>
                <a:ea typeface="宋体" charset="0"/>
                <a:cs typeface="宋体" charset="0"/>
              </a:endParaRPr>
            </a:p>
          </p:txBody>
        </p:sp>
        <p:sp>
          <p:nvSpPr>
            <p:cNvPr id="1047620" name="Text Box 68"/>
            <p:cNvSpPr txBox="1">
              <a:spLocks noChangeArrowheads="1"/>
            </p:cNvSpPr>
            <p:nvPr/>
          </p:nvSpPr>
          <p:spPr bwMode="auto">
            <a:xfrm>
              <a:off x="2726" y="2451"/>
              <a:ext cx="51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1" hangingPunct="1"/>
              <a:r>
                <a:rPr lang="zh-CN" altLang="en-US" sz="2000" dirty="0">
                  <a:solidFill>
                    <a:srgbClr val="000090"/>
                  </a:solidFill>
                  <a:latin typeface="Arial" charset="0"/>
                  <a:ea typeface="宋体" charset="0"/>
                  <a:cs typeface="宋体" charset="0"/>
                </a:rPr>
                <a:t>设计</a:t>
              </a:r>
              <a:endParaRPr lang="en-US" altLang="zh-CN" sz="2000" dirty="0">
                <a:solidFill>
                  <a:srgbClr val="000090"/>
                </a:solidFill>
                <a:latin typeface="Arial" charset="0"/>
                <a:ea typeface="宋体" charset="0"/>
                <a:cs typeface="宋体" charset="0"/>
              </a:endParaRPr>
            </a:p>
          </p:txBody>
        </p:sp>
        <p:sp>
          <p:nvSpPr>
            <p:cNvPr id="1047621" name="AutoShape 69"/>
            <p:cNvSpPr>
              <a:spLocks noChangeArrowheads="1"/>
            </p:cNvSpPr>
            <p:nvPr/>
          </p:nvSpPr>
          <p:spPr bwMode="auto">
            <a:xfrm>
              <a:off x="1315" y="2369"/>
              <a:ext cx="341" cy="195"/>
            </a:xfrm>
            <a:prstGeom prst="downArrow">
              <a:avLst>
                <a:gd name="adj1" fmla="val 50000"/>
                <a:gd name="adj2" fmla="val 25000"/>
              </a:avLst>
            </a:prstGeom>
            <a:solidFill>
              <a:srgbClr val="96969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en-US"/>
            </a:p>
          </p:txBody>
        </p:sp>
        <p:sp>
          <p:nvSpPr>
            <p:cNvPr id="1047622" name="AutoShape 70"/>
            <p:cNvSpPr>
              <a:spLocks noChangeArrowheads="1"/>
            </p:cNvSpPr>
            <p:nvPr/>
          </p:nvSpPr>
          <p:spPr bwMode="auto">
            <a:xfrm>
              <a:off x="4162" y="2368"/>
              <a:ext cx="341" cy="195"/>
            </a:xfrm>
            <a:prstGeom prst="downArrow">
              <a:avLst>
                <a:gd name="adj1" fmla="val 50000"/>
                <a:gd name="adj2" fmla="val 25000"/>
              </a:avLst>
            </a:prstGeom>
            <a:solidFill>
              <a:srgbClr val="96969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en-US"/>
            </a:p>
          </p:txBody>
        </p:sp>
      </p:grpSp>
    </p:spTree>
    <p:extLst>
      <p:ext uri="{BB962C8B-B14F-4D97-AF65-F5344CB8AC3E}">
        <p14:creationId xmlns:p14="http://schemas.microsoft.com/office/powerpoint/2010/main" val="2978263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1" fill="hold" nodeType="clickEffect">
                                  <p:stCondLst>
                                    <p:cond delay="0"/>
                                  </p:stCondLst>
                                  <p:childTnLst>
                                    <p:set>
                                      <p:cBhvr>
                                        <p:cTn id="6" dur="1" fill="hold">
                                          <p:stCondLst>
                                            <p:cond delay="0"/>
                                          </p:stCondLst>
                                        </p:cTn>
                                        <p:tgtEl>
                                          <p:spTgt spid="1047626"/>
                                        </p:tgtEl>
                                        <p:attrNameLst>
                                          <p:attrName>style.visibility</p:attrName>
                                        </p:attrNameLst>
                                      </p:cBhvr>
                                      <p:to>
                                        <p:strVal val="visible"/>
                                      </p:to>
                                    </p:set>
                                    <p:animEffect transition="in" filter="wipe(up)">
                                      <p:cBhvr>
                                        <p:cTn id="7" dur="500"/>
                                        <p:tgtEl>
                                          <p:spTgt spid="1047626"/>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047628"/>
                                        </p:tgtEl>
                                        <p:attrNameLst>
                                          <p:attrName>style.visibility</p:attrName>
                                        </p:attrNameLst>
                                      </p:cBhvr>
                                      <p:to>
                                        <p:strVal val="visible"/>
                                      </p:to>
                                    </p:set>
                                    <p:animEffect transition="in" filter="wipe(up)">
                                      <p:cBhvr>
                                        <p:cTn id="12" dur="500"/>
                                        <p:tgtEl>
                                          <p:spTgt spid="1047628"/>
                                        </p:tgtEl>
                                      </p:cBhvr>
                                    </p:animEffect>
                                  </p:childTnLst>
                                </p:cTn>
                              </p:par>
                            </p:childTnLst>
                          </p:cTn>
                        </p:par>
                      </p:childTnLst>
                    </p:cTn>
                  </p:par>
                  <p:par>
                    <p:cTn id="13" fill="hold">
                      <p:stCondLst>
                        <p:cond delay="indefinite"/>
                      </p:stCondLst>
                      <p:childTnLst>
                        <p:par>
                          <p:cTn id="14" fill="hold" nodeType="after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047627"/>
                                        </p:tgtEl>
                                        <p:attrNameLst>
                                          <p:attrName>style.visibility</p:attrName>
                                        </p:attrNameLst>
                                      </p:cBhvr>
                                      <p:to>
                                        <p:strVal val="visible"/>
                                      </p:to>
                                    </p:set>
                                    <p:animEffect transition="in" filter="wipe(up)">
                                      <p:cBhvr>
                                        <p:cTn id="17" dur="500"/>
                                        <p:tgtEl>
                                          <p:spTgt spid="1047627"/>
                                        </p:tgtEl>
                                      </p:cBhvr>
                                    </p:animEffect>
                                  </p:childTnLst>
                                </p:cTn>
                              </p:par>
                            </p:childTnLst>
                          </p:cTn>
                        </p:par>
                        <p:par>
                          <p:cTn id="18" fill="hold" nodeType="afterGroup">
                            <p:stCondLst>
                              <p:cond delay="500"/>
                            </p:stCondLst>
                            <p:childTnLst>
                              <p:par>
                                <p:cTn id="19" presetID="22" presetClass="entr" presetSubtype="1" fill="hold" nodeType="afterEffect">
                                  <p:stCondLst>
                                    <p:cond delay="0"/>
                                  </p:stCondLst>
                                  <p:childTnLst>
                                    <p:set>
                                      <p:cBhvr>
                                        <p:cTn id="20" dur="1" fill="hold">
                                          <p:stCondLst>
                                            <p:cond delay="0"/>
                                          </p:stCondLst>
                                        </p:cTn>
                                        <p:tgtEl>
                                          <p:spTgt spid="1047629"/>
                                        </p:tgtEl>
                                        <p:attrNameLst>
                                          <p:attrName>style.visibility</p:attrName>
                                        </p:attrNameLst>
                                      </p:cBhvr>
                                      <p:to>
                                        <p:strVal val="visible"/>
                                      </p:to>
                                    </p:set>
                                    <p:animEffect transition="in" filter="wipe(up)">
                                      <p:cBhvr>
                                        <p:cTn id="21" dur="500"/>
                                        <p:tgtEl>
                                          <p:spTgt spid="1047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133" name="Group 285"/>
          <p:cNvGrpSpPr>
            <a:grpSpLocks/>
          </p:cNvGrpSpPr>
          <p:nvPr/>
        </p:nvGrpSpPr>
        <p:grpSpPr bwMode="auto">
          <a:xfrm>
            <a:off x="1187104" y="1773238"/>
            <a:ext cx="6768879" cy="4896122"/>
            <a:chOff x="1043" y="1117"/>
            <a:chExt cx="3874" cy="3039"/>
          </a:xfrm>
        </p:grpSpPr>
        <p:sp>
          <p:nvSpPr>
            <p:cNvPr id="78964" name="Rectangle 116"/>
            <p:cNvSpPr>
              <a:spLocks noChangeArrowheads="1"/>
            </p:cNvSpPr>
            <p:nvPr/>
          </p:nvSpPr>
          <p:spPr bwMode="auto">
            <a:xfrm>
              <a:off x="1043" y="1344"/>
              <a:ext cx="1678" cy="2812"/>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grpSp>
          <p:nvGrpSpPr>
            <p:cNvPr id="79131" name="Group 283"/>
            <p:cNvGrpSpPr>
              <a:grpSpLocks/>
            </p:cNvGrpSpPr>
            <p:nvPr/>
          </p:nvGrpSpPr>
          <p:grpSpPr bwMode="auto">
            <a:xfrm>
              <a:off x="1134" y="1480"/>
              <a:ext cx="1428" cy="1815"/>
              <a:chOff x="1134" y="1479"/>
              <a:chExt cx="1497" cy="2586"/>
            </a:xfrm>
          </p:grpSpPr>
          <p:grpSp>
            <p:nvGrpSpPr>
              <p:cNvPr id="78968" name="Group 120"/>
              <p:cNvGrpSpPr>
                <a:grpSpLocks/>
              </p:cNvGrpSpPr>
              <p:nvPr/>
            </p:nvGrpSpPr>
            <p:grpSpPr bwMode="auto">
              <a:xfrm>
                <a:off x="1134" y="1479"/>
                <a:ext cx="590" cy="771"/>
                <a:chOff x="793" y="1479"/>
                <a:chExt cx="590" cy="771"/>
              </a:xfrm>
            </p:grpSpPr>
            <p:sp>
              <p:nvSpPr>
                <p:cNvPr id="78965" name="Rectangle 117"/>
                <p:cNvSpPr>
                  <a:spLocks noChangeArrowheads="1"/>
                </p:cNvSpPr>
                <p:nvPr/>
              </p:nvSpPr>
              <p:spPr bwMode="auto">
                <a:xfrm>
                  <a:off x="793" y="1479"/>
                  <a:ext cx="590" cy="77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8966" name="Line 118"/>
                <p:cNvSpPr>
                  <a:spLocks noChangeShapeType="1"/>
                </p:cNvSpPr>
                <p:nvPr/>
              </p:nvSpPr>
              <p:spPr bwMode="auto">
                <a:xfrm>
                  <a:off x="793" y="1616"/>
                  <a:ext cx="5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78967" name="Line 119"/>
                <p:cNvSpPr>
                  <a:spLocks noChangeShapeType="1"/>
                </p:cNvSpPr>
                <p:nvPr/>
              </p:nvSpPr>
              <p:spPr bwMode="auto">
                <a:xfrm>
                  <a:off x="793" y="2069"/>
                  <a:ext cx="5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grpSp>
            <p:nvGrpSpPr>
              <p:cNvPr id="78969" name="Group 121"/>
              <p:cNvGrpSpPr>
                <a:grpSpLocks/>
              </p:cNvGrpSpPr>
              <p:nvPr/>
            </p:nvGrpSpPr>
            <p:grpSpPr bwMode="auto">
              <a:xfrm>
                <a:off x="2041" y="1479"/>
                <a:ext cx="590" cy="771"/>
                <a:chOff x="793" y="1479"/>
                <a:chExt cx="590" cy="771"/>
              </a:xfrm>
            </p:grpSpPr>
            <p:sp>
              <p:nvSpPr>
                <p:cNvPr id="78970" name="Rectangle 122"/>
                <p:cNvSpPr>
                  <a:spLocks noChangeArrowheads="1"/>
                </p:cNvSpPr>
                <p:nvPr/>
              </p:nvSpPr>
              <p:spPr bwMode="auto">
                <a:xfrm>
                  <a:off x="793" y="1479"/>
                  <a:ext cx="590" cy="77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8971" name="Line 123"/>
                <p:cNvSpPr>
                  <a:spLocks noChangeShapeType="1"/>
                </p:cNvSpPr>
                <p:nvPr/>
              </p:nvSpPr>
              <p:spPr bwMode="auto">
                <a:xfrm>
                  <a:off x="793" y="1616"/>
                  <a:ext cx="5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78972" name="Line 124"/>
                <p:cNvSpPr>
                  <a:spLocks noChangeShapeType="1"/>
                </p:cNvSpPr>
                <p:nvPr/>
              </p:nvSpPr>
              <p:spPr bwMode="auto">
                <a:xfrm>
                  <a:off x="793" y="2069"/>
                  <a:ext cx="5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grpSp>
            <p:nvGrpSpPr>
              <p:cNvPr id="78973" name="Group 125"/>
              <p:cNvGrpSpPr>
                <a:grpSpLocks/>
              </p:cNvGrpSpPr>
              <p:nvPr/>
            </p:nvGrpSpPr>
            <p:grpSpPr bwMode="auto">
              <a:xfrm>
                <a:off x="1587" y="2387"/>
                <a:ext cx="590" cy="771"/>
                <a:chOff x="793" y="1480"/>
                <a:chExt cx="590" cy="771"/>
              </a:xfrm>
            </p:grpSpPr>
            <p:sp>
              <p:nvSpPr>
                <p:cNvPr id="78974" name="Rectangle 126"/>
                <p:cNvSpPr>
                  <a:spLocks noChangeArrowheads="1"/>
                </p:cNvSpPr>
                <p:nvPr/>
              </p:nvSpPr>
              <p:spPr bwMode="auto">
                <a:xfrm>
                  <a:off x="793" y="1480"/>
                  <a:ext cx="590" cy="77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8975" name="Line 127"/>
                <p:cNvSpPr>
                  <a:spLocks noChangeShapeType="1"/>
                </p:cNvSpPr>
                <p:nvPr/>
              </p:nvSpPr>
              <p:spPr bwMode="auto">
                <a:xfrm>
                  <a:off x="793" y="1616"/>
                  <a:ext cx="5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78976" name="Line 128"/>
                <p:cNvSpPr>
                  <a:spLocks noChangeShapeType="1"/>
                </p:cNvSpPr>
                <p:nvPr/>
              </p:nvSpPr>
              <p:spPr bwMode="auto">
                <a:xfrm>
                  <a:off x="793" y="2069"/>
                  <a:ext cx="5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grpSp>
            <p:nvGrpSpPr>
              <p:cNvPr id="78977" name="Group 129"/>
              <p:cNvGrpSpPr>
                <a:grpSpLocks/>
              </p:cNvGrpSpPr>
              <p:nvPr/>
            </p:nvGrpSpPr>
            <p:grpSpPr bwMode="auto">
              <a:xfrm>
                <a:off x="1134" y="3294"/>
                <a:ext cx="590" cy="771"/>
                <a:chOff x="793" y="1480"/>
                <a:chExt cx="590" cy="771"/>
              </a:xfrm>
            </p:grpSpPr>
            <p:sp>
              <p:nvSpPr>
                <p:cNvPr id="78978" name="Rectangle 130"/>
                <p:cNvSpPr>
                  <a:spLocks noChangeArrowheads="1"/>
                </p:cNvSpPr>
                <p:nvPr/>
              </p:nvSpPr>
              <p:spPr bwMode="auto">
                <a:xfrm>
                  <a:off x="793" y="1480"/>
                  <a:ext cx="590" cy="77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8979" name="Line 131"/>
                <p:cNvSpPr>
                  <a:spLocks noChangeShapeType="1"/>
                </p:cNvSpPr>
                <p:nvPr/>
              </p:nvSpPr>
              <p:spPr bwMode="auto">
                <a:xfrm>
                  <a:off x="793" y="1616"/>
                  <a:ext cx="5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78980" name="Line 132"/>
                <p:cNvSpPr>
                  <a:spLocks noChangeShapeType="1"/>
                </p:cNvSpPr>
                <p:nvPr/>
              </p:nvSpPr>
              <p:spPr bwMode="auto">
                <a:xfrm>
                  <a:off x="793" y="2069"/>
                  <a:ext cx="5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grpSp>
            <p:nvGrpSpPr>
              <p:cNvPr id="78981" name="Group 133"/>
              <p:cNvGrpSpPr>
                <a:grpSpLocks/>
              </p:cNvGrpSpPr>
              <p:nvPr/>
            </p:nvGrpSpPr>
            <p:grpSpPr bwMode="auto">
              <a:xfrm>
                <a:off x="2041" y="3294"/>
                <a:ext cx="590" cy="771"/>
                <a:chOff x="793" y="1480"/>
                <a:chExt cx="590" cy="771"/>
              </a:xfrm>
            </p:grpSpPr>
            <p:sp>
              <p:nvSpPr>
                <p:cNvPr id="78982" name="Rectangle 134"/>
                <p:cNvSpPr>
                  <a:spLocks noChangeArrowheads="1"/>
                </p:cNvSpPr>
                <p:nvPr/>
              </p:nvSpPr>
              <p:spPr bwMode="auto">
                <a:xfrm>
                  <a:off x="793" y="1480"/>
                  <a:ext cx="590" cy="77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8983" name="Line 135"/>
                <p:cNvSpPr>
                  <a:spLocks noChangeShapeType="1"/>
                </p:cNvSpPr>
                <p:nvPr/>
              </p:nvSpPr>
              <p:spPr bwMode="auto">
                <a:xfrm>
                  <a:off x="793" y="1616"/>
                  <a:ext cx="5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78984" name="Line 136"/>
                <p:cNvSpPr>
                  <a:spLocks noChangeShapeType="1"/>
                </p:cNvSpPr>
                <p:nvPr/>
              </p:nvSpPr>
              <p:spPr bwMode="auto">
                <a:xfrm>
                  <a:off x="793" y="2069"/>
                  <a:ext cx="5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sp>
            <p:nvSpPr>
              <p:cNvPr id="78985" name="Line 137"/>
              <p:cNvSpPr>
                <a:spLocks noChangeShapeType="1"/>
              </p:cNvSpPr>
              <p:nvPr/>
            </p:nvSpPr>
            <p:spPr bwMode="auto">
              <a:xfrm>
                <a:off x="1723" y="1842"/>
                <a:ext cx="31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78986" name="Line 138"/>
              <p:cNvSpPr>
                <a:spLocks noChangeShapeType="1"/>
              </p:cNvSpPr>
              <p:nvPr/>
            </p:nvSpPr>
            <p:spPr bwMode="auto">
              <a:xfrm flipH="1">
                <a:off x="1451" y="3158"/>
                <a:ext cx="318"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78987" name="Line 139"/>
              <p:cNvSpPr>
                <a:spLocks noChangeShapeType="1"/>
              </p:cNvSpPr>
              <p:nvPr/>
            </p:nvSpPr>
            <p:spPr bwMode="auto">
              <a:xfrm>
                <a:off x="1996" y="3158"/>
                <a:ext cx="362"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78988" name="Line 140"/>
              <p:cNvSpPr>
                <a:spLocks noChangeShapeType="1"/>
              </p:cNvSpPr>
              <p:nvPr/>
            </p:nvSpPr>
            <p:spPr bwMode="auto">
              <a:xfrm>
                <a:off x="2358" y="2251"/>
                <a:ext cx="0" cy="49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78989" name="Line 141"/>
              <p:cNvSpPr>
                <a:spLocks noChangeShapeType="1"/>
              </p:cNvSpPr>
              <p:nvPr/>
            </p:nvSpPr>
            <p:spPr bwMode="auto">
              <a:xfrm flipH="1">
                <a:off x="2177" y="2750"/>
                <a:ext cx="18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grpSp>
          <p:nvGrpSpPr>
            <p:cNvPr id="79015" name="Group 167"/>
            <p:cNvGrpSpPr>
              <a:grpSpLocks/>
            </p:cNvGrpSpPr>
            <p:nvPr/>
          </p:nvGrpSpPr>
          <p:grpSpPr bwMode="auto">
            <a:xfrm>
              <a:off x="3628" y="1888"/>
              <a:ext cx="726" cy="771"/>
              <a:chOff x="3288" y="1436"/>
              <a:chExt cx="1497" cy="2584"/>
            </a:xfrm>
          </p:grpSpPr>
          <p:grpSp>
            <p:nvGrpSpPr>
              <p:cNvPr id="78990" name="Group 142"/>
              <p:cNvGrpSpPr>
                <a:grpSpLocks/>
              </p:cNvGrpSpPr>
              <p:nvPr/>
            </p:nvGrpSpPr>
            <p:grpSpPr bwMode="auto">
              <a:xfrm>
                <a:off x="3288" y="1436"/>
                <a:ext cx="590" cy="772"/>
                <a:chOff x="793" y="1482"/>
                <a:chExt cx="590" cy="772"/>
              </a:xfrm>
            </p:grpSpPr>
            <p:sp>
              <p:nvSpPr>
                <p:cNvPr id="78991" name="Rectangle 143"/>
                <p:cNvSpPr>
                  <a:spLocks noChangeArrowheads="1"/>
                </p:cNvSpPr>
                <p:nvPr/>
              </p:nvSpPr>
              <p:spPr bwMode="auto">
                <a:xfrm>
                  <a:off x="793" y="1482"/>
                  <a:ext cx="590" cy="77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8992" name="Line 144"/>
                <p:cNvSpPr>
                  <a:spLocks noChangeShapeType="1"/>
                </p:cNvSpPr>
                <p:nvPr/>
              </p:nvSpPr>
              <p:spPr bwMode="auto">
                <a:xfrm>
                  <a:off x="793" y="1616"/>
                  <a:ext cx="5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78993" name="Line 145"/>
                <p:cNvSpPr>
                  <a:spLocks noChangeShapeType="1"/>
                </p:cNvSpPr>
                <p:nvPr/>
              </p:nvSpPr>
              <p:spPr bwMode="auto">
                <a:xfrm>
                  <a:off x="793" y="2069"/>
                  <a:ext cx="5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grpSp>
            <p:nvGrpSpPr>
              <p:cNvPr id="78994" name="Group 146"/>
              <p:cNvGrpSpPr>
                <a:grpSpLocks/>
              </p:cNvGrpSpPr>
              <p:nvPr/>
            </p:nvGrpSpPr>
            <p:grpSpPr bwMode="auto">
              <a:xfrm>
                <a:off x="4195" y="1436"/>
                <a:ext cx="590" cy="772"/>
                <a:chOff x="793" y="1482"/>
                <a:chExt cx="590" cy="772"/>
              </a:xfrm>
            </p:grpSpPr>
            <p:sp>
              <p:nvSpPr>
                <p:cNvPr id="78995" name="Rectangle 147"/>
                <p:cNvSpPr>
                  <a:spLocks noChangeArrowheads="1"/>
                </p:cNvSpPr>
                <p:nvPr/>
              </p:nvSpPr>
              <p:spPr bwMode="auto">
                <a:xfrm>
                  <a:off x="793" y="1482"/>
                  <a:ext cx="590" cy="77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8996" name="Line 148"/>
                <p:cNvSpPr>
                  <a:spLocks noChangeShapeType="1"/>
                </p:cNvSpPr>
                <p:nvPr/>
              </p:nvSpPr>
              <p:spPr bwMode="auto">
                <a:xfrm>
                  <a:off x="793" y="1616"/>
                  <a:ext cx="5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78997" name="Line 149"/>
                <p:cNvSpPr>
                  <a:spLocks noChangeShapeType="1"/>
                </p:cNvSpPr>
                <p:nvPr/>
              </p:nvSpPr>
              <p:spPr bwMode="auto">
                <a:xfrm>
                  <a:off x="793" y="2069"/>
                  <a:ext cx="5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grpSp>
            <p:nvGrpSpPr>
              <p:cNvPr id="78998" name="Group 150"/>
              <p:cNvGrpSpPr>
                <a:grpSpLocks/>
              </p:cNvGrpSpPr>
              <p:nvPr/>
            </p:nvGrpSpPr>
            <p:grpSpPr bwMode="auto">
              <a:xfrm>
                <a:off x="3741" y="2341"/>
                <a:ext cx="590" cy="771"/>
                <a:chOff x="793" y="1480"/>
                <a:chExt cx="590" cy="771"/>
              </a:xfrm>
            </p:grpSpPr>
            <p:sp>
              <p:nvSpPr>
                <p:cNvPr id="78999" name="Rectangle 151"/>
                <p:cNvSpPr>
                  <a:spLocks noChangeArrowheads="1"/>
                </p:cNvSpPr>
                <p:nvPr/>
              </p:nvSpPr>
              <p:spPr bwMode="auto">
                <a:xfrm>
                  <a:off x="793" y="1480"/>
                  <a:ext cx="590" cy="77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9000" name="Line 152"/>
                <p:cNvSpPr>
                  <a:spLocks noChangeShapeType="1"/>
                </p:cNvSpPr>
                <p:nvPr/>
              </p:nvSpPr>
              <p:spPr bwMode="auto">
                <a:xfrm>
                  <a:off x="793" y="1616"/>
                  <a:ext cx="5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79001" name="Line 153"/>
                <p:cNvSpPr>
                  <a:spLocks noChangeShapeType="1"/>
                </p:cNvSpPr>
                <p:nvPr/>
              </p:nvSpPr>
              <p:spPr bwMode="auto">
                <a:xfrm>
                  <a:off x="793" y="2069"/>
                  <a:ext cx="5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grpSp>
            <p:nvGrpSpPr>
              <p:cNvPr id="79002" name="Group 154"/>
              <p:cNvGrpSpPr>
                <a:grpSpLocks/>
              </p:cNvGrpSpPr>
              <p:nvPr/>
            </p:nvGrpSpPr>
            <p:grpSpPr bwMode="auto">
              <a:xfrm>
                <a:off x="3288" y="3249"/>
                <a:ext cx="590" cy="771"/>
                <a:chOff x="793" y="1481"/>
                <a:chExt cx="590" cy="771"/>
              </a:xfrm>
            </p:grpSpPr>
            <p:sp>
              <p:nvSpPr>
                <p:cNvPr id="79003" name="Rectangle 155"/>
                <p:cNvSpPr>
                  <a:spLocks noChangeArrowheads="1"/>
                </p:cNvSpPr>
                <p:nvPr/>
              </p:nvSpPr>
              <p:spPr bwMode="auto">
                <a:xfrm>
                  <a:off x="793" y="1481"/>
                  <a:ext cx="590" cy="77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9004" name="Line 156"/>
                <p:cNvSpPr>
                  <a:spLocks noChangeShapeType="1"/>
                </p:cNvSpPr>
                <p:nvPr/>
              </p:nvSpPr>
              <p:spPr bwMode="auto">
                <a:xfrm>
                  <a:off x="793" y="1616"/>
                  <a:ext cx="5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79005" name="Line 157"/>
                <p:cNvSpPr>
                  <a:spLocks noChangeShapeType="1"/>
                </p:cNvSpPr>
                <p:nvPr/>
              </p:nvSpPr>
              <p:spPr bwMode="auto">
                <a:xfrm>
                  <a:off x="793" y="2069"/>
                  <a:ext cx="5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grpSp>
            <p:nvGrpSpPr>
              <p:cNvPr id="79006" name="Group 158"/>
              <p:cNvGrpSpPr>
                <a:grpSpLocks/>
              </p:cNvGrpSpPr>
              <p:nvPr/>
            </p:nvGrpSpPr>
            <p:grpSpPr bwMode="auto">
              <a:xfrm>
                <a:off x="4195" y="3249"/>
                <a:ext cx="590" cy="771"/>
                <a:chOff x="793" y="1481"/>
                <a:chExt cx="590" cy="771"/>
              </a:xfrm>
            </p:grpSpPr>
            <p:sp>
              <p:nvSpPr>
                <p:cNvPr id="79007" name="Rectangle 159"/>
                <p:cNvSpPr>
                  <a:spLocks noChangeArrowheads="1"/>
                </p:cNvSpPr>
                <p:nvPr/>
              </p:nvSpPr>
              <p:spPr bwMode="auto">
                <a:xfrm>
                  <a:off x="793" y="1481"/>
                  <a:ext cx="590" cy="77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9008" name="Line 160"/>
                <p:cNvSpPr>
                  <a:spLocks noChangeShapeType="1"/>
                </p:cNvSpPr>
                <p:nvPr/>
              </p:nvSpPr>
              <p:spPr bwMode="auto">
                <a:xfrm>
                  <a:off x="793" y="1616"/>
                  <a:ext cx="5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79009" name="Line 161"/>
                <p:cNvSpPr>
                  <a:spLocks noChangeShapeType="1"/>
                </p:cNvSpPr>
                <p:nvPr/>
              </p:nvSpPr>
              <p:spPr bwMode="auto">
                <a:xfrm>
                  <a:off x="793" y="2069"/>
                  <a:ext cx="5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sp>
            <p:nvSpPr>
              <p:cNvPr id="79010" name="Line 162"/>
              <p:cNvSpPr>
                <a:spLocks noChangeShapeType="1"/>
              </p:cNvSpPr>
              <p:nvPr/>
            </p:nvSpPr>
            <p:spPr bwMode="auto">
              <a:xfrm>
                <a:off x="3877" y="1796"/>
                <a:ext cx="31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79011" name="Line 163"/>
              <p:cNvSpPr>
                <a:spLocks noChangeShapeType="1"/>
              </p:cNvSpPr>
              <p:nvPr/>
            </p:nvSpPr>
            <p:spPr bwMode="auto">
              <a:xfrm flipH="1">
                <a:off x="3605" y="3112"/>
                <a:ext cx="318"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79012" name="Line 164"/>
              <p:cNvSpPr>
                <a:spLocks noChangeShapeType="1"/>
              </p:cNvSpPr>
              <p:nvPr/>
            </p:nvSpPr>
            <p:spPr bwMode="auto">
              <a:xfrm>
                <a:off x="4150" y="3112"/>
                <a:ext cx="362"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79013" name="Line 165"/>
              <p:cNvSpPr>
                <a:spLocks noChangeShapeType="1"/>
              </p:cNvSpPr>
              <p:nvPr/>
            </p:nvSpPr>
            <p:spPr bwMode="auto">
              <a:xfrm>
                <a:off x="4512" y="2205"/>
                <a:ext cx="0" cy="49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79014" name="Line 166"/>
              <p:cNvSpPr>
                <a:spLocks noChangeShapeType="1"/>
              </p:cNvSpPr>
              <p:nvPr/>
            </p:nvSpPr>
            <p:spPr bwMode="auto">
              <a:xfrm flipH="1">
                <a:off x="4331" y="2704"/>
                <a:ext cx="18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grpSp>
          <p:nvGrpSpPr>
            <p:cNvPr id="79032" name="Group 184"/>
            <p:cNvGrpSpPr>
              <a:grpSpLocks/>
            </p:cNvGrpSpPr>
            <p:nvPr/>
          </p:nvGrpSpPr>
          <p:grpSpPr bwMode="auto">
            <a:xfrm>
              <a:off x="3583" y="1117"/>
              <a:ext cx="771" cy="498"/>
              <a:chOff x="3288" y="1344"/>
              <a:chExt cx="771" cy="498"/>
            </a:xfrm>
          </p:grpSpPr>
          <p:grpSp>
            <p:nvGrpSpPr>
              <p:cNvPr id="79019" name="Group 171"/>
              <p:cNvGrpSpPr>
                <a:grpSpLocks/>
              </p:cNvGrpSpPr>
              <p:nvPr/>
            </p:nvGrpSpPr>
            <p:grpSpPr bwMode="auto">
              <a:xfrm>
                <a:off x="3288" y="1344"/>
                <a:ext cx="771" cy="498"/>
                <a:chOff x="3288" y="1344"/>
                <a:chExt cx="771" cy="498"/>
              </a:xfrm>
            </p:grpSpPr>
            <p:sp>
              <p:nvSpPr>
                <p:cNvPr id="79017" name="Rectangle 169"/>
                <p:cNvSpPr>
                  <a:spLocks noChangeArrowheads="1"/>
                </p:cNvSpPr>
                <p:nvPr/>
              </p:nvSpPr>
              <p:spPr bwMode="auto">
                <a:xfrm>
                  <a:off x="3288" y="1344"/>
                  <a:ext cx="363" cy="45"/>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9018" name="Rectangle 170"/>
                <p:cNvSpPr>
                  <a:spLocks noChangeArrowheads="1"/>
                </p:cNvSpPr>
                <p:nvPr/>
              </p:nvSpPr>
              <p:spPr bwMode="auto">
                <a:xfrm>
                  <a:off x="3288" y="1389"/>
                  <a:ext cx="771" cy="453"/>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grpSp>
          <p:grpSp>
            <p:nvGrpSpPr>
              <p:cNvPr id="79020" name="Group 172"/>
              <p:cNvGrpSpPr>
                <a:grpSpLocks/>
              </p:cNvGrpSpPr>
              <p:nvPr/>
            </p:nvGrpSpPr>
            <p:grpSpPr bwMode="auto">
              <a:xfrm>
                <a:off x="3334" y="1434"/>
                <a:ext cx="272" cy="180"/>
                <a:chOff x="3283" y="1346"/>
                <a:chExt cx="770" cy="496"/>
              </a:xfrm>
            </p:grpSpPr>
            <p:sp>
              <p:nvSpPr>
                <p:cNvPr id="79021" name="Rectangle 173"/>
                <p:cNvSpPr>
                  <a:spLocks noChangeArrowheads="1"/>
                </p:cNvSpPr>
                <p:nvPr/>
              </p:nvSpPr>
              <p:spPr bwMode="auto">
                <a:xfrm>
                  <a:off x="3283" y="1346"/>
                  <a:ext cx="363"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9022" name="Rectangle 174"/>
                <p:cNvSpPr>
                  <a:spLocks noChangeArrowheads="1"/>
                </p:cNvSpPr>
                <p:nvPr/>
              </p:nvSpPr>
              <p:spPr bwMode="auto">
                <a:xfrm>
                  <a:off x="3283" y="1389"/>
                  <a:ext cx="770" cy="4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grpSp>
          <p:grpSp>
            <p:nvGrpSpPr>
              <p:cNvPr id="79029" name="Group 181"/>
              <p:cNvGrpSpPr>
                <a:grpSpLocks/>
              </p:cNvGrpSpPr>
              <p:nvPr/>
            </p:nvGrpSpPr>
            <p:grpSpPr bwMode="auto">
              <a:xfrm>
                <a:off x="3742" y="1616"/>
                <a:ext cx="272" cy="180"/>
                <a:chOff x="3283" y="1346"/>
                <a:chExt cx="770" cy="496"/>
              </a:xfrm>
            </p:grpSpPr>
            <p:sp>
              <p:nvSpPr>
                <p:cNvPr id="79030" name="Rectangle 182"/>
                <p:cNvSpPr>
                  <a:spLocks noChangeArrowheads="1"/>
                </p:cNvSpPr>
                <p:nvPr/>
              </p:nvSpPr>
              <p:spPr bwMode="auto">
                <a:xfrm>
                  <a:off x="3283" y="1346"/>
                  <a:ext cx="363"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9031" name="Rectangle 183"/>
                <p:cNvSpPr>
                  <a:spLocks noChangeArrowheads="1"/>
                </p:cNvSpPr>
                <p:nvPr/>
              </p:nvSpPr>
              <p:spPr bwMode="auto">
                <a:xfrm>
                  <a:off x="3283" y="1389"/>
                  <a:ext cx="770" cy="4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grpSp>
        </p:grpSp>
        <p:sp>
          <p:nvSpPr>
            <p:cNvPr id="79033" name="Text Box 185"/>
            <p:cNvSpPr txBox="1">
              <a:spLocks noChangeArrowheads="1"/>
            </p:cNvSpPr>
            <p:nvPr/>
          </p:nvSpPr>
          <p:spPr bwMode="auto">
            <a:xfrm>
              <a:off x="3537" y="1605"/>
              <a:ext cx="59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zh-CN" altLang="en-US" b="1" dirty="0">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包图</a:t>
              </a:r>
              <a:endParaRPr lang="en-US" altLang="zh-CN" b="1" dirty="0">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79034" name="Text Box 186"/>
            <p:cNvSpPr txBox="1">
              <a:spLocks noChangeArrowheads="1"/>
            </p:cNvSpPr>
            <p:nvPr/>
          </p:nvSpPr>
          <p:spPr bwMode="auto">
            <a:xfrm>
              <a:off x="3538" y="2659"/>
              <a:ext cx="1297"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defPPr>
                <a:defRPr lang="zh-CN"/>
              </a:defPPr>
              <a:lvl1pPr>
                <a:defRPr b="1">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lvl1pPr>
            </a:lstStyle>
            <a:p>
              <a:r>
                <a:rPr lang="zh-CN" altLang="en-US" dirty="0"/>
                <a:t>设计带方法的类图</a:t>
              </a:r>
              <a:endParaRPr lang="en-US" altLang="zh-CN" dirty="0"/>
            </a:p>
          </p:txBody>
        </p:sp>
        <p:sp>
          <p:nvSpPr>
            <p:cNvPr id="79113" name="AutoShape 265"/>
            <p:cNvSpPr>
              <a:spLocks noChangeArrowheads="1"/>
            </p:cNvSpPr>
            <p:nvPr/>
          </p:nvSpPr>
          <p:spPr bwMode="auto">
            <a:xfrm>
              <a:off x="3901" y="2886"/>
              <a:ext cx="273" cy="109"/>
            </a:xfrm>
            <a:prstGeom prst="down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grpSp>
          <p:nvGrpSpPr>
            <p:cNvPr id="79126" name="Group 278"/>
            <p:cNvGrpSpPr>
              <a:grpSpLocks/>
            </p:cNvGrpSpPr>
            <p:nvPr/>
          </p:nvGrpSpPr>
          <p:grpSpPr bwMode="auto">
            <a:xfrm>
              <a:off x="3674" y="3022"/>
              <a:ext cx="1243" cy="1091"/>
              <a:chOff x="3243" y="3067"/>
              <a:chExt cx="1243" cy="1091"/>
            </a:xfrm>
          </p:grpSpPr>
          <p:sp>
            <p:nvSpPr>
              <p:cNvPr id="79122" name="Rectangle 274"/>
              <p:cNvSpPr>
                <a:spLocks noChangeArrowheads="1"/>
              </p:cNvSpPr>
              <p:nvPr/>
            </p:nvSpPr>
            <p:spPr bwMode="auto">
              <a:xfrm>
                <a:off x="3243" y="3067"/>
                <a:ext cx="1037" cy="1068"/>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79123" name="Text Box 275"/>
              <p:cNvSpPr txBox="1">
                <a:spLocks noChangeArrowheads="1"/>
              </p:cNvSpPr>
              <p:nvPr/>
            </p:nvSpPr>
            <p:spPr bwMode="auto">
              <a:xfrm>
                <a:off x="3288" y="3929"/>
                <a:ext cx="817"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defPPr>
                  <a:defRPr lang="zh-CN"/>
                </a:defPPr>
                <a:lvl1pPr>
                  <a:defRPr b="1">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lvl1pPr>
              </a:lstStyle>
              <a:p>
                <a:r>
                  <a:rPr lang="zh-CN" altLang="en-US" dirty="0"/>
                  <a:t>方法伪码</a:t>
                </a:r>
                <a:endParaRPr lang="en-US" altLang="zh-CN" dirty="0"/>
              </a:p>
            </p:txBody>
          </p:sp>
          <p:sp>
            <p:nvSpPr>
              <p:cNvPr id="79124" name="Text Box 276"/>
              <p:cNvSpPr txBox="1">
                <a:spLocks noChangeArrowheads="1"/>
              </p:cNvSpPr>
              <p:nvPr/>
            </p:nvSpPr>
            <p:spPr bwMode="auto">
              <a:xfrm>
                <a:off x="3243" y="3145"/>
                <a:ext cx="1243"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r>
                  <a:rPr lang="en-US" altLang="zh-CN" dirty="0"/>
                  <a:t>If A then</a:t>
                </a:r>
              </a:p>
              <a:p>
                <a:pPr algn="l"/>
                <a:r>
                  <a:rPr lang="en-US" altLang="zh-CN" dirty="0"/>
                  <a:t>   calculate Tax</a:t>
                </a:r>
              </a:p>
              <a:p>
                <a:pPr algn="l"/>
                <a:r>
                  <a:rPr lang="en-US" altLang="zh-CN" dirty="0"/>
                  <a:t>   calculate </a:t>
                </a:r>
                <a:r>
                  <a:rPr lang="zh-CN" altLang="en-US" dirty="0"/>
                  <a:t>总价</a:t>
                </a:r>
                <a:endParaRPr lang="en-US" altLang="zh-CN" dirty="0"/>
              </a:p>
              <a:p>
                <a:pPr algn="l"/>
                <a:r>
                  <a:rPr lang="en-US" altLang="zh-CN" dirty="0"/>
                  <a:t>End if</a:t>
                </a:r>
              </a:p>
            </p:txBody>
          </p:sp>
        </p:grpSp>
        <p:sp>
          <p:nvSpPr>
            <p:cNvPr id="79127" name="Line 279"/>
            <p:cNvSpPr>
              <a:spLocks noChangeShapeType="1"/>
            </p:cNvSpPr>
            <p:nvPr/>
          </p:nvSpPr>
          <p:spPr bwMode="auto">
            <a:xfrm>
              <a:off x="2721" y="2750"/>
              <a:ext cx="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79128" name="Line 280"/>
            <p:cNvSpPr>
              <a:spLocks noChangeShapeType="1"/>
            </p:cNvSpPr>
            <p:nvPr/>
          </p:nvSpPr>
          <p:spPr bwMode="auto">
            <a:xfrm flipV="1">
              <a:off x="2721" y="1752"/>
              <a:ext cx="908" cy="99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79129" name="Line 281"/>
            <p:cNvSpPr>
              <a:spLocks noChangeShapeType="1"/>
            </p:cNvSpPr>
            <p:nvPr/>
          </p:nvSpPr>
          <p:spPr bwMode="auto">
            <a:xfrm>
              <a:off x="2721" y="2750"/>
              <a:ext cx="817" cy="12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79132" name="Text Box 284"/>
            <p:cNvSpPr txBox="1">
              <a:spLocks noChangeArrowheads="1"/>
            </p:cNvSpPr>
            <p:nvPr/>
          </p:nvSpPr>
          <p:spPr bwMode="auto">
            <a:xfrm>
              <a:off x="1565" y="3339"/>
              <a:ext cx="635"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zh-CN" altLang="en-US" b="1" dirty="0">
                  <a:solidFill>
                    <a:srgbClr val="002060"/>
                  </a:solidFill>
                  <a:effectLst>
                    <a:outerShdw blurRad="38100" dist="38100" dir="2700000" algn="tl">
                      <a:srgbClr val="000000">
                        <a:alpha val="43137"/>
                      </a:srgbClr>
                    </a:outerShdw>
                  </a:effectLst>
                  <a:latin typeface="+mn-ea"/>
                  <a:ea typeface="+mn-ea"/>
                </a:rPr>
                <a:t>用例图</a:t>
              </a:r>
              <a:endParaRPr lang="en-US" altLang="zh-CN" b="1" dirty="0">
                <a:solidFill>
                  <a:srgbClr val="002060"/>
                </a:solidFill>
                <a:effectLst>
                  <a:outerShdw blurRad="38100" dist="38100" dir="2700000" algn="tl">
                    <a:srgbClr val="000000">
                      <a:alpha val="43137"/>
                    </a:srgbClr>
                  </a:outerShdw>
                </a:effectLst>
                <a:latin typeface="+mn-ea"/>
                <a:ea typeface="+mn-ea"/>
              </a:endParaRPr>
            </a:p>
            <a:p>
              <a:pPr algn="l"/>
              <a:r>
                <a:rPr lang="zh-CN" altLang="en-US" b="1" dirty="0">
                  <a:solidFill>
                    <a:srgbClr val="002060"/>
                  </a:solidFill>
                  <a:effectLst>
                    <a:outerShdw blurRad="38100" dist="38100" dir="2700000" algn="tl">
                      <a:srgbClr val="000000">
                        <a:alpha val="43137"/>
                      </a:srgbClr>
                    </a:outerShdw>
                  </a:effectLst>
                  <a:latin typeface="+mn-ea"/>
                  <a:ea typeface="+mn-ea"/>
                </a:rPr>
                <a:t>类图</a:t>
              </a:r>
              <a:endParaRPr lang="en-US" altLang="zh-CN" b="1" dirty="0">
                <a:solidFill>
                  <a:srgbClr val="002060"/>
                </a:solidFill>
                <a:effectLst>
                  <a:outerShdw blurRad="38100" dist="38100" dir="2700000" algn="tl">
                    <a:srgbClr val="000000">
                      <a:alpha val="43137"/>
                    </a:srgbClr>
                  </a:outerShdw>
                </a:effectLst>
                <a:latin typeface="+mn-ea"/>
                <a:ea typeface="+mn-ea"/>
              </a:endParaRPr>
            </a:p>
            <a:p>
              <a:pPr algn="l"/>
              <a:r>
                <a:rPr lang="zh-CN" altLang="en-US" b="1" dirty="0">
                  <a:solidFill>
                    <a:srgbClr val="002060"/>
                  </a:solidFill>
                  <a:effectLst>
                    <a:outerShdw blurRad="38100" dist="38100" dir="2700000" algn="tl">
                      <a:srgbClr val="000000">
                        <a:alpha val="43137"/>
                      </a:srgbClr>
                    </a:outerShdw>
                  </a:effectLst>
                  <a:latin typeface="+mn-ea"/>
                  <a:ea typeface="+mn-ea"/>
                </a:rPr>
                <a:t>交互图</a:t>
              </a:r>
              <a:endParaRPr lang="en-US" altLang="zh-CN" b="1" dirty="0">
                <a:solidFill>
                  <a:srgbClr val="002060"/>
                </a:solidFill>
                <a:effectLst>
                  <a:outerShdw blurRad="38100" dist="38100" dir="2700000" algn="tl">
                    <a:srgbClr val="000000">
                      <a:alpha val="43137"/>
                    </a:srgbClr>
                  </a:outerShdw>
                </a:effectLst>
                <a:latin typeface="+mn-ea"/>
                <a:ea typeface="+mn-ea"/>
              </a:endParaRPr>
            </a:p>
            <a:p>
              <a:pPr algn="l"/>
              <a:r>
                <a:rPr lang="zh-CN" altLang="en-US" b="1" dirty="0">
                  <a:solidFill>
                    <a:srgbClr val="002060"/>
                  </a:solidFill>
                  <a:effectLst>
                    <a:outerShdw blurRad="38100" dist="38100" dir="2700000" algn="tl">
                      <a:srgbClr val="000000">
                        <a:alpha val="43137"/>
                      </a:srgbClr>
                    </a:outerShdw>
                  </a:effectLst>
                  <a:latin typeface="+mn-ea"/>
                  <a:ea typeface="+mn-ea"/>
                </a:rPr>
                <a:t>状态图</a:t>
              </a:r>
              <a:endParaRPr lang="en-US" altLang="zh-CN" b="1" dirty="0">
                <a:solidFill>
                  <a:srgbClr val="002060"/>
                </a:solidFill>
                <a:effectLst>
                  <a:outerShdw blurRad="38100" dist="38100" dir="2700000" algn="tl">
                    <a:srgbClr val="000000">
                      <a:alpha val="43137"/>
                    </a:srgbClr>
                  </a:outerShdw>
                </a:effectLst>
                <a:latin typeface="+mn-ea"/>
                <a:ea typeface="+mn-ea"/>
              </a:endParaRPr>
            </a:p>
          </p:txBody>
        </p:sp>
      </p:grpSp>
      <p:sp>
        <p:nvSpPr>
          <p:cNvPr id="79134" name="Text Box 286"/>
          <p:cNvSpPr txBox="1">
            <a:spLocks noChangeArrowheads="1"/>
          </p:cNvSpPr>
          <p:nvPr/>
        </p:nvSpPr>
        <p:spPr bwMode="auto">
          <a:xfrm>
            <a:off x="395536" y="2708275"/>
            <a:ext cx="50323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zh-CN" altLang="en-US" sz="2400" b="1" dirty="0">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面向对象分析模型</a:t>
            </a:r>
            <a:endParaRPr lang="en-US" altLang="zh-CN" sz="2400" b="1" dirty="0">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79135" name="Text Box 287"/>
          <p:cNvSpPr txBox="1">
            <a:spLocks noChangeArrowheads="1"/>
          </p:cNvSpPr>
          <p:nvPr/>
        </p:nvSpPr>
        <p:spPr bwMode="auto">
          <a:xfrm>
            <a:off x="7813178" y="2708275"/>
            <a:ext cx="503238"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zh-CN" altLang="en-US" sz="2400" b="1" dirty="0">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面向对象设计模型</a:t>
            </a:r>
            <a:endParaRPr lang="en-US" altLang="zh-CN" sz="2400" b="1" dirty="0">
              <a:solidFill>
                <a:srgbClr val="00206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79136" name="Text Box 288"/>
          <p:cNvSpPr txBox="1">
            <a:spLocks noChangeArrowheads="1"/>
          </p:cNvSpPr>
          <p:nvPr/>
        </p:nvSpPr>
        <p:spPr bwMode="auto">
          <a:xfrm>
            <a:off x="8533258" y="764704"/>
            <a:ext cx="503238"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zh-CN" altLang="en-US" b="1" dirty="0">
                <a:solidFill>
                  <a:srgbClr val="CC3300"/>
                </a:solidFill>
                <a:effectLst>
                  <a:outerShdw blurRad="38100" dist="38100" dir="2700000" algn="tl">
                    <a:srgbClr val="000000">
                      <a:alpha val="43137"/>
                    </a:srgbClr>
                  </a:outerShdw>
                </a:effectLst>
                <a:latin typeface="+mn-ea"/>
                <a:ea typeface="+mn-ea"/>
                <a:cs typeface="楷体_GB2312" charset="0"/>
              </a:rPr>
              <a:t>设计模型从包图开始，自顶向下，直至出现更多细节</a:t>
            </a:r>
            <a:endParaRPr lang="en-US" altLang="zh-CN" b="1" dirty="0">
              <a:solidFill>
                <a:srgbClr val="CC3300"/>
              </a:solidFill>
              <a:effectLst>
                <a:outerShdw blurRad="38100" dist="38100" dir="2700000" algn="tl">
                  <a:srgbClr val="000000">
                    <a:alpha val="43137"/>
                  </a:srgbClr>
                </a:outerShdw>
              </a:effectLst>
              <a:latin typeface="+mn-ea"/>
              <a:ea typeface="+mn-ea"/>
              <a:cs typeface="楷体_GB2312" charset="0"/>
            </a:endParaRPr>
          </a:p>
        </p:txBody>
      </p:sp>
      <p:sp>
        <p:nvSpPr>
          <p:cNvPr id="83" name="Rectangle 82"/>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a:t>
            </a:r>
          </a:p>
        </p:txBody>
      </p:sp>
      <p:sp>
        <p:nvSpPr>
          <p:cNvPr id="84"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2)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面向对象设计模型</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1208968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9133"/>
                                        </p:tgtEl>
                                        <p:attrNameLst>
                                          <p:attrName>style.visibility</p:attrName>
                                        </p:attrNameLst>
                                      </p:cBhvr>
                                      <p:to>
                                        <p:strVal val="visible"/>
                                      </p:to>
                                    </p:set>
                                    <p:animEffect transition="in" filter="wipe(left)">
                                      <p:cBhvr>
                                        <p:cTn id="7" dur="1000"/>
                                        <p:tgtEl>
                                          <p:spTgt spid="791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9134"/>
                                        </p:tgtEl>
                                        <p:attrNameLst>
                                          <p:attrName>style.visibility</p:attrName>
                                        </p:attrNameLst>
                                      </p:cBhvr>
                                      <p:to>
                                        <p:strVal val="visible"/>
                                      </p:to>
                                    </p:set>
                                  </p:childTnLst>
                                </p:cTn>
                              </p:par>
                            </p:childTnLst>
                          </p:cTn>
                        </p:par>
                        <p:par>
                          <p:cTn id="12" fill="hold" nodeType="afterGroup">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7913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79136"/>
                                        </p:tgtEl>
                                        <p:attrNameLst>
                                          <p:attrName>style.visibility</p:attrName>
                                        </p:attrNameLst>
                                      </p:cBhvr>
                                      <p:to>
                                        <p:strVal val="visible"/>
                                      </p:to>
                                    </p:set>
                                    <p:animEffect transition="in" filter="wipe(up)">
                                      <p:cBhvr>
                                        <p:cTn id="19" dur="500"/>
                                        <p:tgtEl>
                                          <p:spTgt spid="79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34" grpId="0"/>
      <p:bldP spid="79135" grpId="0"/>
      <p:bldP spid="79136"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7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5" y="1389063"/>
            <a:ext cx="6788150" cy="488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37314" name="Rectangle 2"/>
          <p:cNvSpPr>
            <a:spLocks noChangeArrowheads="1"/>
          </p:cNvSpPr>
          <p:nvPr/>
        </p:nvSpPr>
        <p:spPr bwMode="auto">
          <a:xfrm>
            <a:off x="1475656" y="6165304"/>
            <a:ext cx="6388100"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lstStyle/>
          <a:p>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OO </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分析模型到 </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OO </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设计模型的映射</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5" name="Rectangle 82"/>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a:t>
            </a:r>
          </a:p>
        </p:txBody>
      </p:sp>
      <p:sp>
        <p:nvSpPr>
          <p:cNvPr id="6"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2)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面向对象设计模型</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313764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568" y="1628800"/>
            <a:ext cx="1768433" cy="576248"/>
          </a:xfrm>
          <a:prstGeom prst="rect">
            <a:avLst/>
          </a:prstGeom>
        </p:spPr>
        <p:txBody>
          <a:bodyPr wrap="none">
            <a:spAutoFit/>
          </a:bodyPr>
          <a:lstStyle/>
          <a:p>
            <a:pPr marL="342900" indent="-342900" algn="l">
              <a:lnSpc>
                <a:spcPct val="150000"/>
              </a:lnSpc>
              <a:buFont typeface="Wingdings" pitchFamily="2" charset="2"/>
              <a:buChar char="Ø"/>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系统设计</a:t>
            </a:r>
            <a:endParaRPr lang="en-US" altLang="zh-CN" sz="24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3" name="矩形 2"/>
          <p:cNvSpPr/>
          <p:nvPr/>
        </p:nvSpPr>
        <p:spPr>
          <a:xfrm>
            <a:off x="3200930" y="2428820"/>
            <a:ext cx="5481776" cy="3416320"/>
          </a:xfrm>
          <a:prstGeom prst="rect">
            <a:avLst/>
          </a:prstGeom>
        </p:spPr>
        <p:txBody>
          <a:bodyPr wrap="square">
            <a:spAutoFit/>
          </a:bodyPr>
          <a:lstStyle/>
          <a:p>
            <a:pPr marL="342900" indent="-342900" algn="l">
              <a:lnSpc>
                <a:spcPct val="150000"/>
              </a:lnSpc>
              <a:buFont typeface="Wingdings" pitchFamily="2" charset="2"/>
              <a:buChar char="l"/>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系统设计阶段的目的是创建满足系统所有归档需求的</a:t>
            </a: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蓝图</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342900" indent="-342900" algn="l">
              <a:lnSpc>
                <a:spcPct val="150000"/>
              </a:lnSpc>
              <a:buFont typeface="Wingdings" pitchFamily="2" charset="2"/>
              <a:buChar char="l"/>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本阶段工作包括设计</a:t>
            </a: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用户界面</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、设计</a:t>
            </a: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内部和外部的控制</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和确定应用程序</a:t>
            </a: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体系结构</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342900" indent="-342900" algn="l">
              <a:lnSpc>
                <a:spcPct val="150000"/>
              </a:lnSpc>
              <a:buFont typeface="Wingdings" pitchFamily="2" charset="2"/>
              <a:buChar char="l"/>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最终结果是建立</a:t>
            </a: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系统设计说明文档</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28820"/>
            <a:ext cx="2727136" cy="3963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bwMode="auto">
          <a:xfrm>
            <a:off x="1448478" y="900009"/>
            <a:ext cx="629187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t>3</a:t>
            </a:r>
            <a:r>
              <a:rPr lang="zh-CN" altLang="en-US" dirty="0" smtClean="0"/>
              <a:t>、生存周期模型</a:t>
            </a:r>
            <a:endParaRPr lang="zh-CN" altLang="en-US" dirty="0"/>
          </a:p>
        </p:txBody>
      </p:sp>
    </p:spTree>
    <p:extLst>
      <p:ext uri="{BB962C8B-B14F-4D97-AF65-F5344CB8AC3E}">
        <p14:creationId xmlns:p14="http://schemas.microsoft.com/office/powerpoint/2010/main" val="3982200928"/>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a:t>
            </a:r>
          </a:p>
        </p:txBody>
      </p:sp>
      <p:sp>
        <p:nvSpPr>
          <p:cNvPr id="6"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3</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包图</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7" name="Rectangle 3"/>
          <p:cNvSpPr txBox="1">
            <a:spLocks noChangeArrowheads="1"/>
          </p:cNvSpPr>
          <p:nvPr/>
        </p:nvSpPr>
        <p:spPr bwMode="auto">
          <a:xfrm>
            <a:off x="899592" y="1824384"/>
            <a:ext cx="7772400" cy="405288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pPr eaLnBrk="1" hangingPunct="1"/>
            <a:r>
              <a:rPr lang="zh-CN" altLang="en-US" sz="2800" dirty="0" smtClean="0"/>
              <a:t>包（</a:t>
            </a:r>
            <a:r>
              <a:rPr lang="en-US" altLang="zh-CN" sz="2800" dirty="0" smtClean="0"/>
              <a:t>package</a:t>
            </a:r>
            <a:r>
              <a:rPr lang="zh-CN" altLang="en-US" sz="2800" dirty="0" smtClean="0"/>
              <a:t>）是一种</a:t>
            </a:r>
            <a:r>
              <a:rPr lang="zh-CN" altLang="en-US" sz="2800" dirty="0" smtClean="0">
                <a:solidFill>
                  <a:srgbClr val="FF0000"/>
                </a:solidFill>
              </a:rPr>
              <a:t>逻辑分组</a:t>
            </a:r>
            <a:r>
              <a:rPr lang="zh-CN" altLang="en-US" sz="2800" dirty="0" smtClean="0"/>
              <a:t>手段，可以取</a:t>
            </a:r>
            <a:r>
              <a:rPr lang="en-US" altLang="zh-CN" sz="2800" dirty="0" smtClean="0"/>
              <a:t>UML</a:t>
            </a:r>
            <a:r>
              <a:rPr lang="zh-CN" altLang="en-US" sz="2800" dirty="0" smtClean="0"/>
              <a:t>模型中的任何一种事物，将相关成分聚在一起，以构成更高层的组织单元</a:t>
            </a:r>
            <a:r>
              <a:rPr lang="en-US" altLang="zh-CN" sz="2800" dirty="0" smtClean="0"/>
              <a:t>——</a:t>
            </a:r>
            <a:r>
              <a:rPr lang="zh-CN" altLang="en-US" sz="2800" dirty="0" smtClean="0">
                <a:solidFill>
                  <a:srgbClr val="FF0000"/>
                </a:solidFill>
              </a:rPr>
              <a:t>包</a:t>
            </a:r>
            <a:r>
              <a:rPr lang="zh-CN" altLang="en-US" sz="2800" dirty="0" smtClean="0"/>
              <a:t>。</a:t>
            </a:r>
          </a:p>
          <a:p>
            <a:pPr eaLnBrk="1" hangingPunct="1"/>
            <a:r>
              <a:rPr lang="zh-CN" altLang="en-US" sz="2800" dirty="0" smtClean="0"/>
              <a:t>最常用的方法是</a:t>
            </a:r>
            <a:r>
              <a:rPr lang="zh-CN" altLang="en-US" sz="2800" dirty="0" smtClean="0">
                <a:solidFill>
                  <a:srgbClr val="FF0000"/>
                </a:solidFill>
              </a:rPr>
              <a:t>将类以包为单位进行分组</a:t>
            </a:r>
            <a:r>
              <a:rPr lang="zh-CN" altLang="en-US" sz="2800" dirty="0" smtClean="0"/>
              <a:t>。</a:t>
            </a:r>
          </a:p>
          <a:p>
            <a:pPr eaLnBrk="1" hangingPunct="1"/>
            <a:r>
              <a:rPr lang="zh-CN" altLang="en-US" sz="2800" dirty="0" smtClean="0"/>
              <a:t>一个包可以包含其它的包，高层包被分成若干子包，子包又可以在分成更小的包。 </a:t>
            </a:r>
          </a:p>
          <a:p>
            <a:pPr eaLnBrk="1" hangingPunct="1">
              <a:buFont typeface="Wingdings" pitchFamily="2" charset="2"/>
              <a:buNone/>
            </a:pPr>
            <a:endParaRPr lang="en-US" altLang="zh-CN" sz="2800" dirty="0" smtClean="0"/>
          </a:p>
        </p:txBody>
      </p:sp>
    </p:spTree>
    <p:extLst>
      <p:ext uri="{BB962C8B-B14F-4D97-AF65-F5344CB8AC3E}">
        <p14:creationId xmlns:p14="http://schemas.microsoft.com/office/powerpoint/2010/main" val="312685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a:t>
            </a:r>
          </a:p>
        </p:txBody>
      </p:sp>
      <p:sp>
        <p:nvSpPr>
          <p:cNvPr id="6"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3</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包图</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8" name="Rectangle 3"/>
          <p:cNvSpPr txBox="1">
            <a:spLocks noChangeArrowheads="1"/>
          </p:cNvSpPr>
          <p:nvPr/>
        </p:nvSpPr>
        <p:spPr bwMode="auto">
          <a:xfrm>
            <a:off x="832048" y="1772816"/>
            <a:ext cx="7772400" cy="4114800"/>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pPr eaLnBrk="1" hangingPunct="1"/>
            <a:r>
              <a:rPr lang="zh-CN" altLang="en-US" sz="2800" dirty="0" smtClean="0"/>
              <a:t>分包（软件类的分组）有两种原则：</a:t>
            </a:r>
          </a:p>
          <a:p>
            <a:pPr lvl="1" eaLnBrk="1" hangingPunct="1"/>
            <a:r>
              <a:rPr lang="zh-CN" altLang="en-US" sz="2400" dirty="0" smtClean="0">
                <a:solidFill>
                  <a:srgbClr val="FF0000"/>
                </a:solidFill>
              </a:rPr>
              <a:t>共同封闭原则（</a:t>
            </a:r>
            <a:r>
              <a:rPr lang="en-US" altLang="zh-CN" sz="2400" dirty="0" smtClean="0">
                <a:solidFill>
                  <a:srgbClr val="FF0000"/>
                </a:solidFill>
              </a:rPr>
              <a:t>Common Closure Principle</a:t>
            </a:r>
            <a:r>
              <a:rPr lang="zh-CN" altLang="en-US" sz="2400" dirty="0" smtClean="0">
                <a:solidFill>
                  <a:srgbClr val="FF0000"/>
                </a:solidFill>
              </a:rPr>
              <a:t>）</a:t>
            </a:r>
            <a:r>
              <a:rPr lang="zh-CN" altLang="en-US" sz="2400" dirty="0" smtClean="0">
                <a:solidFill>
                  <a:schemeClr val="hlink"/>
                </a:solidFill>
              </a:rPr>
              <a:t>。</a:t>
            </a:r>
            <a:r>
              <a:rPr lang="zh-CN" altLang="en-US" sz="2400" dirty="0" smtClean="0"/>
              <a:t>一个包中的各个类应该是由于相似的原则而改变，即将一组职责相似、但以不同方式实现的类归为一个包中。比如按照层来进行分包就是这种类型。</a:t>
            </a:r>
          </a:p>
          <a:p>
            <a:pPr lvl="1" eaLnBrk="1" hangingPunct="1"/>
            <a:r>
              <a:rPr lang="zh-CN" altLang="en-US" sz="2400" dirty="0" smtClean="0">
                <a:solidFill>
                  <a:srgbClr val="FF0000"/>
                </a:solidFill>
              </a:rPr>
              <a:t>共同复用原则（</a:t>
            </a:r>
            <a:r>
              <a:rPr lang="en-US" altLang="zh-CN" sz="2400" dirty="0" smtClean="0">
                <a:solidFill>
                  <a:srgbClr val="FF0000"/>
                </a:solidFill>
              </a:rPr>
              <a:t>Common Reuse Principle</a:t>
            </a:r>
            <a:r>
              <a:rPr lang="zh-CN" altLang="en-US" sz="2400" dirty="0" smtClean="0">
                <a:solidFill>
                  <a:srgbClr val="FF0000"/>
                </a:solidFill>
              </a:rPr>
              <a:t>）。</a:t>
            </a:r>
            <a:r>
              <a:rPr lang="zh-CN" altLang="en-US" sz="2400" dirty="0" smtClean="0"/>
              <a:t>一个包中的各个类应该一起被复用，复用其中一个可能需要同时考虑同一个包中的其它协作类。通常和业务功能相关。</a:t>
            </a:r>
          </a:p>
        </p:txBody>
      </p:sp>
    </p:spTree>
    <p:extLst>
      <p:ext uri="{BB962C8B-B14F-4D97-AF65-F5344CB8AC3E}">
        <p14:creationId xmlns:p14="http://schemas.microsoft.com/office/powerpoint/2010/main" val="2386304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9" name="Rectangle 3"/>
          <p:cNvSpPr>
            <a:spLocks noGrp="1" noChangeArrowheads="1"/>
          </p:cNvSpPr>
          <p:nvPr>
            <p:ph type="body" idx="1"/>
          </p:nvPr>
        </p:nvSpPr>
        <p:spPr>
          <a:xfrm>
            <a:off x="1651000" y="2577107"/>
            <a:ext cx="5897563" cy="3732213"/>
          </a:xfrm>
        </p:spPr>
        <p:txBody>
          <a:bodyPr/>
          <a:lstStyle/>
          <a:p>
            <a:pPr>
              <a:lnSpc>
                <a:spcPct val="150000"/>
              </a:lnSpc>
              <a:spcBef>
                <a:spcPts val="0"/>
              </a:spcBef>
            </a:pPr>
            <a:r>
              <a:rPr lang="zh-CN" altLang="en-US" dirty="0" smtClean="0"/>
              <a:t>描述</a:t>
            </a:r>
            <a:r>
              <a:rPr lang="zh-CN" altLang="en-US" dirty="0"/>
              <a:t>包及其依赖关系</a:t>
            </a:r>
            <a:endParaRPr lang="en-US" altLang="zh-CN" dirty="0"/>
          </a:p>
          <a:p>
            <a:pPr>
              <a:lnSpc>
                <a:spcPct val="150000"/>
              </a:lnSpc>
              <a:spcBef>
                <a:spcPts val="0"/>
              </a:spcBef>
            </a:pPr>
            <a:r>
              <a:rPr lang="zh-CN" altLang="en-US" sz="2400" dirty="0" smtClean="0"/>
              <a:t>标识</a:t>
            </a:r>
            <a:r>
              <a:rPr lang="zh-CN" altLang="en-US" sz="2400" dirty="0"/>
              <a:t>系统中主要的</a:t>
            </a:r>
            <a:r>
              <a:rPr lang="zh-CN" altLang="en-US" dirty="0"/>
              <a:t>组件</a:t>
            </a:r>
            <a:endParaRPr lang="en-US" altLang="zh-CN" dirty="0"/>
          </a:p>
          <a:p>
            <a:pPr>
              <a:lnSpc>
                <a:spcPct val="150000"/>
              </a:lnSpc>
              <a:spcBef>
                <a:spcPts val="0"/>
              </a:spcBef>
            </a:pPr>
            <a:r>
              <a:rPr lang="en-US" altLang="zh-CN" dirty="0" smtClean="0"/>
              <a:t>UML</a:t>
            </a:r>
            <a:r>
              <a:rPr lang="zh-CN" altLang="en-US" dirty="0"/>
              <a:t>中较高层次的</a:t>
            </a:r>
            <a:r>
              <a:rPr lang="zh-CN" altLang="en-US" dirty="0" smtClean="0"/>
              <a:t>图</a:t>
            </a:r>
            <a:endParaRPr lang="en-US" altLang="zh-CN" sz="800" dirty="0"/>
          </a:p>
          <a:p>
            <a:pPr>
              <a:lnSpc>
                <a:spcPct val="150000"/>
              </a:lnSpc>
              <a:spcBef>
                <a:spcPts val="0"/>
              </a:spcBef>
            </a:pPr>
            <a:r>
              <a:rPr lang="zh-CN" altLang="en-US" sz="2400" dirty="0"/>
              <a:t>功能上类似于</a:t>
            </a:r>
            <a:r>
              <a:rPr lang="zh-CN" altLang="en-US" sz="2400" dirty="0" smtClean="0"/>
              <a:t>流程图</a:t>
            </a:r>
            <a:endParaRPr lang="en-US" altLang="zh-CN" sz="800" dirty="0"/>
          </a:p>
          <a:p>
            <a:pPr>
              <a:lnSpc>
                <a:spcPct val="150000"/>
              </a:lnSpc>
              <a:spcBef>
                <a:spcPts val="0"/>
              </a:spcBef>
            </a:pPr>
            <a:r>
              <a:rPr lang="zh-CN" altLang="en-US" sz="2400" dirty="0"/>
              <a:t>对系统的最后</a:t>
            </a:r>
            <a:r>
              <a:rPr lang="zh-CN" altLang="en-US" sz="2400" dirty="0" smtClean="0"/>
              <a:t>划分</a:t>
            </a:r>
            <a:endParaRPr lang="en-US" altLang="zh-CN" sz="800" dirty="0"/>
          </a:p>
          <a:p>
            <a:pPr>
              <a:lnSpc>
                <a:spcPct val="150000"/>
              </a:lnSpc>
              <a:spcBef>
                <a:spcPts val="0"/>
              </a:spcBef>
            </a:pPr>
            <a:r>
              <a:rPr lang="zh-CN" altLang="en-US" sz="2400" dirty="0"/>
              <a:t>依赖性</a:t>
            </a:r>
            <a:r>
              <a:rPr lang="zh-CN" altLang="en-US" sz="2400" dirty="0">
                <a:sym typeface="Wingdings" charset="0"/>
              </a:rPr>
              <a:t>：哪些</a:t>
            </a:r>
            <a:r>
              <a:rPr lang="zh-CN" altLang="en-US" sz="2400" dirty="0">
                <a:solidFill>
                  <a:srgbClr val="CC0000"/>
                </a:solidFill>
                <a:sym typeface="Wingdings" charset="0"/>
              </a:rPr>
              <a:t>用例</a:t>
            </a:r>
            <a:r>
              <a:rPr lang="en-US" altLang="zh-CN" sz="2400" dirty="0">
                <a:sym typeface="Wingdings" charset="0"/>
              </a:rPr>
              <a:t>/</a:t>
            </a:r>
            <a:r>
              <a:rPr lang="zh-CN" altLang="en-US" sz="2400" dirty="0">
                <a:solidFill>
                  <a:srgbClr val="CC0000"/>
                </a:solidFill>
                <a:sym typeface="Wingdings" charset="0"/>
              </a:rPr>
              <a:t>类</a:t>
            </a:r>
            <a:r>
              <a:rPr lang="zh-CN" altLang="en-US" sz="2400" dirty="0">
                <a:sym typeface="Wingdings" charset="0"/>
              </a:rPr>
              <a:t>属于哪个</a:t>
            </a:r>
            <a:r>
              <a:rPr lang="zh-CN" altLang="en-US" sz="2400" dirty="0">
                <a:solidFill>
                  <a:srgbClr val="CC0000"/>
                </a:solidFill>
                <a:sym typeface="Wingdings" charset="0"/>
              </a:rPr>
              <a:t>包</a:t>
            </a:r>
            <a:endParaRPr lang="zh-CN" altLang="en-US" sz="2400" dirty="0">
              <a:solidFill>
                <a:srgbClr val="CC0000"/>
              </a:solidFill>
            </a:endParaRPr>
          </a:p>
          <a:p>
            <a:pPr>
              <a:lnSpc>
                <a:spcPct val="150000"/>
              </a:lnSpc>
              <a:spcBef>
                <a:spcPts val="0"/>
              </a:spcBef>
            </a:pPr>
            <a:endParaRPr lang="zh-CN" altLang="en-US" dirty="0"/>
          </a:p>
        </p:txBody>
      </p:sp>
      <p:sp>
        <p:nvSpPr>
          <p:cNvPr id="1038341" name="Rectangle 5"/>
          <p:cNvSpPr>
            <a:spLocks noChangeArrowheads="1"/>
          </p:cNvSpPr>
          <p:nvPr/>
        </p:nvSpPr>
        <p:spPr bwMode="auto">
          <a:xfrm>
            <a:off x="639763" y="1844824"/>
            <a:ext cx="5251450" cy="512763"/>
          </a:xfrm>
          <a:prstGeom prst="rect">
            <a:avLst/>
          </a:prstGeom>
          <a:solidFill>
            <a:srgbClr val="002060"/>
          </a:solidFill>
          <a:ln>
            <a:noFill/>
          </a:ln>
          <a:effectLst/>
          <a:extLst/>
        </p:spPr>
        <p:txBody>
          <a:bodyPr lIns="90488" tIns="44450" rIns="90488" bIns="44450" anchor="ctr"/>
          <a:lstStyle/>
          <a:p>
            <a:r>
              <a:rPr lang="en-US" altLang="zh-CN" sz="2600" b="1" dirty="0" smtClean="0">
                <a:solidFill>
                  <a:srgbClr val="FFFF0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600" b="1" dirty="0">
                <a:solidFill>
                  <a:srgbClr val="FFFF00"/>
                </a:solidFill>
                <a:effectLst>
                  <a:outerShdw blurRad="38100" dist="38100" dir="2700000" algn="tl">
                    <a:srgbClr val="000000">
                      <a:alpha val="43137"/>
                    </a:srgbClr>
                  </a:outerShdw>
                </a:effectLst>
                <a:latin typeface="Times New Roman" pitchFamily="18" charset="0"/>
                <a:ea typeface="+mn-ea"/>
                <a:cs typeface="Times New Roman" pitchFamily="18" charset="0"/>
              </a:rPr>
              <a:t>包图（</a:t>
            </a:r>
            <a:r>
              <a:rPr lang="en-US" altLang="zh-CN" sz="2600" b="1" dirty="0">
                <a:solidFill>
                  <a:srgbClr val="FFFF00"/>
                </a:solidFill>
                <a:effectLst>
                  <a:outerShdw blurRad="38100" dist="38100" dir="2700000" algn="tl">
                    <a:srgbClr val="000000">
                      <a:alpha val="43137"/>
                    </a:srgbClr>
                  </a:outerShdw>
                </a:effectLst>
                <a:latin typeface="Times New Roman" pitchFamily="18" charset="0"/>
                <a:ea typeface="+mn-ea"/>
                <a:cs typeface="Times New Roman" pitchFamily="18" charset="0"/>
              </a:rPr>
              <a:t>package diagram</a:t>
            </a:r>
            <a:r>
              <a:rPr lang="zh-CN" altLang="en-US" sz="2600" b="1" dirty="0">
                <a:solidFill>
                  <a:srgbClr val="FFFF00"/>
                </a:solidFill>
                <a:effectLst>
                  <a:outerShdw blurRad="38100" dist="38100" dir="2700000" algn="tl">
                    <a:srgbClr val="000000">
                      <a:alpha val="43137"/>
                    </a:srgbClr>
                  </a:outerShdw>
                </a:effectLst>
                <a:latin typeface="Times New Roman" pitchFamily="18" charset="0"/>
                <a:ea typeface="+mn-ea"/>
                <a:cs typeface="Times New Roman" pitchFamily="18" charset="0"/>
              </a:rPr>
              <a:t>）</a:t>
            </a:r>
          </a:p>
        </p:txBody>
      </p:sp>
      <p:sp>
        <p:nvSpPr>
          <p:cNvPr id="5" name="Rectangle 4"/>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a:t>
            </a:r>
          </a:p>
        </p:txBody>
      </p:sp>
      <p:sp>
        <p:nvSpPr>
          <p:cNvPr id="6"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3</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包图</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598195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9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59768"/>
            <a:ext cx="5100638"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 name="Rectangle 4"/>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a:t>
            </a:r>
          </a:p>
        </p:txBody>
      </p:sp>
      <p:sp>
        <p:nvSpPr>
          <p:cNvPr id="5"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3</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包图</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039362" name="Rectangle 2"/>
          <p:cNvSpPr>
            <a:spLocks noChangeArrowheads="1"/>
          </p:cNvSpPr>
          <p:nvPr/>
        </p:nvSpPr>
        <p:spPr bwMode="auto">
          <a:xfrm>
            <a:off x="4531978" y="5704483"/>
            <a:ext cx="3064358"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lstStyle/>
          <a:p>
            <a:r>
              <a:rPr lang="en-US" altLang="zh-CN"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RMO </a:t>
            </a:r>
            <a:r>
              <a:rPr lang="zh-CN" altLang="en-US"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客户支持系统包图</a:t>
            </a:r>
            <a:endParaRPr lang="en-US" altLang="zh-CN"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992393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a:t>
            </a:r>
          </a:p>
        </p:txBody>
      </p:sp>
      <p:sp>
        <p:nvSpPr>
          <p:cNvPr id="6"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3</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包图</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7" name="Rectangle 4"/>
          <p:cNvSpPr>
            <a:spLocks noChangeArrowheads="1"/>
          </p:cNvSpPr>
          <p:nvPr/>
        </p:nvSpPr>
        <p:spPr bwMode="auto">
          <a:xfrm>
            <a:off x="323850" y="1981201"/>
            <a:ext cx="8640763" cy="1663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49263" indent="-449263" algn="l" eaLnBrk="0" hangingPunct="0">
              <a:lnSpc>
                <a:spcPct val="150000"/>
              </a:lnSpc>
              <a:spcBef>
                <a:spcPts val="0"/>
              </a:spcBef>
              <a:buSzPct val="120000"/>
              <a:buBlip>
                <a:blip r:embed="rId3"/>
              </a:buBlip>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当表现层包中的类要使用领域包中的领域类提供的服务时，表示包就依赖于领域包。 </a:t>
            </a:r>
          </a:p>
        </p:txBody>
      </p:sp>
      <p:graphicFrame>
        <p:nvGraphicFramePr>
          <p:cNvPr id="2" name="对象 1"/>
          <p:cNvGraphicFramePr>
            <a:graphicFrameLocks noChangeAspect="1"/>
          </p:cNvGraphicFramePr>
          <p:nvPr>
            <p:extLst/>
          </p:nvPr>
        </p:nvGraphicFramePr>
        <p:xfrm>
          <a:off x="971600" y="3461791"/>
          <a:ext cx="7400925" cy="2703513"/>
        </p:xfrm>
        <a:graphic>
          <a:graphicData uri="http://schemas.openxmlformats.org/presentationml/2006/ole">
            <mc:AlternateContent xmlns:mc="http://schemas.openxmlformats.org/markup-compatibility/2006">
              <mc:Choice xmlns:v="urn:schemas-microsoft-com:vml" Requires="v">
                <p:oleObj spid="_x0000_s95242" name="位图图像" r:id="rId4" imgW="4086795" imgH="1762371" progId="PBrush">
                  <p:embed/>
                </p:oleObj>
              </mc:Choice>
              <mc:Fallback>
                <p:oleObj name="位图图像" r:id="rId4" imgW="4086795" imgH="1762371" progId="PBrush">
                  <p:embed/>
                  <p:pic>
                    <p:nvPicPr>
                      <p:cNvPr id="2"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3461791"/>
                        <a:ext cx="7400925"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21836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387" name="Rectangle 3"/>
          <p:cNvSpPr>
            <a:spLocks noGrp="1" noChangeArrowheads="1"/>
          </p:cNvSpPr>
          <p:nvPr>
            <p:ph type="body" idx="1"/>
          </p:nvPr>
        </p:nvSpPr>
        <p:spPr>
          <a:xfrm>
            <a:off x="1141413" y="2520727"/>
            <a:ext cx="6797675" cy="3284537"/>
          </a:xfrm>
        </p:spPr>
        <p:txBody>
          <a:bodyPr/>
          <a:lstStyle/>
          <a:p>
            <a:pPr>
              <a:lnSpc>
                <a:spcPct val="140000"/>
              </a:lnSpc>
            </a:pPr>
            <a:r>
              <a:rPr lang="zh-CN" altLang="en-US" sz="2400" dirty="0">
                <a:ea typeface="黑体" pitchFamily="49" charset="-122"/>
              </a:rPr>
              <a:t>设计类图是类图的一个变体</a:t>
            </a:r>
          </a:p>
          <a:p>
            <a:pPr>
              <a:lnSpc>
                <a:spcPct val="140000"/>
              </a:lnSpc>
            </a:pPr>
            <a:r>
              <a:rPr lang="zh-CN" altLang="en-US" sz="2400" dirty="0">
                <a:ea typeface="黑体" pitchFamily="49" charset="-122"/>
              </a:rPr>
              <a:t>表示一系列类的</a:t>
            </a:r>
            <a:r>
              <a:rPr lang="zh-CN" altLang="en-US" sz="2400" dirty="0">
                <a:solidFill>
                  <a:srgbClr val="CC0000"/>
                </a:solidFill>
                <a:ea typeface="黑体" pitchFamily="49" charset="-122"/>
              </a:rPr>
              <a:t>属性和方法的细节</a:t>
            </a:r>
            <a:r>
              <a:rPr lang="zh-CN" altLang="en-US" sz="2400" dirty="0">
                <a:ea typeface="黑体" pitchFamily="49" charset="-122"/>
              </a:rPr>
              <a:t>及其它们之间的关系</a:t>
            </a:r>
            <a:endParaRPr lang="en-US" altLang="zh-CN" sz="2400" dirty="0">
              <a:ea typeface="黑体" pitchFamily="49" charset="-122"/>
            </a:endParaRPr>
          </a:p>
          <a:p>
            <a:pPr>
              <a:lnSpc>
                <a:spcPct val="140000"/>
              </a:lnSpc>
            </a:pPr>
            <a:r>
              <a:rPr lang="zh-CN" altLang="en-US" sz="2400" dirty="0">
                <a:ea typeface="黑体" pitchFamily="49" charset="-122"/>
              </a:rPr>
              <a:t>描述类间</a:t>
            </a:r>
            <a:r>
              <a:rPr lang="zh-CN" altLang="en-US" sz="2400" dirty="0" smtClean="0">
                <a:ea typeface="黑体" pitchFamily="49" charset="-122"/>
              </a:rPr>
              <a:t>的设计组件</a:t>
            </a:r>
            <a:endParaRPr lang="en-US" altLang="zh-CN" sz="800" dirty="0">
              <a:ea typeface="黑体" pitchFamily="49" charset="-122"/>
            </a:endParaRPr>
          </a:p>
          <a:p>
            <a:pPr>
              <a:lnSpc>
                <a:spcPct val="140000"/>
              </a:lnSpc>
            </a:pPr>
            <a:r>
              <a:rPr lang="zh-CN" altLang="en-US" sz="2400" dirty="0">
                <a:ea typeface="黑体" pitchFamily="49" charset="-122"/>
              </a:rPr>
              <a:t>同设计阶段同样的图相比，设计类图更加完善</a:t>
            </a:r>
            <a:endParaRPr lang="zh-CN" altLang="en-US" sz="2400" dirty="0">
              <a:solidFill>
                <a:srgbClr val="FF0000"/>
              </a:solidFill>
              <a:ea typeface="黑体" pitchFamily="49" charset="-122"/>
            </a:endParaRPr>
          </a:p>
        </p:txBody>
      </p:sp>
      <p:sp>
        <p:nvSpPr>
          <p:cNvPr id="1040389" name="Rectangle 5"/>
          <p:cNvSpPr>
            <a:spLocks noChangeArrowheads="1"/>
          </p:cNvSpPr>
          <p:nvPr/>
        </p:nvSpPr>
        <p:spPr bwMode="auto">
          <a:xfrm>
            <a:off x="467544" y="1764109"/>
            <a:ext cx="6372225" cy="512763"/>
          </a:xfrm>
          <a:prstGeom prst="rect">
            <a:avLst/>
          </a:prstGeom>
          <a:solidFill>
            <a:srgbClr val="002060"/>
          </a:solidFill>
          <a:ln w="12700">
            <a:solidFill>
              <a:schemeClr val="tx1"/>
            </a:solidFill>
            <a:miter lim="800000"/>
            <a:headEnd/>
            <a:tailEnd/>
          </a:ln>
          <a:effectLst/>
          <a:extLst/>
        </p:spPr>
        <p:txBody>
          <a:bodyPr lIns="90488" tIns="44450" rIns="90488" bIns="44450" anchor="ctr"/>
          <a:lstStyle/>
          <a:p>
            <a:r>
              <a:rPr lang="zh-CN" altLang="en-US" sz="2600" b="1" dirty="0" smtClean="0">
                <a:solidFill>
                  <a:srgbClr val="FFFF00"/>
                </a:solidFill>
                <a:effectLst>
                  <a:outerShdw blurRad="38100" dist="38100" dir="2700000" algn="tl">
                    <a:srgbClr val="000000">
                      <a:alpha val="43137"/>
                    </a:srgbClr>
                  </a:outerShdw>
                </a:effectLst>
                <a:latin typeface="Times New Roman" pitchFamily="18" charset="0"/>
                <a:ea typeface="+mn-ea"/>
                <a:cs typeface="Times New Roman" pitchFamily="18" charset="0"/>
              </a:rPr>
              <a:t>设计类图</a:t>
            </a:r>
            <a:r>
              <a:rPr lang="zh-CN" altLang="en-US" sz="2600" b="1" dirty="0">
                <a:solidFill>
                  <a:srgbClr val="FFFF0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en-US" altLang="zh-CN" sz="2600" b="1" dirty="0">
                <a:solidFill>
                  <a:srgbClr val="FFFF00"/>
                </a:solidFill>
                <a:effectLst>
                  <a:outerShdw blurRad="38100" dist="38100" dir="2700000" algn="tl">
                    <a:srgbClr val="000000">
                      <a:alpha val="43137"/>
                    </a:srgbClr>
                  </a:outerShdw>
                </a:effectLst>
                <a:latin typeface="Times New Roman" pitchFamily="18" charset="0"/>
                <a:ea typeface="+mn-ea"/>
                <a:cs typeface="Times New Roman" pitchFamily="18" charset="0"/>
              </a:rPr>
              <a:t>design class diagram</a:t>
            </a:r>
            <a:r>
              <a:rPr lang="zh-CN" altLang="en-US" sz="2600" b="1" dirty="0">
                <a:solidFill>
                  <a:srgbClr val="FFFF00"/>
                </a:solidFill>
                <a:effectLst>
                  <a:outerShdw blurRad="38100" dist="38100" dir="2700000" algn="tl">
                    <a:srgbClr val="000000">
                      <a:alpha val="43137"/>
                    </a:srgbClr>
                  </a:outerShdw>
                </a:effectLst>
                <a:latin typeface="Times New Roman" pitchFamily="18" charset="0"/>
                <a:ea typeface="+mn-ea"/>
                <a:cs typeface="Times New Roman" pitchFamily="18" charset="0"/>
              </a:rPr>
              <a:t>）</a:t>
            </a:r>
          </a:p>
        </p:txBody>
      </p:sp>
      <p:sp>
        <p:nvSpPr>
          <p:cNvPr id="4" name="Rectangle 3"/>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a:t>
            </a:r>
          </a:p>
        </p:txBody>
      </p:sp>
      <p:sp>
        <p:nvSpPr>
          <p:cNvPr id="5"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4</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设计类图</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617847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3"/>
          <p:cNvSpPr>
            <a:spLocks noGrp="1" noChangeArrowheads="1"/>
          </p:cNvSpPr>
          <p:nvPr>
            <p:ph type="body" sz="half" idx="1"/>
          </p:nvPr>
        </p:nvSpPr>
        <p:spPr>
          <a:xfrm>
            <a:off x="323528" y="1268760"/>
            <a:ext cx="8424862" cy="1265238"/>
          </a:xfrm>
        </p:spPr>
        <p:txBody>
          <a:bodyPr/>
          <a:lstStyle/>
          <a:p>
            <a:pPr algn="just"/>
            <a:endParaRPr lang="en-US" altLang="zh-CN" dirty="0">
              <a:ea typeface="黑体" pitchFamily="49" charset="-122"/>
            </a:endParaRPr>
          </a:p>
          <a:p>
            <a:pPr algn="just"/>
            <a:r>
              <a:rPr lang="zh-CN" altLang="en-US" dirty="0" smtClean="0">
                <a:ea typeface="黑体" pitchFamily="49" charset="-122"/>
              </a:rPr>
              <a:t>一个简化</a:t>
            </a:r>
            <a:r>
              <a:rPr lang="zh-CN" altLang="en-US" dirty="0">
                <a:ea typeface="黑体" pitchFamily="49" charset="-122"/>
              </a:rPr>
              <a:t>的定义设计类图的内部符号，仅仅显示了属性和方法</a:t>
            </a:r>
            <a:endParaRPr lang="en-US" altLang="zh-CN" dirty="0">
              <a:ea typeface="黑体" pitchFamily="49" charset="-122"/>
            </a:endParaRPr>
          </a:p>
        </p:txBody>
      </p:sp>
      <p:sp>
        <p:nvSpPr>
          <p:cNvPr id="123156" name="AutoShape 276"/>
          <p:cNvSpPr>
            <a:spLocks noChangeArrowheads="1"/>
          </p:cNvSpPr>
          <p:nvPr/>
        </p:nvSpPr>
        <p:spPr bwMode="auto">
          <a:xfrm>
            <a:off x="2051422" y="3140968"/>
            <a:ext cx="5184874" cy="2737371"/>
          </a:xfrm>
          <a:prstGeom prst="flowChartAlternateProcess">
            <a:avLst/>
          </a:prstGeom>
          <a:solidFill>
            <a:srgbClr val="000090"/>
          </a:solidFill>
          <a:ln w="9525">
            <a:solidFill>
              <a:schemeClr val="bg1"/>
            </a:solidFill>
            <a:miter lim="800000"/>
            <a:headEnd/>
            <a:tailEnd/>
          </a:ln>
          <a:effectLst/>
          <a:extLst/>
        </p:spPr>
        <p:txBody>
          <a:bodyPr wrap="square" anchor="ctr">
            <a:spAutoFit/>
          </a:bodyPr>
          <a:lstStyle/>
          <a:p>
            <a:endParaRPr lang="en-US"/>
          </a:p>
        </p:txBody>
      </p:sp>
      <p:sp>
        <p:nvSpPr>
          <p:cNvPr id="123157" name="Line 277"/>
          <p:cNvSpPr>
            <a:spLocks noChangeShapeType="1"/>
          </p:cNvSpPr>
          <p:nvPr/>
        </p:nvSpPr>
        <p:spPr bwMode="auto">
          <a:xfrm>
            <a:off x="2051422" y="3861421"/>
            <a:ext cx="5184874" cy="694"/>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endParaRPr lang="en-US"/>
          </a:p>
        </p:txBody>
      </p:sp>
      <p:sp>
        <p:nvSpPr>
          <p:cNvPr id="123158" name="Line 278"/>
          <p:cNvSpPr>
            <a:spLocks noChangeShapeType="1"/>
          </p:cNvSpPr>
          <p:nvPr/>
        </p:nvSpPr>
        <p:spPr bwMode="auto">
          <a:xfrm>
            <a:off x="2051422" y="4798219"/>
            <a:ext cx="5184874" cy="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endParaRPr lang="en-US"/>
          </a:p>
        </p:txBody>
      </p:sp>
      <p:sp>
        <p:nvSpPr>
          <p:cNvPr id="123159" name="Text Box 279"/>
          <p:cNvSpPr txBox="1">
            <a:spLocks noChangeArrowheads="1"/>
          </p:cNvSpPr>
          <p:nvPr/>
        </p:nvSpPr>
        <p:spPr bwMode="auto">
          <a:xfrm>
            <a:off x="2411760" y="3158852"/>
            <a:ext cx="4032250"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zh-CN" altLang="en-US" sz="1600" b="1" dirty="0">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rPr>
              <a:t>设计类</a:t>
            </a:r>
            <a:endParaRPr lang="en-US" altLang="zh-CN" sz="1600" b="1" dirty="0">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r>
              <a:rPr lang="zh-CN" altLang="en-US" sz="1600" b="1" dirty="0">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rPr>
              <a:t>类名：父类</a:t>
            </a:r>
            <a:endParaRPr lang="en-US" altLang="zh-CN" sz="1600" b="1" dirty="0">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23160" name="Text Box 280"/>
          <p:cNvSpPr txBox="1">
            <a:spLocks noChangeArrowheads="1"/>
          </p:cNvSpPr>
          <p:nvPr/>
        </p:nvSpPr>
        <p:spPr bwMode="auto">
          <a:xfrm>
            <a:off x="2483768" y="3934123"/>
            <a:ext cx="4032250"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defPPr>
              <a:defRPr lang="zh-CN"/>
            </a:defPPr>
            <a:lvl1pPr>
              <a:defRPr sz="16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zh-CN" altLang="en-US" dirty="0"/>
              <a:t>属性列表</a:t>
            </a:r>
            <a:endParaRPr lang="en-US" altLang="zh-CN" dirty="0"/>
          </a:p>
          <a:p>
            <a:r>
              <a:rPr lang="zh-CN" altLang="en-US" dirty="0"/>
              <a:t>可见名：类型表达式</a:t>
            </a:r>
            <a:r>
              <a:rPr lang="en-US" altLang="zh-CN" dirty="0"/>
              <a:t> </a:t>
            </a:r>
            <a:r>
              <a:rPr lang="zh-CN" altLang="en-US" dirty="0"/>
              <a:t>＝</a:t>
            </a:r>
            <a:r>
              <a:rPr lang="en-US" altLang="zh-CN" dirty="0"/>
              <a:t> </a:t>
            </a:r>
            <a:r>
              <a:rPr lang="zh-CN" altLang="en-US" dirty="0"/>
              <a:t>初值</a:t>
            </a:r>
            <a:r>
              <a:rPr lang="en-US" altLang="zh-CN" dirty="0"/>
              <a:t> | </a:t>
            </a:r>
            <a:r>
              <a:rPr lang="zh-CN" altLang="en-US" dirty="0"/>
              <a:t>性质</a:t>
            </a:r>
            <a:r>
              <a:rPr lang="en-US" altLang="zh-CN" dirty="0"/>
              <a:t> |</a:t>
            </a:r>
          </a:p>
        </p:txBody>
      </p:sp>
      <p:sp>
        <p:nvSpPr>
          <p:cNvPr id="123161" name="Text Box 281"/>
          <p:cNvSpPr txBox="1">
            <a:spLocks noChangeArrowheads="1"/>
          </p:cNvSpPr>
          <p:nvPr/>
        </p:nvSpPr>
        <p:spPr bwMode="auto">
          <a:xfrm>
            <a:off x="2483768" y="4942235"/>
            <a:ext cx="4032250"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defPPr>
              <a:defRPr lang="zh-CN"/>
            </a:defPPr>
            <a:lvl1pPr>
              <a:defRPr sz="16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zh-CN" altLang="en-US" dirty="0"/>
              <a:t>方法列表</a:t>
            </a:r>
            <a:endParaRPr lang="en-US" altLang="zh-CN" dirty="0"/>
          </a:p>
          <a:p>
            <a:r>
              <a:rPr lang="zh-CN" altLang="en-US" dirty="0"/>
              <a:t>可见名：类型表达式</a:t>
            </a:r>
            <a:r>
              <a:rPr lang="en-US" altLang="zh-CN" dirty="0"/>
              <a:t>(</a:t>
            </a:r>
            <a:r>
              <a:rPr lang="zh-CN" altLang="en-US" dirty="0"/>
              <a:t>参数表</a:t>
            </a:r>
            <a:r>
              <a:rPr lang="en-US" altLang="zh-CN" dirty="0"/>
              <a:t>)</a:t>
            </a:r>
          </a:p>
        </p:txBody>
      </p:sp>
      <p:sp>
        <p:nvSpPr>
          <p:cNvPr id="11" name="Rectangle 10"/>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a:t>
            </a:r>
          </a:p>
        </p:txBody>
      </p:sp>
      <p:sp>
        <p:nvSpPr>
          <p:cNvPr id="12"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4</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设计类图</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3311736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2883">
                                            <p:txEl>
                                              <p:pRg st="1" end="1"/>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23156"/>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23157"/>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23158"/>
                                        </p:tgtEl>
                                        <p:attrNameLst>
                                          <p:attrName>style.visibility</p:attrName>
                                        </p:attrNameLst>
                                      </p:cBhvr>
                                      <p:to>
                                        <p:strVal val="visible"/>
                                      </p:to>
                                    </p:set>
                                  </p:childTnLst>
                                </p:cTn>
                              </p:par>
                            </p:childTnLst>
                          </p:cTn>
                        </p:par>
                        <p:par>
                          <p:cTn id="16" fill="hold" nodeType="afterGroup">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23159"/>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23160"/>
                                        </p:tgtEl>
                                        <p:attrNameLst>
                                          <p:attrName>style.visibility</p:attrName>
                                        </p:attrNameLst>
                                      </p:cBhvr>
                                      <p:to>
                                        <p:strVal val="visible"/>
                                      </p:to>
                                    </p:set>
                                  </p:childTnLst>
                                </p:cTn>
                              </p:par>
                            </p:childTnLst>
                          </p:cTn>
                        </p:par>
                        <p:par>
                          <p:cTn id="22" fill="hold" nodeType="afterGroup">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23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build="p"/>
      <p:bldP spid="123156" grpId="0" animBg="1"/>
      <p:bldP spid="123157" grpId="0" animBg="1"/>
      <p:bldP spid="123158" grpId="0" animBg="1"/>
      <p:bldP spid="123159" grpId="0"/>
      <p:bldP spid="123160" grpId="0"/>
      <p:bldP spid="12316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0" name="Rectangle 2"/>
          <p:cNvSpPr>
            <a:spLocks noChangeArrowheads="1"/>
          </p:cNvSpPr>
          <p:nvPr/>
        </p:nvSpPr>
        <p:spPr bwMode="auto">
          <a:xfrm>
            <a:off x="916632" y="1808906"/>
            <a:ext cx="7543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lstStyle/>
          <a:p>
            <a:r>
              <a:rPr lang="zh-CN" altLang="en-US" sz="2000" b="1" dirty="0">
                <a:solidFill>
                  <a:srgbClr val="00009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用于描述一个设计类的内部符号</a:t>
            </a:r>
            <a:r>
              <a:rPr lang="en-US" altLang="zh-CN" sz="2000" b="1" dirty="0">
                <a:solidFill>
                  <a:srgbClr val="00009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p>
        </p:txBody>
      </p:sp>
      <p:pic>
        <p:nvPicPr>
          <p:cNvPr id="1041411" name="Picture 3"/>
          <p:cNvPicPr>
            <a:picLocks noChangeAspect="1" noChangeArrowheads="1"/>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916632" y="2775545"/>
            <a:ext cx="7467600" cy="353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41412" name="Rectangle 4"/>
          <p:cNvSpPr>
            <a:spLocks noChangeArrowheads="1"/>
          </p:cNvSpPr>
          <p:nvPr/>
        </p:nvSpPr>
        <p:spPr bwMode="auto">
          <a:xfrm>
            <a:off x="2369195" y="2953345"/>
            <a:ext cx="4302125" cy="7985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ltLang="zh-CN" sz="24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&lt;&lt;</a:t>
            </a: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设计类</a:t>
            </a:r>
            <a:r>
              <a:rPr lang="en-US" altLang="zh-CN" sz="24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&gt;&gt;</a:t>
            </a:r>
          </a:p>
          <a:p>
            <a:r>
              <a:rPr lang="zh-CN" altLang="en-US" sz="2400" b="1" dirty="0">
                <a:solidFill>
                  <a:srgbClr val="00009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类名：父类</a:t>
            </a:r>
            <a:endParaRPr lang="en-US" altLang="zh-CN" sz="2400" b="1" dirty="0">
              <a:solidFill>
                <a:srgbClr val="00009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041413" name="Rectangle 5"/>
          <p:cNvSpPr>
            <a:spLocks noChangeArrowheads="1"/>
          </p:cNvSpPr>
          <p:nvPr/>
        </p:nvSpPr>
        <p:spPr bwMode="auto">
          <a:xfrm>
            <a:off x="1702445" y="4061420"/>
            <a:ext cx="5692775" cy="7985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属性列表</a:t>
            </a:r>
            <a:endParaRPr lang="en-US" altLang="zh-CN" sz="24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r>
              <a:rPr lang="zh-CN" altLang="en-US" sz="2400" b="1" dirty="0">
                <a:solidFill>
                  <a:srgbClr val="00009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可见性标志 属性名：类型表达式</a:t>
            </a:r>
            <a:r>
              <a:rPr lang="en-US" altLang="zh-CN" sz="2400" b="1" dirty="0">
                <a:solidFill>
                  <a:srgbClr val="00009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400" b="1" dirty="0">
                <a:solidFill>
                  <a:srgbClr val="00009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初始值</a:t>
            </a:r>
            <a:endParaRPr lang="en-US" altLang="zh-CN" sz="2400" b="1" dirty="0">
              <a:solidFill>
                <a:srgbClr val="00009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041415" name="Rectangle 7"/>
          <p:cNvSpPr>
            <a:spLocks noChangeArrowheads="1"/>
          </p:cNvSpPr>
          <p:nvPr/>
        </p:nvSpPr>
        <p:spPr bwMode="auto">
          <a:xfrm>
            <a:off x="1678632" y="5183782"/>
            <a:ext cx="5692775" cy="7985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方法列表</a:t>
            </a:r>
            <a:endParaRPr lang="en-US" altLang="zh-CN" sz="24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r>
              <a:rPr lang="zh-CN" altLang="en-US" sz="2400" b="1" dirty="0">
                <a:solidFill>
                  <a:srgbClr val="00009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可见性标志 方法名（参数列表）：返回类型表达式</a:t>
            </a:r>
            <a:endParaRPr lang="en-US" altLang="zh-CN" sz="2400" b="1" dirty="0">
              <a:solidFill>
                <a:srgbClr val="00009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7" name="Rectangle 10"/>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a:t>
            </a:r>
          </a:p>
        </p:txBody>
      </p:sp>
      <p:sp>
        <p:nvSpPr>
          <p:cNvPr id="8"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4</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设计类图</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433580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434" name="Rectangle 2"/>
          <p:cNvSpPr>
            <a:spLocks noChangeArrowheads="1"/>
          </p:cNvSpPr>
          <p:nvPr/>
        </p:nvSpPr>
        <p:spPr bwMode="auto">
          <a:xfrm>
            <a:off x="762000" y="152400"/>
            <a:ext cx="7543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lstStyle/>
          <a:p>
            <a:r>
              <a:rPr lang="zh-CN" altLang="en-US" b="1" dirty="0">
                <a:solidFill>
                  <a:srgbClr val="00206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用于描述一个设计类的内部符号</a:t>
            </a:r>
            <a:endParaRPr lang="en-US" altLang="zh-CN" b="1" dirty="0">
              <a:solidFill>
                <a:srgbClr val="00206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a:p>
            <a:r>
              <a:rPr lang="zh-CN" altLang="en-US" b="1" dirty="0">
                <a:solidFill>
                  <a:srgbClr val="FF00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扩展形式</a:t>
            </a:r>
            <a:endParaRPr lang="en-US" altLang="zh-CN" b="1" dirty="0">
              <a:solidFill>
                <a:srgbClr val="FF00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p:txBody>
      </p:sp>
      <p:pic>
        <p:nvPicPr>
          <p:cNvPr id="1042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38" y="914400"/>
            <a:ext cx="6913562" cy="588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42436" name="Rectangle 4"/>
          <p:cNvSpPr>
            <a:spLocks noChangeArrowheads="1"/>
          </p:cNvSpPr>
          <p:nvPr/>
        </p:nvSpPr>
        <p:spPr bwMode="auto">
          <a:xfrm>
            <a:off x="2922588" y="1081088"/>
            <a:ext cx="4302125" cy="438150"/>
          </a:xfrm>
          <a:prstGeom prst="rect">
            <a:avLst/>
          </a:prstGeom>
          <a:solidFill>
            <a:srgbClr val="FBF1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&lt;&lt;</a:t>
            </a:r>
            <a:r>
              <a:rPr lang="zh-CN" altLang="en-US" sz="1800" b="1" dirty="0">
                <a:solidFill>
                  <a:srgbClr val="FF00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设计类</a:t>
            </a:r>
            <a:r>
              <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&gt;&gt;</a:t>
            </a:r>
          </a:p>
          <a:p>
            <a:r>
              <a:rPr lang="zh-CN" altLang="en-US" sz="1600" b="1" dirty="0">
                <a:solidFill>
                  <a:srgbClr val="00206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类名：父类</a:t>
            </a:r>
            <a:endParaRPr lang="en-US" altLang="zh-CN" sz="1600" b="1" dirty="0">
              <a:solidFill>
                <a:srgbClr val="00206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p:txBody>
      </p:sp>
      <p:sp>
        <p:nvSpPr>
          <p:cNvPr id="1042437" name="Rectangle 5"/>
          <p:cNvSpPr>
            <a:spLocks noChangeArrowheads="1"/>
          </p:cNvSpPr>
          <p:nvPr/>
        </p:nvSpPr>
        <p:spPr bwMode="auto">
          <a:xfrm>
            <a:off x="2473325" y="1633538"/>
            <a:ext cx="4970463" cy="461962"/>
          </a:xfrm>
          <a:prstGeom prst="rect">
            <a:avLst/>
          </a:prstGeom>
          <a:solidFill>
            <a:srgbClr val="FBF1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800" b="1" dirty="0">
                <a:solidFill>
                  <a:srgbClr val="FF00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属性列表</a:t>
            </a:r>
            <a:endPar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a:p>
            <a:r>
              <a:rPr lang="zh-CN" altLang="en-US" sz="1600" b="1" dirty="0">
                <a:solidFill>
                  <a:srgbClr val="00206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可见性标志 属性名：类型表达式</a:t>
            </a:r>
            <a:r>
              <a:rPr lang="en-US" altLang="zh-CN" sz="1600" b="1" dirty="0">
                <a:solidFill>
                  <a:srgbClr val="00206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zh-CN" altLang="en-US" sz="1600" b="1" dirty="0">
                <a:solidFill>
                  <a:srgbClr val="00206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初始值</a:t>
            </a:r>
            <a:endParaRPr lang="en-US" altLang="zh-CN" sz="1600" b="1" dirty="0">
              <a:solidFill>
                <a:srgbClr val="00206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p:txBody>
      </p:sp>
      <p:sp>
        <p:nvSpPr>
          <p:cNvPr id="1042439" name="Rectangle 7"/>
          <p:cNvSpPr>
            <a:spLocks noChangeArrowheads="1"/>
          </p:cNvSpPr>
          <p:nvPr/>
        </p:nvSpPr>
        <p:spPr bwMode="auto">
          <a:xfrm>
            <a:off x="2374900" y="2222500"/>
            <a:ext cx="1519238" cy="720725"/>
          </a:xfrm>
          <a:prstGeom prst="rect">
            <a:avLst/>
          </a:prstGeom>
          <a:solidFill>
            <a:srgbClr val="FBF1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100" b="1" dirty="0">
                <a:solidFill>
                  <a:srgbClr val="00206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可见性标志 方法名（参数列表）：</a:t>
            </a:r>
          </a:p>
          <a:p>
            <a:r>
              <a:rPr lang="zh-CN" altLang="en-US" sz="1100" b="1" dirty="0">
                <a:solidFill>
                  <a:srgbClr val="00206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返回类型表达式</a:t>
            </a:r>
            <a:endParaRPr lang="en-US" altLang="zh-CN" sz="1100" b="1" dirty="0">
              <a:solidFill>
                <a:srgbClr val="00206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p:txBody>
      </p:sp>
      <p:sp>
        <p:nvSpPr>
          <p:cNvPr id="1042440" name="Rectangle 8"/>
          <p:cNvSpPr>
            <a:spLocks noChangeArrowheads="1"/>
          </p:cNvSpPr>
          <p:nvPr/>
        </p:nvSpPr>
        <p:spPr bwMode="auto">
          <a:xfrm>
            <a:off x="4294188" y="2224088"/>
            <a:ext cx="1227137" cy="276225"/>
          </a:xfrm>
          <a:prstGeom prst="rect">
            <a:avLst/>
          </a:prstGeom>
          <a:solidFill>
            <a:srgbClr val="FBF1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zh-CN" altLang="en-US" sz="1800" b="1" dirty="0">
                <a:solidFill>
                  <a:srgbClr val="FF00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方法列表</a:t>
            </a:r>
            <a:endParaRPr lang="en-US" altLang="zh-CN" sz="1800" b="1" dirty="0">
              <a:solidFill>
                <a:srgbClr val="FF000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928142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noChangeArrowheads="1"/>
          </p:cNvSpPr>
          <p:nvPr>
            <p:ph type="body" idx="1"/>
          </p:nvPr>
        </p:nvSpPr>
        <p:spPr>
          <a:xfrm>
            <a:off x="467543" y="1916832"/>
            <a:ext cx="3312046" cy="4025975"/>
          </a:xfrm>
        </p:spPr>
        <p:txBody>
          <a:bodyPr/>
          <a:lstStyle/>
          <a:p>
            <a:pPr>
              <a:lnSpc>
                <a:spcPct val="100000"/>
              </a:lnSpc>
            </a:pPr>
            <a:r>
              <a:rPr lang="zh-CN" altLang="en-US" dirty="0" smtClean="0">
                <a:latin typeface="+mn-ea"/>
                <a:cs typeface="楷体_GB2312" charset="0"/>
              </a:rPr>
              <a:t>一</a:t>
            </a:r>
            <a:r>
              <a:rPr lang="zh-CN" altLang="en-US" dirty="0">
                <a:latin typeface="+mn-ea"/>
                <a:cs typeface="楷体_GB2312" charset="0"/>
              </a:rPr>
              <a:t>个扩展版的设计类图，图中显示了包含各个方法逻辑结构的椭圆框</a:t>
            </a:r>
            <a:endParaRPr lang="en-US" altLang="zh-CN" dirty="0">
              <a:latin typeface="+mn-ea"/>
              <a:cs typeface="楷体_GB2312" charset="0"/>
            </a:endParaRPr>
          </a:p>
        </p:txBody>
      </p:sp>
      <p:grpSp>
        <p:nvGrpSpPr>
          <p:cNvPr id="92202" name="Group 42"/>
          <p:cNvGrpSpPr>
            <a:grpSpLocks/>
          </p:cNvGrpSpPr>
          <p:nvPr/>
        </p:nvGrpSpPr>
        <p:grpSpPr bwMode="auto">
          <a:xfrm>
            <a:off x="2793752" y="1844675"/>
            <a:ext cx="5954713" cy="4824413"/>
            <a:chOff x="762" y="1162"/>
            <a:chExt cx="3751" cy="3039"/>
          </a:xfrm>
        </p:grpSpPr>
        <p:sp>
          <p:nvSpPr>
            <p:cNvPr id="92164" name="AutoShape 4"/>
            <p:cNvSpPr>
              <a:spLocks noChangeArrowheads="1"/>
            </p:cNvSpPr>
            <p:nvPr/>
          </p:nvSpPr>
          <p:spPr bwMode="auto">
            <a:xfrm>
              <a:off x="1610" y="1162"/>
              <a:ext cx="2903" cy="3039"/>
            </a:xfrm>
            <a:prstGeom prst="flowChartAlternateProcess">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92165" name="Line 5"/>
            <p:cNvSpPr>
              <a:spLocks noChangeShapeType="1"/>
            </p:cNvSpPr>
            <p:nvPr/>
          </p:nvSpPr>
          <p:spPr bwMode="auto">
            <a:xfrm>
              <a:off x="1610" y="1525"/>
              <a:ext cx="290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92166" name="Line 6"/>
            <p:cNvSpPr>
              <a:spLocks noChangeShapeType="1"/>
            </p:cNvSpPr>
            <p:nvPr/>
          </p:nvSpPr>
          <p:spPr bwMode="auto">
            <a:xfrm>
              <a:off x="1610" y="1979"/>
              <a:ext cx="290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92167" name="Text Box 7"/>
            <p:cNvSpPr txBox="1">
              <a:spLocks noChangeArrowheads="1"/>
            </p:cNvSpPr>
            <p:nvPr/>
          </p:nvSpPr>
          <p:spPr bwMode="auto">
            <a:xfrm>
              <a:off x="2381" y="1162"/>
              <a:ext cx="1452"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0"/>
                </a:spcBef>
              </a:pPr>
              <a:r>
                <a:rPr lang="zh-CN" altLang="en-US" b="1" dirty="0">
                  <a:solidFill>
                    <a:schemeClr val="bg1"/>
                  </a:solidFill>
                  <a:effectLst>
                    <a:outerShdw blurRad="38100" dist="38100" dir="2700000" algn="tl">
                      <a:srgbClr val="000000">
                        <a:alpha val="43137"/>
                      </a:srgbClr>
                    </a:outerShdw>
                  </a:effectLst>
                  <a:latin typeface="Times New Roman" pitchFamily="18" charset="0"/>
                  <a:ea typeface="+mn-ea"/>
                  <a:cs typeface="Times New Roman" pitchFamily="18" charset="0"/>
                </a:rPr>
                <a:t>设计类</a:t>
              </a:r>
              <a:endParaRPr lang="en-US" altLang="zh-CN" b="1" dirty="0">
                <a:solidFill>
                  <a:schemeClr val="bg1"/>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a:spcBef>
                  <a:spcPct val="0"/>
                </a:spcBef>
              </a:pPr>
              <a:r>
                <a:rPr lang="zh-CN" altLang="en-US" b="1" dirty="0">
                  <a:solidFill>
                    <a:schemeClr val="bg1"/>
                  </a:solidFill>
                  <a:effectLst>
                    <a:outerShdw blurRad="38100" dist="38100" dir="2700000" algn="tl">
                      <a:srgbClr val="000000">
                        <a:alpha val="43137"/>
                      </a:srgbClr>
                    </a:outerShdw>
                  </a:effectLst>
                  <a:latin typeface="Times New Roman" pitchFamily="18" charset="0"/>
                  <a:ea typeface="+mn-ea"/>
                  <a:cs typeface="Times New Roman" pitchFamily="18" charset="0"/>
                </a:rPr>
                <a:t>类名：父类</a:t>
              </a:r>
              <a:endParaRPr lang="en-US" altLang="zh-CN" b="1" dirty="0">
                <a:solidFill>
                  <a:schemeClr val="bg1"/>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92168" name="Text Box 8"/>
            <p:cNvSpPr txBox="1">
              <a:spLocks noChangeArrowheads="1"/>
            </p:cNvSpPr>
            <p:nvPr/>
          </p:nvSpPr>
          <p:spPr bwMode="auto">
            <a:xfrm>
              <a:off x="1701" y="1572"/>
              <a:ext cx="2767"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0"/>
                </a:spcBef>
              </a:pPr>
              <a:r>
                <a:rPr lang="zh-CN" altLang="en-US" b="1" dirty="0">
                  <a:solidFill>
                    <a:schemeClr val="bg1"/>
                  </a:solidFill>
                  <a:effectLst>
                    <a:outerShdw blurRad="38100" dist="38100" dir="2700000" algn="tl">
                      <a:srgbClr val="000000">
                        <a:alpha val="43137"/>
                      </a:srgbClr>
                    </a:outerShdw>
                  </a:effectLst>
                  <a:latin typeface="+mn-ea"/>
                  <a:ea typeface="+mn-ea"/>
                </a:rPr>
                <a:t>属性列表</a:t>
              </a:r>
              <a:endParaRPr lang="en-US" altLang="zh-CN" b="1" dirty="0">
                <a:solidFill>
                  <a:schemeClr val="bg1"/>
                </a:solidFill>
                <a:effectLst>
                  <a:outerShdw blurRad="38100" dist="38100" dir="2700000" algn="tl">
                    <a:srgbClr val="000000">
                      <a:alpha val="43137"/>
                    </a:srgbClr>
                  </a:outerShdw>
                </a:effectLst>
                <a:latin typeface="+mn-ea"/>
                <a:ea typeface="+mn-ea"/>
              </a:endParaRPr>
            </a:p>
            <a:p>
              <a:r>
                <a:rPr lang="zh-CN" altLang="en-US" b="1" dirty="0">
                  <a:solidFill>
                    <a:schemeClr val="bg1"/>
                  </a:solidFill>
                  <a:effectLst>
                    <a:outerShdw blurRad="38100" dist="38100" dir="2700000" algn="tl">
                      <a:srgbClr val="000000">
                        <a:alpha val="43137"/>
                      </a:srgbClr>
                    </a:outerShdw>
                  </a:effectLst>
                  <a:latin typeface="+mn-ea"/>
                  <a:ea typeface="+mn-ea"/>
                </a:rPr>
                <a:t>可见名：类型表达式</a:t>
              </a:r>
              <a:r>
                <a:rPr lang="en-US" altLang="zh-CN" b="1" dirty="0">
                  <a:solidFill>
                    <a:schemeClr val="bg1"/>
                  </a:solidFill>
                  <a:effectLst>
                    <a:outerShdw blurRad="38100" dist="38100" dir="2700000" algn="tl">
                      <a:srgbClr val="000000">
                        <a:alpha val="43137"/>
                      </a:srgbClr>
                    </a:outerShdw>
                  </a:effectLst>
                  <a:latin typeface="+mn-ea"/>
                  <a:ea typeface="+mn-ea"/>
                </a:rPr>
                <a:t> </a:t>
              </a:r>
              <a:r>
                <a:rPr lang="zh-CN" altLang="en-US" b="1" dirty="0">
                  <a:solidFill>
                    <a:schemeClr val="bg1"/>
                  </a:solidFill>
                  <a:effectLst>
                    <a:outerShdw blurRad="38100" dist="38100" dir="2700000" algn="tl">
                      <a:srgbClr val="000000">
                        <a:alpha val="43137"/>
                      </a:srgbClr>
                    </a:outerShdw>
                  </a:effectLst>
                  <a:latin typeface="+mn-ea"/>
                  <a:ea typeface="+mn-ea"/>
                </a:rPr>
                <a:t>＝</a:t>
              </a:r>
              <a:r>
                <a:rPr lang="en-US" altLang="zh-CN" b="1" dirty="0">
                  <a:solidFill>
                    <a:schemeClr val="bg1"/>
                  </a:solidFill>
                  <a:effectLst>
                    <a:outerShdw blurRad="38100" dist="38100" dir="2700000" algn="tl">
                      <a:srgbClr val="000000">
                        <a:alpha val="43137"/>
                      </a:srgbClr>
                    </a:outerShdw>
                  </a:effectLst>
                  <a:latin typeface="+mn-ea"/>
                  <a:ea typeface="+mn-ea"/>
                </a:rPr>
                <a:t> </a:t>
              </a:r>
              <a:r>
                <a:rPr lang="zh-CN" altLang="en-US" b="1" dirty="0">
                  <a:solidFill>
                    <a:schemeClr val="bg1"/>
                  </a:solidFill>
                  <a:effectLst>
                    <a:outerShdw blurRad="38100" dist="38100" dir="2700000" algn="tl">
                      <a:srgbClr val="000000">
                        <a:alpha val="43137"/>
                      </a:srgbClr>
                    </a:outerShdw>
                  </a:effectLst>
                  <a:latin typeface="+mn-ea"/>
                  <a:ea typeface="+mn-ea"/>
                </a:rPr>
                <a:t>初值</a:t>
              </a:r>
              <a:r>
                <a:rPr lang="en-US" altLang="zh-CN" b="1" dirty="0">
                  <a:solidFill>
                    <a:schemeClr val="bg1"/>
                  </a:solidFill>
                  <a:effectLst>
                    <a:outerShdw blurRad="38100" dist="38100" dir="2700000" algn="tl">
                      <a:srgbClr val="000000">
                        <a:alpha val="43137"/>
                      </a:srgbClr>
                    </a:outerShdw>
                  </a:effectLst>
                  <a:latin typeface="+mn-ea"/>
                  <a:ea typeface="+mn-ea"/>
                </a:rPr>
                <a:t> | </a:t>
              </a:r>
              <a:r>
                <a:rPr lang="zh-CN" altLang="en-US" b="1" dirty="0">
                  <a:solidFill>
                    <a:schemeClr val="bg1"/>
                  </a:solidFill>
                  <a:effectLst>
                    <a:outerShdw blurRad="38100" dist="38100" dir="2700000" algn="tl">
                      <a:srgbClr val="000000">
                        <a:alpha val="43137"/>
                      </a:srgbClr>
                    </a:outerShdw>
                  </a:effectLst>
                  <a:latin typeface="+mn-ea"/>
                  <a:ea typeface="+mn-ea"/>
                </a:rPr>
                <a:t>性质</a:t>
              </a:r>
              <a:r>
                <a:rPr lang="en-US" altLang="zh-CN" b="1" dirty="0">
                  <a:solidFill>
                    <a:schemeClr val="bg1"/>
                  </a:solidFill>
                  <a:effectLst>
                    <a:outerShdw blurRad="38100" dist="38100" dir="2700000" algn="tl">
                      <a:srgbClr val="000000">
                        <a:alpha val="43137"/>
                      </a:srgbClr>
                    </a:outerShdw>
                  </a:effectLst>
                  <a:latin typeface="+mn-ea"/>
                  <a:ea typeface="+mn-ea"/>
                </a:rPr>
                <a:t> |</a:t>
              </a:r>
            </a:p>
          </p:txBody>
        </p:sp>
        <p:sp>
          <p:nvSpPr>
            <p:cNvPr id="92169" name="Text Box 9"/>
            <p:cNvSpPr txBox="1">
              <a:spLocks noChangeArrowheads="1"/>
            </p:cNvSpPr>
            <p:nvPr/>
          </p:nvSpPr>
          <p:spPr bwMode="auto">
            <a:xfrm>
              <a:off x="2426" y="1979"/>
              <a:ext cx="145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0"/>
                </a:spcBef>
              </a:pPr>
              <a:r>
                <a:rPr lang="zh-CN" altLang="en-US" b="1" dirty="0">
                  <a:solidFill>
                    <a:schemeClr val="bg1"/>
                  </a:solidFill>
                  <a:effectLst>
                    <a:outerShdw blurRad="38100" dist="38100" dir="2700000" algn="tl">
                      <a:srgbClr val="000000">
                        <a:alpha val="43137"/>
                      </a:srgbClr>
                    </a:outerShdw>
                  </a:effectLst>
                  <a:latin typeface="+mn-ea"/>
                  <a:ea typeface="+mn-ea"/>
                </a:rPr>
                <a:t>方法列表</a:t>
              </a:r>
              <a:endParaRPr lang="en-US" altLang="zh-CN" b="1" dirty="0">
                <a:solidFill>
                  <a:schemeClr val="bg1"/>
                </a:solidFill>
                <a:effectLst>
                  <a:outerShdw blurRad="38100" dist="38100" dir="2700000" algn="tl">
                    <a:srgbClr val="000000">
                      <a:alpha val="43137"/>
                    </a:srgbClr>
                  </a:outerShdw>
                </a:effectLst>
                <a:latin typeface="+mn-ea"/>
                <a:ea typeface="+mn-ea"/>
              </a:endParaRPr>
            </a:p>
          </p:txBody>
        </p:sp>
        <p:sp>
          <p:nvSpPr>
            <p:cNvPr id="92170" name="Text Box 10"/>
            <p:cNvSpPr txBox="1">
              <a:spLocks noChangeArrowheads="1"/>
            </p:cNvSpPr>
            <p:nvPr/>
          </p:nvSpPr>
          <p:spPr bwMode="auto">
            <a:xfrm>
              <a:off x="1565" y="2199"/>
              <a:ext cx="258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zh-CN" altLang="en-US" b="1" dirty="0">
                  <a:solidFill>
                    <a:schemeClr val="bg1"/>
                  </a:solidFill>
                  <a:effectLst>
                    <a:outerShdw blurRad="38100" dist="38100" dir="2700000" algn="tl">
                      <a:srgbClr val="000000">
                        <a:alpha val="43137"/>
                      </a:srgbClr>
                    </a:outerShdw>
                  </a:effectLst>
                  <a:latin typeface="+mn-ea"/>
                  <a:ea typeface="+mn-ea"/>
                </a:rPr>
                <a:t>可见名：类型表达式</a:t>
              </a:r>
              <a:r>
                <a:rPr lang="en-US" altLang="zh-CN" b="1" dirty="0">
                  <a:solidFill>
                    <a:schemeClr val="bg1"/>
                  </a:solidFill>
                  <a:effectLst>
                    <a:outerShdw blurRad="38100" dist="38100" dir="2700000" algn="tl">
                      <a:srgbClr val="000000">
                        <a:alpha val="43137"/>
                      </a:srgbClr>
                    </a:outerShdw>
                  </a:effectLst>
                  <a:latin typeface="+mn-ea"/>
                  <a:ea typeface="+mn-ea"/>
                </a:rPr>
                <a:t>(</a:t>
              </a:r>
              <a:r>
                <a:rPr lang="zh-CN" altLang="en-US" b="1" dirty="0">
                  <a:solidFill>
                    <a:schemeClr val="bg1"/>
                  </a:solidFill>
                  <a:effectLst>
                    <a:outerShdw blurRad="38100" dist="38100" dir="2700000" algn="tl">
                      <a:srgbClr val="000000">
                        <a:alpha val="43137"/>
                      </a:srgbClr>
                    </a:outerShdw>
                  </a:effectLst>
                  <a:latin typeface="+mn-ea"/>
                  <a:ea typeface="+mn-ea"/>
                </a:rPr>
                <a:t>参数表</a:t>
              </a:r>
              <a:r>
                <a:rPr lang="en-US" altLang="zh-CN" b="1" dirty="0">
                  <a:solidFill>
                    <a:schemeClr val="bg1"/>
                  </a:solidFill>
                  <a:effectLst>
                    <a:outerShdw blurRad="38100" dist="38100" dir="2700000" algn="tl">
                      <a:srgbClr val="000000">
                        <a:alpha val="43137"/>
                      </a:srgbClr>
                    </a:outerShdw>
                  </a:effectLst>
                  <a:latin typeface="+mn-ea"/>
                  <a:ea typeface="+mn-ea"/>
                </a:rPr>
                <a:t>)</a:t>
              </a:r>
            </a:p>
          </p:txBody>
        </p:sp>
        <p:grpSp>
          <p:nvGrpSpPr>
            <p:cNvPr id="92175" name="Group 15"/>
            <p:cNvGrpSpPr>
              <a:grpSpLocks/>
            </p:cNvGrpSpPr>
            <p:nvPr/>
          </p:nvGrpSpPr>
          <p:grpSpPr bwMode="auto">
            <a:xfrm>
              <a:off x="2699" y="2361"/>
              <a:ext cx="816" cy="389"/>
              <a:chOff x="2699" y="2361"/>
              <a:chExt cx="816" cy="389"/>
            </a:xfrm>
          </p:grpSpPr>
          <p:sp>
            <p:nvSpPr>
              <p:cNvPr id="92171" name="AutoShape 11"/>
              <p:cNvSpPr>
                <a:spLocks noChangeArrowheads="1"/>
              </p:cNvSpPr>
              <p:nvPr/>
            </p:nvSpPr>
            <p:spPr bwMode="auto">
              <a:xfrm>
                <a:off x="2699" y="2387"/>
                <a:ext cx="816" cy="363"/>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92172" name="Line 12"/>
              <p:cNvSpPr>
                <a:spLocks noChangeShapeType="1"/>
              </p:cNvSpPr>
              <p:nvPr/>
            </p:nvSpPr>
            <p:spPr bwMode="auto">
              <a:xfrm>
                <a:off x="2699" y="2523"/>
                <a:ext cx="81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92173" name="Text Box 13"/>
              <p:cNvSpPr txBox="1">
                <a:spLocks noChangeArrowheads="1"/>
              </p:cNvSpPr>
              <p:nvPr/>
            </p:nvSpPr>
            <p:spPr bwMode="auto">
              <a:xfrm>
                <a:off x="2744" y="2361"/>
                <a:ext cx="68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zh-CN" altLang="en-US" sz="1200"/>
                  <a:t>方法</a:t>
                </a:r>
                <a:r>
                  <a:rPr lang="en-US" altLang="zh-CN" sz="1200"/>
                  <a:t>1</a:t>
                </a:r>
              </a:p>
            </p:txBody>
          </p:sp>
          <p:sp>
            <p:nvSpPr>
              <p:cNvPr id="92174" name="Text Box 14"/>
              <p:cNvSpPr txBox="1">
                <a:spLocks noChangeArrowheads="1"/>
              </p:cNvSpPr>
              <p:nvPr/>
            </p:nvSpPr>
            <p:spPr bwMode="auto">
              <a:xfrm>
                <a:off x="2744" y="2523"/>
                <a:ext cx="68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zh-CN" altLang="en-US" sz="1200"/>
                  <a:t>语句</a:t>
                </a:r>
                <a:endParaRPr lang="en-US" altLang="zh-CN" sz="1200"/>
              </a:p>
            </p:txBody>
          </p:sp>
        </p:grpSp>
        <p:grpSp>
          <p:nvGrpSpPr>
            <p:cNvPr id="92176" name="Group 16"/>
            <p:cNvGrpSpPr>
              <a:grpSpLocks/>
            </p:cNvGrpSpPr>
            <p:nvPr/>
          </p:nvGrpSpPr>
          <p:grpSpPr bwMode="auto">
            <a:xfrm>
              <a:off x="2699" y="2795"/>
              <a:ext cx="816" cy="389"/>
              <a:chOff x="2699" y="2361"/>
              <a:chExt cx="816" cy="389"/>
            </a:xfrm>
          </p:grpSpPr>
          <p:sp>
            <p:nvSpPr>
              <p:cNvPr id="92177" name="AutoShape 17"/>
              <p:cNvSpPr>
                <a:spLocks noChangeArrowheads="1"/>
              </p:cNvSpPr>
              <p:nvPr/>
            </p:nvSpPr>
            <p:spPr bwMode="auto">
              <a:xfrm>
                <a:off x="2699" y="2387"/>
                <a:ext cx="816" cy="363"/>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92178" name="Line 18"/>
              <p:cNvSpPr>
                <a:spLocks noChangeShapeType="1"/>
              </p:cNvSpPr>
              <p:nvPr/>
            </p:nvSpPr>
            <p:spPr bwMode="auto">
              <a:xfrm>
                <a:off x="2699" y="2523"/>
                <a:ext cx="81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92179" name="Text Box 19"/>
              <p:cNvSpPr txBox="1">
                <a:spLocks noChangeArrowheads="1"/>
              </p:cNvSpPr>
              <p:nvPr/>
            </p:nvSpPr>
            <p:spPr bwMode="auto">
              <a:xfrm>
                <a:off x="2744" y="2361"/>
                <a:ext cx="68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zh-CN" altLang="en-US" sz="1200"/>
                  <a:t>方法</a:t>
                </a:r>
                <a:r>
                  <a:rPr lang="en-US" altLang="zh-CN" sz="1200"/>
                  <a:t>2</a:t>
                </a:r>
              </a:p>
            </p:txBody>
          </p:sp>
          <p:sp>
            <p:nvSpPr>
              <p:cNvPr id="92180" name="Text Box 20"/>
              <p:cNvSpPr txBox="1">
                <a:spLocks noChangeArrowheads="1"/>
              </p:cNvSpPr>
              <p:nvPr/>
            </p:nvSpPr>
            <p:spPr bwMode="auto">
              <a:xfrm>
                <a:off x="2744" y="2523"/>
                <a:ext cx="68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zh-CN" altLang="en-US" sz="1200"/>
                  <a:t>语句</a:t>
                </a:r>
                <a:endParaRPr lang="en-US" altLang="zh-CN" sz="1200"/>
              </a:p>
            </p:txBody>
          </p:sp>
        </p:grpSp>
        <p:grpSp>
          <p:nvGrpSpPr>
            <p:cNvPr id="92181" name="Group 21"/>
            <p:cNvGrpSpPr>
              <a:grpSpLocks/>
            </p:cNvGrpSpPr>
            <p:nvPr/>
          </p:nvGrpSpPr>
          <p:grpSpPr bwMode="auto">
            <a:xfrm>
              <a:off x="2699" y="3657"/>
              <a:ext cx="816" cy="389"/>
              <a:chOff x="2699" y="2361"/>
              <a:chExt cx="816" cy="389"/>
            </a:xfrm>
          </p:grpSpPr>
          <p:sp>
            <p:nvSpPr>
              <p:cNvPr id="92182" name="AutoShape 22"/>
              <p:cNvSpPr>
                <a:spLocks noChangeArrowheads="1"/>
              </p:cNvSpPr>
              <p:nvPr/>
            </p:nvSpPr>
            <p:spPr bwMode="auto">
              <a:xfrm>
                <a:off x="2699" y="2387"/>
                <a:ext cx="816" cy="363"/>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92183" name="Line 23"/>
              <p:cNvSpPr>
                <a:spLocks noChangeShapeType="1"/>
              </p:cNvSpPr>
              <p:nvPr/>
            </p:nvSpPr>
            <p:spPr bwMode="auto">
              <a:xfrm>
                <a:off x="2699" y="2523"/>
                <a:ext cx="81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92184" name="Text Box 24"/>
              <p:cNvSpPr txBox="1">
                <a:spLocks noChangeArrowheads="1"/>
              </p:cNvSpPr>
              <p:nvPr/>
            </p:nvSpPr>
            <p:spPr bwMode="auto">
              <a:xfrm>
                <a:off x="2744" y="2361"/>
                <a:ext cx="68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zh-CN" altLang="en-US" sz="1200"/>
                  <a:t>方法</a:t>
                </a:r>
                <a:r>
                  <a:rPr lang="en-US" altLang="zh-CN" sz="1200"/>
                  <a:t>n</a:t>
                </a:r>
              </a:p>
            </p:txBody>
          </p:sp>
          <p:sp>
            <p:nvSpPr>
              <p:cNvPr id="92185" name="Text Box 25"/>
              <p:cNvSpPr txBox="1">
                <a:spLocks noChangeArrowheads="1"/>
              </p:cNvSpPr>
              <p:nvPr/>
            </p:nvSpPr>
            <p:spPr bwMode="auto">
              <a:xfrm>
                <a:off x="2744" y="2523"/>
                <a:ext cx="68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zh-CN" altLang="en-US" sz="1200"/>
                  <a:t>语句</a:t>
                </a:r>
                <a:endParaRPr lang="en-US" altLang="zh-CN" sz="1200"/>
              </a:p>
            </p:txBody>
          </p:sp>
        </p:grpSp>
        <p:sp>
          <p:nvSpPr>
            <p:cNvPr id="92186" name="Text Box 26"/>
            <p:cNvSpPr txBox="1">
              <a:spLocks noChangeArrowheads="1"/>
            </p:cNvSpPr>
            <p:nvPr/>
          </p:nvSpPr>
          <p:spPr bwMode="auto">
            <a:xfrm>
              <a:off x="3061" y="3158"/>
              <a:ext cx="137"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zh-CN" altLang="en-US"/>
                <a:t>。。。</a:t>
              </a:r>
              <a:endParaRPr lang="en-US" altLang="zh-CN"/>
            </a:p>
          </p:txBody>
        </p:sp>
        <p:sp>
          <p:nvSpPr>
            <p:cNvPr id="92187" name="AutoShape 27"/>
            <p:cNvSpPr>
              <a:spLocks noChangeArrowheads="1"/>
            </p:cNvSpPr>
            <p:nvPr/>
          </p:nvSpPr>
          <p:spPr bwMode="auto">
            <a:xfrm>
              <a:off x="3651" y="2704"/>
              <a:ext cx="408" cy="363"/>
            </a:xfrm>
            <a:prstGeom prst="wedgeRectCallout">
              <a:avLst>
                <a:gd name="adj1" fmla="val -91667"/>
                <a:gd name="adj2" fmla="val -69852"/>
              </a:avLst>
            </a:prstGeom>
            <a:solidFill>
              <a:srgbClr val="002060"/>
            </a:solidFill>
            <a:ln w="9525">
              <a:solidFill>
                <a:srgbClr val="FF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nSpc>
                  <a:spcPct val="85000"/>
                </a:lnSpc>
                <a:spcBef>
                  <a:spcPct val="0"/>
                </a:spcBef>
              </a:pPr>
              <a:r>
                <a:rPr lang="zh-CN" altLang="en-US" b="1" dirty="0">
                  <a:solidFill>
                    <a:srgbClr val="FFFF00"/>
                  </a:solidFill>
                  <a:effectLst>
                    <a:outerShdw blurRad="38100" dist="38100" dir="2700000" algn="tl">
                      <a:srgbClr val="000000">
                        <a:alpha val="43137"/>
                      </a:srgbClr>
                    </a:outerShdw>
                  </a:effectLst>
                </a:rPr>
                <a:t>方法过程</a:t>
              </a:r>
              <a:endParaRPr lang="en-US" altLang="zh-CN" b="1" dirty="0">
                <a:solidFill>
                  <a:srgbClr val="FFFF00"/>
                </a:solidFill>
                <a:effectLst>
                  <a:outerShdw blurRad="38100" dist="38100" dir="2700000" algn="tl">
                    <a:srgbClr val="000000">
                      <a:alpha val="43137"/>
                    </a:srgbClr>
                  </a:outerShdw>
                </a:effectLst>
              </a:endParaRPr>
            </a:p>
          </p:txBody>
        </p:sp>
        <p:sp>
          <p:nvSpPr>
            <p:cNvPr id="92188" name="Oval 28"/>
            <p:cNvSpPr>
              <a:spLocks noChangeArrowheads="1"/>
            </p:cNvSpPr>
            <p:nvPr/>
          </p:nvSpPr>
          <p:spPr bwMode="auto">
            <a:xfrm>
              <a:off x="2018" y="2524"/>
              <a:ext cx="91" cy="9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grpSp>
          <p:nvGrpSpPr>
            <p:cNvPr id="92192" name="Group 32"/>
            <p:cNvGrpSpPr>
              <a:grpSpLocks/>
            </p:cNvGrpSpPr>
            <p:nvPr/>
          </p:nvGrpSpPr>
          <p:grpSpPr bwMode="auto">
            <a:xfrm>
              <a:off x="4104" y="2477"/>
              <a:ext cx="182" cy="182"/>
              <a:chOff x="4059" y="2432"/>
              <a:chExt cx="182" cy="182"/>
            </a:xfrm>
          </p:grpSpPr>
          <p:sp>
            <p:nvSpPr>
              <p:cNvPr id="92190" name="Oval 30"/>
              <p:cNvSpPr>
                <a:spLocks noChangeArrowheads="1"/>
              </p:cNvSpPr>
              <p:nvPr/>
            </p:nvSpPr>
            <p:spPr bwMode="auto">
              <a:xfrm>
                <a:off x="4059" y="2432"/>
                <a:ext cx="182" cy="182"/>
              </a:xfrm>
              <a:prstGeom prst="ellipse">
                <a:avLst/>
              </a:prstGeom>
              <a:solidFill>
                <a:srgbClr val="99FF99"/>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92189" name="Oval 29"/>
              <p:cNvSpPr>
                <a:spLocks noChangeArrowheads="1"/>
              </p:cNvSpPr>
              <p:nvPr/>
            </p:nvSpPr>
            <p:spPr bwMode="auto">
              <a:xfrm>
                <a:off x="4105" y="2478"/>
                <a:ext cx="91" cy="9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grpSp>
        <p:sp>
          <p:nvSpPr>
            <p:cNvPr id="92191" name="Line 31"/>
            <p:cNvSpPr>
              <a:spLocks noChangeShapeType="1"/>
            </p:cNvSpPr>
            <p:nvPr/>
          </p:nvSpPr>
          <p:spPr bwMode="auto">
            <a:xfrm>
              <a:off x="2109" y="2568"/>
              <a:ext cx="59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92193" name="Line 33"/>
            <p:cNvSpPr>
              <a:spLocks noChangeShapeType="1"/>
            </p:cNvSpPr>
            <p:nvPr/>
          </p:nvSpPr>
          <p:spPr bwMode="auto">
            <a:xfrm>
              <a:off x="3515" y="2568"/>
              <a:ext cx="59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92194" name="Line 34"/>
            <p:cNvSpPr>
              <a:spLocks noChangeShapeType="1"/>
            </p:cNvSpPr>
            <p:nvPr/>
          </p:nvSpPr>
          <p:spPr bwMode="auto">
            <a:xfrm>
              <a:off x="2064" y="2614"/>
              <a:ext cx="0" cy="12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92195" name="Line 35"/>
            <p:cNvSpPr>
              <a:spLocks noChangeShapeType="1"/>
            </p:cNvSpPr>
            <p:nvPr/>
          </p:nvSpPr>
          <p:spPr bwMode="auto">
            <a:xfrm>
              <a:off x="2064" y="3022"/>
              <a:ext cx="63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92196" name="Line 36"/>
            <p:cNvSpPr>
              <a:spLocks noChangeShapeType="1"/>
            </p:cNvSpPr>
            <p:nvPr/>
          </p:nvSpPr>
          <p:spPr bwMode="auto">
            <a:xfrm>
              <a:off x="2064" y="3884"/>
              <a:ext cx="63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92197" name="Line 37"/>
            <p:cNvSpPr>
              <a:spLocks noChangeShapeType="1"/>
            </p:cNvSpPr>
            <p:nvPr/>
          </p:nvSpPr>
          <p:spPr bwMode="auto">
            <a:xfrm flipV="1">
              <a:off x="4195" y="2659"/>
              <a:ext cx="0" cy="12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92198" name="Line 38"/>
            <p:cNvSpPr>
              <a:spLocks noChangeShapeType="1"/>
            </p:cNvSpPr>
            <p:nvPr/>
          </p:nvSpPr>
          <p:spPr bwMode="auto">
            <a:xfrm>
              <a:off x="3515" y="3884"/>
              <a:ext cx="6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92199" name="Line 39"/>
            <p:cNvSpPr>
              <a:spLocks noChangeShapeType="1"/>
            </p:cNvSpPr>
            <p:nvPr/>
          </p:nvSpPr>
          <p:spPr bwMode="auto">
            <a:xfrm>
              <a:off x="3515" y="3067"/>
              <a:ext cx="6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92201" name="AutoShape 41"/>
            <p:cNvSpPr>
              <a:spLocks noChangeArrowheads="1"/>
            </p:cNvSpPr>
            <p:nvPr/>
          </p:nvSpPr>
          <p:spPr bwMode="auto">
            <a:xfrm>
              <a:off x="762" y="3142"/>
              <a:ext cx="544" cy="515"/>
            </a:xfrm>
            <a:prstGeom prst="wedgeRectCallout">
              <a:avLst>
                <a:gd name="adj1" fmla="val 149107"/>
                <a:gd name="adj2" fmla="val -185788"/>
              </a:avLst>
            </a:prstGeom>
            <a:solidFill>
              <a:srgbClr val="002060"/>
            </a:solidFill>
            <a:ln w="9525">
              <a:solidFill>
                <a:srgbClr val="FF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0"/>
                </a:spcBef>
              </a:pPr>
              <a:r>
                <a:rPr lang="zh-CN" altLang="en-US"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方法名</a:t>
              </a:r>
              <a:endParaRPr lang="en-US" altLang="zh-CN" b="1" dirty="0">
                <a:solidFill>
                  <a:srgbClr val="FFFF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grpSp>
      <p:sp>
        <p:nvSpPr>
          <p:cNvPr id="43" name="Rectangle 42"/>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3333CC"/>
                </a:solidFill>
                <a:effectLst>
                  <a:outerShdw blurRad="38100" dist="38100" dir="2700000" algn="tl">
                    <a:srgbClr val="000000">
                      <a:alpha val="43137"/>
                    </a:srgbClr>
                  </a:outerShdw>
                </a:effectLst>
                <a:latin typeface="Times New Roman" pitchFamily="18" charset="0"/>
                <a:ea typeface="+mn-ea"/>
                <a:cs typeface="Times New Roman" pitchFamily="18" charset="0"/>
              </a:rPr>
              <a:t>3 </a:t>
            </a:r>
            <a:r>
              <a:rPr kumimoji="1" lang="zh-CN" altLang="en-US" sz="3200" b="1" dirty="0">
                <a:solidFill>
                  <a:srgbClr val="3333CC"/>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3333CC"/>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a:t>
            </a:r>
          </a:p>
        </p:txBody>
      </p:sp>
      <p:sp>
        <p:nvSpPr>
          <p:cNvPr id="44"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4</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设计类图</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159511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92202"/>
                                        </p:tgtEl>
                                        <p:attrNameLst>
                                          <p:attrName>style.visibility</p:attrName>
                                        </p:attrNameLst>
                                      </p:cBhvr>
                                      <p:to>
                                        <p:strVal val="visible"/>
                                      </p:to>
                                    </p:set>
                                    <p:animEffect transition="in" filter="wipe(left)">
                                      <p:cBhvr>
                                        <p:cTn id="11" dur="1000"/>
                                        <p:tgtEl>
                                          <p:spTgt spid="92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2"/>
          <p:cNvSpPr>
            <a:spLocks noChangeShapeType="1"/>
          </p:cNvSpPr>
          <p:nvPr/>
        </p:nvSpPr>
        <p:spPr bwMode="auto">
          <a:xfrm flipV="1">
            <a:off x="2630363" y="1928813"/>
            <a:ext cx="625475" cy="420687"/>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 name="Line 3"/>
          <p:cNvSpPr>
            <a:spLocks noChangeShapeType="1"/>
          </p:cNvSpPr>
          <p:nvPr/>
        </p:nvSpPr>
        <p:spPr bwMode="auto">
          <a:xfrm>
            <a:off x="2701800" y="4724400"/>
            <a:ext cx="554038" cy="347663"/>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4"/>
          <p:cNvSpPr>
            <a:spLocks noChangeShapeType="1"/>
          </p:cNvSpPr>
          <p:nvPr/>
        </p:nvSpPr>
        <p:spPr bwMode="auto">
          <a:xfrm>
            <a:off x="3255838" y="1928813"/>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5"/>
          <p:cNvSpPr>
            <a:spLocks noChangeShapeType="1"/>
          </p:cNvSpPr>
          <p:nvPr/>
        </p:nvSpPr>
        <p:spPr bwMode="auto">
          <a:xfrm>
            <a:off x="3255838" y="5072063"/>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7"/>
          <p:cNvSpPr>
            <a:spLocks noChangeShapeType="1"/>
          </p:cNvSpPr>
          <p:nvPr/>
        </p:nvSpPr>
        <p:spPr bwMode="auto">
          <a:xfrm>
            <a:off x="3255838" y="3041650"/>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Oval 11"/>
          <p:cNvSpPr>
            <a:spLocks noChangeArrowheads="1"/>
          </p:cNvSpPr>
          <p:nvPr/>
        </p:nvSpPr>
        <p:spPr bwMode="gray">
          <a:xfrm>
            <a:off x="811088" y="2205038"/>
            <a:ext cx="2673350" cy="2671762"/>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zh-CN" altLang="en-US">
              <a:latin typeface="+mn-lt"/>
              <a:ea typeface="+mn-ea"/>
            </a:endParaRPr>
          </a:p>
        </p:txBody>
      </p:sp>
      <p:sp>
        <p:nvSpPr>
          <p:cNvPr id="9" name="Oval 12"/>
          <p:cNvSpPr>
            <a:spLocks noChangeArrowheads="1"/>
          </p:cNvSpPr>
          <p:nvPr/>
        </p:nvSpPr>
        <p:spPr bwMode="gray">
          <a:xfrm>
            <a:off x="987300" y="2378075"/>
            <a:ext cx="2319338" cy="2322513"/>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zh-CN" altLang="en-US">
              <a:latin typeface="+mn-lt"/>
              <a:ea typeface="+mn-ea"/>
            </a:endParaRPr>
          </a:p>
        </p:txBody>
      </p:sp>
      <p:sp>
        <p:nvSpPr>
          <p:cNvPr id="10" name="Oval 13"/>
          <p:cNvSpPr>
            <a:spLocks noChangeArrowheads="1"/>
          </p:cNvSpPr>
          <p:nvPr/>
        </p:nvSpPr>
        <p:spPr bwMode="gray">
          <a:xfrm>
            <a:off x="998413" y="2390775"/>
            <a:ext cx="2319337" cy="2320925"/>
          </a:xfrm>
          <a:prstGeom prst="ellipse">
            <a:avLst/>
          </a:prstGeom>
          <a:gradFill flip="none" rotWithShape="1">
            <a:gsLst>
              <a:gs pos="0">
                <a:srgbClr val="002060"/>
              </a:gs>
              <a:gs pos="16000">
                <a:srgbClr val="00CCCC"/>
              </a:gs>
              <a:gs pos="47000">
                <a:srgbClr val="9999FF"/>
              </a:gs>
              <a:gs pos="60001">
                <a:srgbClr val="2E6792"/>
              </a:gs>
              <a:gs pos="71001">
                <a:srgbClr val="3333CC"/>
              </a:gs>
              <a:gs pos="81000">
                <a:srgbClr val="1170FF"/>
              </a:gs>
              <a:gs pos="100000">
                <a:srgbClr val="006699"/>
              </a:gs>
            </a:gsLst>
            <a:lin ang="18900000" scaled="1"/>
            <a:tileRect/>
          </a:gradFill>
          <a:ln w="38100" algn="ctr">
            <a:noFill/>
            <a:round/>
            <a:headEnd/>
            <a:tailEnd/>
          </a:ln>
          <a:effectLst/>
        </p:spPr>
        <p:txBody>
          <a:bodyPr anchor="ctr">
            <a:spAutoFit/>
          </a:bodyPr>
          <a:lstStyle/>
          <a:p>
            <a:pPr fontAlgn="auto">
              <a:spcBef>
                <a:spcPts val="0"/>
              </a:spcBef>
              <a:spcAft>
                <a:spcPts val="0"/>
              </a:spcAft>
              <a:defRPr/>
            </a:pPr>
            <a:endParaRPr lang="zh-CN" altLang="en-US">
              <a:latin typeface="+mn-lt"/>
              <a:ea typeface="+mn-ea"/>
            </a:endParaRPr>
          </a:p>
        </p:txBody>
      </p:sp>
      <p:sp>
        <p:nvSpPr>
          <p:cNvPr id="11" name="Oval 14"/>
          <p:cNvSpPr>
            <a:spLocks noChangeArrowheads="1"/>
          </p:cNvSpPr>
          <p:nvPr/>
        </p:nvSpPr>
        <p:spPr bwMode="gray">
          <a:xfrm>
            <a:off x="1101600" y="2495550"/>
            <a:ext cx="2090738" cy="2089150"/>
          </a:xfrm>
          <a:prstGeom prst="ellipse">
            <a:avLst/>
          </a:prstGeom>
          <a:solidFill>
            <a:srgbClr val="000000"/>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latin typeface="Lucida Sans Unicode" pitchFamily="34" charset="0"/>
              <a:ea typeface="黑体" pitchFamily="2" charset="-122"/>
            </a:endParaRPr>
          </a:p>
        </p:txBody>
      </p:sp>
      <p:sp>
        <p:nvSpPr>
          <p:cNvPr id="12" name="Oval 15"/>
          <p:cNvSpPr>
            <a:spLocks noChangeArrowheads="1"/>
          </p:cNvSpPr>
          <p:nvPr/>
        </p:nvSpPr>
        <p:spPr bwMode="gray">
          <a:xfrm>
            <a:off x="1134938" y="2528888"/>
            <a:ext cx="2025650" cy="202723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3" name="Oval 16"/>
          <p:cNvSpPr>
            <a:spLocks noChangeArrowheads="1"/>
          </p:cNvSpPr>
          <p:nvPr/>
        </p:nvSpPr>
        <p:spPr bwMode="gray">
          <a:xfrm>
            <a:off x="1160338" y="2540000"/>
            <a:ext cx="1978025" cy="1978025"/>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4" name="Oval 17"/>
          <p:cNvSpPr>
            <a:spLocks noChangeArrowheads="1"/>
          </p:cNvSpPr>
          <p:nvPr/>
        </p:nvSpPr>
        <p:spPr bwMode="gray">
          <a:xfrm>
            <a:off x="1182563" y="2559050"/>
            <a:ext cx="1879600" cy="1847850"/>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5" name="Oval 18"/>
          <p:cNvSpPr>
            <a:spLocks noChangeArrowheads="1"/>
          </p:cNvSpPr>
          <p:nvPr/>
        </p:nvSpPr>
        <p:spPr bwMode="gray">
          <a:xfrm>
            <a:off x="1292100" y="2611438"/>
            <a:ext cx="1671638" cy="1500187"/>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6" name="AutoShape 20"/>
          <p:cNvSpPr>
            <a:spLocks noChangeArrowheads="1"/>
          </p:cNvSpPr>
          <p:nvPr/>
        </p:nvSpPr>
        <p:spPr bwMode="gray">
          <a:xfrm>
            <a:off x="3859088" y="1700213"/>
            <a:ext cx="4097288"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17" name="Rectangle 21"/>
          <p:cNvSpPr>
            <a:spLocks noChangeArrowheads="1"/>
          </p:cNvSpPr>
          <p:nvPr/>
        </p:nvSpPr>
        <p:spPr bwMode="auto">
          <a:xfrm>
            <a:off x="4339728" y="1700808"/>
            <a:ext cx="39604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zh-CN" altLang="en-US" sz="2400" b="1" dirty="0" smtClean="0">
                <a:solidFill>
                  <a:srgbClr val="FF0000"/>
                </a:solidFill>
                <a:effectLst>
                  <a:outerShdw blurRad="38100" dist="38100" dir="2700000" algn="tl">
                    <a:srgbClr val="000000">
                      <a:alpha val="43137"/>
                    </a:srgbClr>
                  </a:outerShdw>
                </a:effectLst>
                <a:latin typeface="+mn-ea"/>
                <a:ea typeface="+mn-ea"/>
              </a:rPr>
              <a:t>一、系统设计方法</a:t>
            </a:r>
            <a:endParaRPr lang="en-US" altLang="zh-CN" sz="2400" b="1" dirty="0">
              <a:solidFill>
                <a:srgbClr val="FF0000"/>
              </a:solidFill>
              <a:effectLst>
                <a:outerShdw blurRad="38100" dist="38100" dir="2700000" algn="tl">
                  <a:srgbClr val="000000">
                    <a:alpha val="43137"/>
                  </a:srgbClr>
                </a:outerShdw>
              </a:effectLst>
              <a:latin typeface="+mn-ea"/>
              <a:ea typeface="+mn-ea"/>
            </a:endParaRPr>
          </a:p>
        </p:txBody>
      </p:sp>
      <p:sp>
        <p:nvSpPr>
          <p:cNvPr id="18" name="AutoShape 22"/>
          <p:cNvSpPr>
            <a:spLocks noChangeArrowheads="1"/>
          </p:cNvSpPr>
          <p:nvPr/>
        </p:nvSpPr>
        <p:spPr bwMode="gray">
          <a:xfrm>
            <a:off x="3859088" y="2781300"/>
            <a:ext cx="4097288"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19" name="Rectangle 23"/>
          <p:cNvSpPr>
            <a:spLocks noChangeArrowheads="1"/>
          </p:cNvSpPr>
          <p:nvPr/>
        </p:nvSpPr>
        <p:spPr bwMode="auto">
          <a:xfrm>
            <a:off x="4411736" y="2780928"/>
            <a:ext cx="4375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smtClean="0">
                <a:effectLst>
                  <a:outerShdw blurRad="38100" dist="38100" dir="2700000" algn="tl">
                    <a:srgbClr val="000000">
                      <a:alpha val="43137"/>
                    </a:srgbClr>
                  </a:outerShdw>
                </a:effectLst>
                <a:latin typeface="+mn-ea"/>
                <a:ea typeface="+mn-ea"/>
              </a:rPr>
              <a:t>二、输出和用户界面设计</a:t>
            </a:r>
            <a:endParaRPr lang="en-US" altLang="zh-CN" sz="2400" b="1" dirty="0">
              <a:effectLst>
                <a:outerShdw blurRad="38100" dist="38100" dir="2700000" algn="tl">
                  <a:srgbClr val="000000">
                    <a:alpha val="43137"/>
                  </a:srgbClr>
                </a:outerShdw>
              </a:effectLst>
              <a:latin typeface="+mn-ea"/>
              <a:ea typeface="+mn-ea"/>
            </a:endParaRPr>
          </a:p>
        </p:txBody>
      </p:sp>
      <p:sp>
        <p:nvSpPr>
          <p:cNvPr id="20" name="AutoShape 24"/>
          <p:cNvSpPr>
            <a:spLocks noChangeArrowheads="1"/>
          </p:cNvSpPr>
          <p:nvPr/>
        </p:nvSpPr>
        <p:spPr bwMode="gray">
          <a:xfrm>
            <a:off x="3855913" y="4811713"/>
            <a:ext cx="4100463"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dirty="0">
              <a:latin typeface="+mn-lt"/>
              <a:ea typeface="+mn-ea"/>
            </a:endParaRPr>
          </a:p>
        </p:txBody>
      </p:sp>
      <p:sp>
        <p:nvSpPr>
          <p:cNvPr id="21" name="Rectangle 25"/>
          <p:cNvSpPr>
            <a:spLocks noChangeArrowheads="1"/>
          </p:cNvSpPr>
          <p:nvPr/>
        </p:nvSpPr>
        <p:spPr bwMode="auto">
          <a:xfrm>
            <a:off x="4412381" y="4839543"/>
            <a:ext cx="3887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effectLst>
                  <a:outerShdw blurRad="38100" dist="38100" dir="2700000" algn="tl">
                    <a:srgbClr val="000000">
                      <a:alpha val="43137"/>
                    </a:srgbClr>
                  </a:outerShdw>
                </a:effectLst>
                <a:latin typeface="+mn-ea"/>
                <a:ea typeface="+mn-ea"/>
              </a:rPr>
              <a:t>四、系统架构</a:t>
            </a:r>
            <a:endParaRPr lang="en-US" altLang="zh-CN" sz="2400" b="1" dirty="0">
              <a:effectLst>
                <a:outerShdw blurRad="38100" dist="38100" dir="2700000" algn="tl">
                  <a:srgbClr val="000000">
                    <a:alpha val="43137"/>
                  </a:srgbClr>
                </a:outerShdw>
              </a:effectLst>
              <a:latin typeface="+mn-ea"/>
              <a:ea typeface="+mn-ea"/>
            </a:endParaRPr>
          </a:p>
        </p:txBody>
      </p:sp>
      <p:sp>
        <p:nvSpPr>
          <p:cNvPr id="22" name="Oval 26"/>
          <p:cNvSpPr>
            <a:spLocks noChangeArrowheads="1"/>
          </p:cNvSpPr>
          <p:nvPr/>
        </p:nvSpPr>
        <p:spPr bwMode="gray">
          <a:xfrm>
            <a:off x="3770188" y="1817688"/>
            <a:ext cx="303212" cy="303212"/>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23" name="Oval 27"/>
          <p:cNvSpPr>
            <a:spLocks noChangeArrowheads="1"/>
          </p:cNvSpPr>
          <p:nvPr/>
        </p:nvSpPr>
        <p:spPr bwMode="gray">
          <a:xfrm>
            <a:off x="3782888" y="2914650"/>
            <a:ext cx="303212" cy="301625"/>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pic>
        <p:nvPicPr>
          <p:cNvPr id="24" name="Picture 33" descr="worldmap_ani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gray">
          <a:xfrm>
            <a:off x="1333375" y="2752725"/>
            <a:ext cx="1609725"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Line 7"/>
          <p:cNvSpPr>
            <a:spLocks noChangeShapeType="1"/>
          </p:cNvSpPr>
          <p:nvPr/>
        </p:nvSpPr>
        <p:spPr bwMode="auto">
          <a:xfrm>
            <a:off x="3255838" y="4077072"/>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AutoShape 22"/>
          <p:cNvSpPr>
            <a:spLocks noChangeArrowheads="1"/>
          </p:cNvSpPr>
          <p:nvPr/>
        </p:nvSpPr>
        <p:spPr bwMode="gray">
          <a:xfrm>
            <a:off x="3859088" y="3804146"/>
            <a:ext cx="4097288"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27" name="Rectangle 23"/>
          <p:cNvSpPr>
            <a:spLocks noChangeArrowheads="1"/>
          </p:cNvSpPr>
          <p:nvPr/>
        </p:nvSpPr>
        <p:spPr bwMode="auto">
          <a:xfrm>
            <a:off x="4411736" y="3788965"/>
            <a:ext cx="453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smtClean="0">
                <a:effectLst>
                  <a:outerShdw blurRad="38100" dist="38100" dir="2700000" algn="tl">
                    <a:srgbClr val="000000">
                      <a:alpha val="43137"/>
                    </a:srgbClr>
                  </a:outerShdw>
                </a:effectLst>
                <a:latin typeface="+mn-ea"/>
                <a:ea typeface="+mn-ea"/>
              </a:rPr>
              <a:t>三、数据设计</a:t>
            </a:r>
            <a:endParaRPr lang="en-US" altLang="zh-CN" sz="2400" b="1" dirty="0">
              <a:effectLst>
                <a:outerShdw blurRad="38100" dist="38100" dir="2700000" algn="tl">
                  <a:srgbClr val="000000">
                    <a:alpha val="43137"/>
                  </a:srgbClr>
                </a:outerShdw>
              </a:effectLst>
              <a:latin typeface="+mn-ea"/>
              <a:ea typeface="+mn-ea"/>
            </a:endParaRPr>
          </a:p>
        </p:txBody>
      </p:sp>
      <p:sp>
        <p:nvSpPr>
          <p:cNvPr id="28" name="Oval 27"/>
          <p:cNvSpPr>
            <a:spLocks noChangeArrowheads="1"/>
          </p:cNvSpPr>
          <p:nvPr/>
        </p:nvSpPr>
        <p:spPr bwMode="gray">
          <a:xfrm>
            <a:off x="3782888" y="4926013"/>
            <a:ext cx="303212" cy="303212"/>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29" name="Oval 26"/>
          <p:cNvSpPr>
            <a:spLocks noChangeArrowheads="1"/>
          </p:cNvSpPr>
          <p:nvPr/>
        </p:nvSpPr>
        <p:spPr bwMode="gray">
          <a:xfrm>
            <a:off x="3763838" y="3918446"/>
            <a:ext cx="301625" cy="303212"/>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31" name="标题 1"/>
          <p:cNvSpPr>
            <a:spLocks noGrp="1"/>
          </p:cNvSpPr>
          <p:nvPr>
            <p:ph type="title"/>
          </p:nvPr>
        </p:nvSpPr>
        <p:spPr>
          <a:xfrm>
            <a:off x="-36512" y="77317"/>
            <a:ext cx="9144000" cy="687387"/>
          </a:xfrm>
        </p:spPr>
        <p:txBody>
          <a:bodyPr rIns="180000"/>
          <a:lstStyle/>
          <a:p>
            <a:r>
              <a:rPr lang="zh-CN" altLang="en-US" sz="3200" dirty="0" smtClean="0">
                <a:solidFill>
                  <a:srgbClr val="0000FF"/>
                </a:solidFill>
                <a:effectLst>
                  <a:outerShdw blurRad="38100" dist="38100" dir="2700000" algn="tl">
                    <a:srgbClr val="000000">
                      <a:alpha val="43137"/>
                    </a:srgbClr>
                  </a:outerShdw>
                </a:effectLst>
                <a:latin typeface="黑体" pitchFamily="49" charset="-122"/>
                <a:ea typeface="黑体" pitchFamily="49" charset="-122"/>
              </a:rPr>
              <a:t>第六讲 系统设计</a:t>
            </a:r>
            <a:endParaRPr lang="zh-CN" altLang="en-US" sz="3200" dirty="0">
              <a:solidFill>
                <a:srgbClr val="0000FF"/>
              </a:solidFill>
              <a:effectLst>
                <a:outerShdw blurRad="38100" dist="38100" dir="2700000" algn="tl">
                  <a:srgbClr val="000000">
                    <a:alpha val="43137"/>
                  </a:srgbClr>
                </a:outerShdw>
              </a:effectLst>
              <a:latin typeface="黑体" pitchFamily="49" charset="-122"/>
              <a:ea typeface="黑体" pitchFamily="49" charset="-122"/>
            </a:endParaRPr>
          </a:p>
        </p:txBody>
      </p:sp>
    </p:spTree>
    <p:extLst>
      <p:ext uri="{BB962C8B-B14F-4D97-AF65-F5344CB8AC3E}">
        <p14:creationId xmlns:p14="http://schemas.microsoft.com/office/powerpoint/2010/main" val="1298399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Rectangle 3"/>
          <p:cNvSpPr>
            <a:spLocks noGrp="1" noChangeArrowheads="1"/>
          </p:cNvSpPr>
          <p:nvPr>
            <p:ph type="body" idx="1"/>
          </p:nvPr>
        </p:nvSpPr>
        <p:spPr>
          <a:xfrm>
            <a:off x="685800" y="1876251"/>
            <a:ext cx="7772400" cy="4433069"/>
          </a:xfrm>
        </p:spPr>
        <p:txBody>
          <a:bodyPr/>
          <a:lstStyle/>
          <a:p>
            <a:pPr algn="just"/>
            <a:r>
              <a:rPr lang="zh-CN" altLang="en-US" sz="2400" dirty="0" smtClean="0">
                <a:solidFill>
                  <a:srgbClr val="FF0000"/>
                </a:solidFill>
              </a:rPr>
              <a:t>最大的矩形框</a:t>
            </a:r>
            <a:r>
              <a:rPr lang="zh-CN" altLang="en-US" sz="2400" dirty="0" smtClean="0"/>
              <a:t>是一个设计类</a:t>
            </a:r>
            <a:r>
              <a:rPr lang="zh-CN" altLang="en-US" sz="2400" dirty="0"/>
              <a:t>，类名已经标识</a:t>
            </a:r>
            <a:endParaRPr lang="en-US" altLang="zh-CN" sz="2400" dirty="0"/>
          </a:p>
          <a:p>
            <a:pPr algn="just"/>
            <a:r>
              <a:rPr lang="zh-CN" altLang="en-US" sz="2400" dirty="0">
                <a:solidFill>
                  <a:srgbClr val="FF0000"/>
                </a:solidFill>
              </a:rPr>
              <a:t>中间部分</a:t>
            </a:r>
            <a:r>
              <a:rPr lang="zh-CN" altLang="en-US" sz="2400" dirty="0"/>
              <a:t>包含属性列表，属性可以如下格式定义：</a:t>
            </a:r>
            <a:endParaRPr lang="en-US" altLang="zh-CN" sz="2400" dirty="0"/>
          </a:p>
          <a:p>
            <a:pPr lvl="1" algn="just"/>
            <a:r>
              <a:rPr lang="zh-CN" altLang="en-US" sz="2000" dirty="0"/>
              <a:t>可见性：</a:t>
            </a:r>
            <a:r>
              <a:rPr lang="en-US" altLang="zh-CN" sz="2000" dirty="0"/>
              <a:t>+</a:t>
            </a:r>
            <a:r>
              <a:rPr lang="zh-CN" altLang="en-US" sz="2000" dirty="0"/>
              <a:t>表示可见，－表示不可见</a:t>
            </a:r>
            <a:endParaRPr lang="en-US" altLang="zh-CN" sz="2000" dirty="0"/>
          </a:p>
          <a:p>
            <a:pPr lvl="1" algn="just"/>
            <a:r>
              <a:rPr lang="zh-CN" altLang="en-US" sz="2000" dirty="0"/>
              <a:t>属性名称</a:t>
            </a:r>
            <a:endParaRPr lang="en-US" altLang="zh-CN" sz="2000" dirty="0"/>
          </a:p>
          <a:p>
            <a:pPr lvl="1" algn="just"/>
            <a:r>
              <a:rPr lang="zh-CN" altLang="en-US" sz="2000" dirty="0"/>
              <a:t>类型表达式：如字符、字符串、整数、数字、货币、日期等</a:t>
            </a:r>
            <a:endParaRPr lang="en-US" altLang="zh-CN" sz="2000" dirty="0"/>
          </a:p>
          <a:p>
            <a:pPr lvl="1" algn="just"/>
            <a:r>
              <a:rPr lang="zh-CN" altLang="en-US" sz="2000" dirty="0"/>
              <a:t>初值</a:t>
            </a:r>
            <a:endParaRPr lang="en-US" altLang="zh-CN" sz="2000" dirty="0"/>
          </a:p>
          <a:p>
            <a:pPr algn="just"/>
            <a:r>
              <a:rPr lang="zh-CN" altLang="en-US" sz="2400" dirty="0">
                <a:solidFill>
                  <a:srgbClr val="FF0000"/>
                </a:solidFill>
              </a:rPr>
              <a:t>第三部分方法</a:t>
            </a:r>
            <a:r>
              <a:rPr lang="zh-CN" altLang="en-US" sz="2400" dirty="0"/>
              <a:t>列表中，添加了一些关于方法细节的消息，包括方法过程</a:t>
            </a:r>
            <a:endParaRPr lang="en-US" altLang="zh-CN" sz="2400" dirty="0"/>
          </a:p>
        </p:txBody>
      </p:sp>
      <p:sp>
        <p:nvSpPr>
          <p:cNvPr id="5" name="Rectangle 4"/>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a:t>
            </a:r>
          </a:p>
        </p:txBody>
      </p:sp>
      <p:sp>
        <p:nvSpPr>
          <p:cNvPr id="6"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4</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设计类图</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4976158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41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1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14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414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14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414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4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459" name="Rectangle 3"/>
          <p:cNvSpPr>
            <a:spLocks noGrp="1" noChangeArrowheads="1"/>
          </p:cNvSpPr>
          <p:nvPr>
            <p:ph type="body" idx="1"/>
          </p:nvPr>
        </p:nvSpPr>
        <p:spPr>
          <a:xfrm>
            <a:off x="1574800" y="2318667"/>
            <a:ext cx="6251575" cy="3630613"/>
          </a:xfrm>
        </p:spPr>
        <p:txBody>
          <a:bodyPr/>
          <a:lstStyle/>
          <a:p>
            <a:pPr>
              <a:lnSpc>
                <a:spcPct val="140000"/>
              </a:lnSpc>
            </a:pPr>
            <a:r>
              <a:rPr lang="zh-CN" altLang="en-US" sz="2400" dirty="0"/>
              <a:t>从类图中选择一个类</a:t>
            </a:r>
            <a:endParaRPr lang="en-US" altLang="zh-CN" sz="2400" dirty="0"/>
          </a:p>
          <a:p>
            <a:pPr>
              <a:lnSpc>
                <a:spcPct val="140000"/>
              </a:lnSpc>
            </a:pPr>
            <a:r>
              <a:rPr lang="zh-CN" altLang="en-US" sz="2400" dirty="0"/>
              <a:t>详细说明各个属性</a:t>
            </a:r>
            <a:endParaRPr lang="en-US" altLang="zh-CN" sz="2400" dirty="0"/>
          </a:p>
          <a:p>
            <a:pPr>
              <a:lnSpc>
                <a:spcPct val="140000"/>
              </a:lnSpc>
            </a:pPr>
            <a:r>
              <a:rPr lang="zh-CN" altLang="en-US" sz="2400" dirty="0"/>
              <a:t>标示出所用方法</a:t>
            </a:r>
            <a:endParaRPr lang="en-US" altLang="zh-CN" sz="2400" dirty="0"/>
          </a:p>
          <a:p>
            <a:pPr>
              <a:lnSpc>
                <a:spcPct val="140000"/>
              </a:lnSpc>
            </a:pPr>
            <a:r>
              <a:rPr lang="zh-CN" altLang="en-US" sz="2400" dirty="0"/>
              <a:t>从逻辑联系角度详细说明各种方法</a:t>
            </a:r>
            <a:br>
              <a:rPr lang="zh-CN" altLang="en-US" sz="2400" dirty="0"/>
            </a:br>
            <a:r>
              <a:rPr lang="zh-CN" altLang="en-US" sz="2400" dirty="0">
                <a:solidFill>
                  <a:srgbClr val="CC0000"/>
                </a:solidFill>
              </a:rPr>
              <a:t>如果分析阶段有完整的顺序图和状态图，则设计类的扩展形式容易抽取</a:t>
            </a:r>
            <a:endParaRPr lang="en-US" altLang="zh-CN" sz="2400" dirty="0">
              <a:solidFill>
                <a:srgbClr val="CC0000"/>
              </a:solidFill>
            </a:endParaRPr>
          </a:p>
        </p:txBody>
      </p:sp>
      <p:sp>
        <p:nvSpPr>
          <p:cNvPr id="1043461" name="Rectangle 5"/>
          <p:cNvSpPr>
            <a:spLocks noChangeArrowheads="1"/>
          </p:cNvSpPr>
          <p:nvPr/>
        </p:nvSpPr>
        <p:spPr bwMode="auto">
          <a:xfrm>
            <a:off x="639763" y="1620093"/>
            <a:ext cx="3540125" cy="512763"/>
          </a:xfrm>
          <a:prstGeom prst="rect">
            <a:avLst/>
          </a:prstGeom>
          <a:solidFill>
            <a:srgbClr val="002060"/>
          </a:solidFill>
          <a:ln>
            <a:noFill/>
          </a:ln>
          <a:effectLst/>
          <a:extLst/>
        </p:spPr>
        <p:txBody>
          <a:bodyPr lIns="90488" tIns="44450" rIns="90488" bIns="44450" anchor="ctr"/>
          <a:lstStyle/>
          <a:p>
            <a:r>
              <a:rPr lang="en-US" altLang="zh-CN" sz="2600" b="1" dirty="0" smtClean="0">
                <a:solidFill>
                  <a:srgbClr val="FFFF00"/>
                </a:solidFill>
                <a:effectLst>
                  <a:outerShdw blurRad="38100" dist="38100" dir="2700000" algn="tl">
                    <a:srgbClr val="000000">
                      <a:alpha val="43137"/>
                    </a:srgbClr>
                  </a:outerShdw>
                </a:effectLst>
                <a:latin typeface="+mn-ea"/>
                <a:ea typeface="+mn-ea"/>
                <a:cs typeface="宋体" charset="0"/>
              </a:rPr>
              <a:t> </a:t>
            </a:r>
            <a:r>
              <a:rPr lang="zh-CN" altLang="en-US" sz="2600" b="1" dirty="0">
                <a:solidFill>
                  <a:srgbClr val="FFFF00"/>
                </a:solidFill>
                <a:effectLst>
                  <a:outerShdw blurRad="38100" dist="38100" dir="2700000" algn="tl">
                    <a:srgbClr val="000000">
                      <a:alpha val="43137"/>
                    </a:srgbClr>
                  </a:outerShdw>
                </a:effectLst>
                <a:latin typeface="+mn-ea"/>
                <a:ea typeface="+mn-ea"/>
                <a:cs typeface="宋体" charset="0"/>
              </a:rPr>
              <a:t>设计类图的开发</a:t>
            </a:r>
          </a:p>
        </p:txBody>
      </p:sp>
      <p:sp>
        <p:nvSpPr>
          <p:cNvPr id="5" name="Rectangle 4"/>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a:t>
            </a:r>
          </a:p>
        </p:txBody>
      </p:sp>
      <p:sp>
        <p:nvSpPr>
          <p:cNvPr id="6"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4)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设计类图</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40212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82" name="Rectangle 2"/>
          <p:cNvSpPr>
            <a:spLocks noChangeArrowheads="1"/>
          </p:cNvSpPr>
          <p:nvPr/>
        </p:nvSpPr>
        <p:spPr bwMode="auto">
          <a:xfrm>
            <a:off x="533400" y="6309320"/>
            <a:ext cx="76200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lstStyle/>
          <a:p>
            <a:r>
              <a:rPr lang="en-US" altLang="zh-CN"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Order </a:t>
            </a:r>
            <a:r>
              <a:rPr lang="zh-CN" altLang="en-US"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设计类的简单形式</a:t>
            </a:r>
            <a:endParaRPr lang="en-US" altLang="zh-CN"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pic>
        <p:nvPicPr>
          <p:cNvPr id="1044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38" y="1484784"/>
            <a:ext cx="4143375" cy="514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 name="Rectangle 3"/>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a:t>
            </a:r>
          </a:p>
        </p:txBody>
      </p:sp>
      <p:sp>
        <p:nvSpPr>
          <p:cNvPr id="5"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4</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设计类图</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110020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3"/>
          <p:cNvSpPr>
            <a:spLocks noGrp="1" noChangeArrowheads="1"/>
          </p:cNvSpPr>
          <p:nvPr>
            <p:ph type="body" idx="1"/>
          </p:nvPr>
        </p:nvSpPr>
        <p:spPr>
          <a:xfrm>
            <a:off x="323850" y="1772816"/>
            <a:ext cx="8569325" cy="4535909"/>
          </a:xfrm>
        </p:spPr>
        <p:txBody>
          <a:bodyPr/>
          <a:lstStyle/>
          <a:p>
            <a:pPr algn="just"/>
            <a:r>
              <a:rPr lang="zh-CN" altLang="en-US" dirty="0"/>
              <a:t>是指面向对象应用程序设计与用户界面设计、数据库设计和网络设计的集成</a:t>
            </a:r>
            <a:endParaRPr lang="en-US" altLang="zh-CN" dirty="0"/>
          </a:p>
          <a:p>
            <a:pPr algn="just"/>
            <a:r>
              <a:rPr lang="zh-CN" altLang="en-US" dirty="0"/>
              <a:t>在设计阶段，应考虑应用程序和用户界面的集成，这通常需要一个工具库，并在方法中插入逻辑用以访问界面类中的方法</a:t>
            </a:r>
            <a:endParaRPr lang="en-US" altLang="zh-CN" dirty="0"/>
          </a:p>
          <a:p>
            <a:pPr algn="just"/>
            <a:r>
              <a:rPr lang="zh-CN" altLang="en-US" dirty="0"/>
              <a:t>因此，两者的设计最好能结合起来，有助于在设计时就了解哪些消息应该传递给哪些用户界面</a:t>
            </a:r>
            <a:r>
              <a:rPr lang="zh-CN" altLang="en-US" dirty="0" smtClean="0"/>
              <a:t>方法</a:t>
            </a:r>
            <a:endParaRPr lang="en-US" altLang="zh-CN" dirty="0"/>
          </a:p>
        </p:txBody>
      </p:sp>
      <p:sp>
        <p:nvSpPr>
          <p:cNvPr id="5" name="Rectangle 4"/>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a:t>
            </a:r>
          </a:p>
        </p:txBody>
      </p:sp>
      <p:sp>
        <p:nvSpPr>
          <p:cNvPr id="6"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5</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面向对象设计的集成</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724140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187">
                                            <p:txEl>
                                              <p:pRg st="1" end="1"/>
                                            </p:txEl>
                                          </p:spTgt>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931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3"/>
          <p:cNvSpPr>
            <a:spLocks noGrp="1" noChangeArrowheads="1"/>
          </p:cNvSpPr>
          <p:nvPr>
            <p:ph type="body" idx="1"/>
          </p:nvPr>
        </p:nvSpPr>
        <p:spPr>
          <a:xfrm>
            <a:off x="323850" y="1772816"/>
            <a:ext cx="8569325" cy="4535909"/>
          </a:xfrm>
        </p:spPr>
        <p:txBody>
          <a:bodyPr/>
          <a:lstStyle/>
          <a:p>
            <a:pPr algn="just"/>
            <a:r>
              <a:rPr lang="zh-CN" altLang="en-US" dirty="0" smtClean="0"/>
              <a:t>同样</a:t>
            </a:r>
            <a:r>
              <a:rPr lang="zh-CN" altLang="en-US" dirty="0"/>
              <a:t>，由于面向对象语言通常都是可以自动地对数据库进行操作，因此也需要在设计阶段就适当的进行集成</a:t>
            </a:r>
            <a:endParaRPr lang="en-US" altLang="zh-CN" dirty="0"/>
          </a:p>
          <a:p>
            <a:pPr algn="just"/>
            <a:r>
              <a:rPr lang="zh-CN" altLang="en-US" dirty="0"/>
              <a:t>另外，面向对象应用程序要在分布式环境中运行，单个的对象会被分配到独立的节点上，为保证对象之间没有冲突，特别是访问数据库时没有冲突，还需要合适的中间件</a:t>
            </a:r>
            <a:endParaRPr lang="en-US" altLang="zh-CN" dirty="0"/>
          </a:p>
        </p:txBody>
      </p:sp>
      <p:sp>
        <p:nvSpPr>
          <p:cNvPr id="5" name="Rectangle 4"/>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a:t>
            </a:r>
          </a:p>
        </p:txBody>
      </p:sp>
      <p:sp>
        <p:nvSpPr>
          <p:cNvPr id="6" name="Text Box 3"/>
          <p:cNvSpPr txBox="1">
            <a:spLocks noChangeArrowheads="1"/>
          </p:cNvSpPr>
          <p:nvPr/>
        </p:nvSpPr>
        <p:spPr bwMode="auto">
          <a:xfrm>
            <a:off x="1691680" y="908720"/>
            <a:ext cx="576064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5</a:t>
            </a:r>
            <a:r>
              <a:rPr lang="en-US" altLang="zh-CN"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面向对象设计的集成</a:t>
            </a:r>
            <a:endParaRPr kumimoji="1" lang="zh-CN" altLang="en-US" sz="2800" b="1" dirty="0">
              <a:solidFill>
                <a:srgbClr val="00009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0193570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93187">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一</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、系统设计方法</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35" name="TextBox 34"/>
          <p:cNvSpPr txBox="1"/>
          <p:nvPr/>
        </p:nvSpPr>
        <p:spPr bwMode="auto">
          <a:xfrm>
            <a:off x="1448478" y="972017"/>
            <a:ext cx="629187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latin typeface="Times New Roman" pitchFamily="18" charset="0"/>
                <a:ea typeface="+mn-ea"/>
                <a:cs typeface="Times New Roman" pitchFamily="18" charset="0"/>
              </a:rPr>
              <a:t>3</a:t>
            </a:r>
            <a:r>
              <a:rPr lang="zh-CN" altLang="en-US" dirty="0" smtClean="0">
                <a:latin typeface="Times New Roman" pitchFamily="18" charset="0"/>
                <a:ea typeface="+mn-ea"/>
                <a:cs typeface="Times New Roman" pitchFamily="18" charset="0"/>
              </a:rPr>
              <a:t>、结构设计</a:t>
            </a:r>
            <a:r>
              <a:rPr lang="en-US" altLang="zh-CN" dirty="0" smtClean="0">
                <a:latin typeface="Times New Roman" pitchFamily="18" charset="0"/>
                <a:ea typeface="+mn-ea"/>
                <a:cs typeface="Times New Roman" pitchFamily="18" charset="0"/>
              </a:rPr>
              <a:t>—</a:t>
            </a:r>
            <a:r>
              <a:rPr lang="zh-CN" altLang="en-US" dirty="0" smtClean="0">
                <a:latin typeface="Times New Roman" pitchFamily="18" charset="0"/>
                <a:ea typeface="+mn-ea"/>
                <a:cs typeface="Times New Roman" pitchFamily="18" charset="0"/>
              </a:rPr>
              <a:t>面向对象设计方法</a:t>
            </a:r>
            <a:endParaRPr lang="zh-CN" altLang="en-US" dirty="0">
              <a:latin typeface="Times New Roman" pitchFamily="18" charset="0"/>
              <a:ea typeface="+mn-ea"/>
              <a:cs typeface="Times New Roman" pitchFamily="18" charset="0"/>
            </a:endParaRPr>
          </a:p>
        </p:txBody>
      </p:sp>
      <p:sp>
        <p:nvSpPr>
          <p:cNvPr id="36" name="Text Box 3"/>
          <p:cNvSpPr txBox="1">
            <a:spLocks noChangeArrowheads="1"/>
          </p:cNvSpPr>
          <p:nvPr/>
        </p:nvSpPr>
        <p:spPr bwMode="auto">
          <a:xfrm>
            <a:off x="2195736" y="3014954"/>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  	2) </a:t>
            </a:r>
            <a:r>
              <a:rPr lang="zh-CN" altLang="en-US"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面向对象设计模型</a:t>
            </a:r>
            <a:endParaRPr kumimoji="1" lang="zh-CN" altLang="en-US" sz="2800" b="1" dirty="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1" name="Text Box 3"/>
          <p:cNvSpPr txBox="1">
            <a:spLocks noChangeArrowheads="1"/>
          </p:cNvSpPr>
          <p:nvPr/>
        </p:nvSpPr>
        <p:spPr bwMode="auto">
          <a:xfrm>
            <a:off x="2195736" y="4923166"/>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  	4) </a:t>
            </a:r>
            <a:r>
              <a:rPr lang="zh-CN" altLang="en-US"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设计类图</a:t>
            </a:r>
            <a:endParaRPr kumimoji="1" lang="zh-CN" altLang="en-US" sz="2800" b="1" dirty="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7" name="Text Box 3"/>
          <p:cNvSpPr txBox="1">
            <a:spLocks noChangeArrowheads="1"/>
          </p:cNvSpPr>
          <p:nvPr/>
        </p:nvSpPr>
        <p:spPr bwMode="auto">
          <a:xfrm>
            <a:off x="2195736" y="2060848"/>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  	1) </a:t>
            </a:r>
            <a:r>
              <a:rPr lang="zh-CN" altLang="en-US"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概述</a:t>
            </a:r>
            <a:endParaRPr kumimoji="1" lang="zh-CN" altLang="en-US" sz="2800" b="1" dirty="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8" name="Text Box 3"/>
          <p:cNvSpPr txBox="1">
            <a:spLocks noChangeArrowheads="1"/>
          </p:cNvSpPr>
          <p:nvPr/>
        </p:nvSpPr>
        <p:spPr bwMode="auto">
          <a:xfrm>
            <a:off x="2195736" y="3969060"/>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  	3) </a:t>
            </a:r>
            <a:r>
              <a:rPr lang="zh-CN" altLang="en-US"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包图</a:t>
            </a:r>
            <a:endParaRPr kumimoji="1" lang="zh-CN" altLang="en-US" sz="2800" b="1" dirty="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9" name="Text Box 3"/>
          <p:cNvSpPr txBox="1">
            <a:spLocks noChangeArrowheads="1"/>
          </p:cNvSpPr>
          <p:nvPr/>
        </p:nvSpPr>
        <p:spPr bwMode="auto">
          <a:xfrm>
            <a:off x="2195736" y="5877272"/>
            <a:ext cx="5040560"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800" b="1" dirty="0" smtClean="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	5</a:t>
            </a:r>
            <a:r>
              <a:rPr lang="en-US" altLang="zh-CN" sz="2800" b="1" dirty="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a:solidFill>
                  <a:srgbClr val="969696"/>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面向对象设计的集成</a:t>
            </a:r>
          </a:p>
        </p:txBody>
      </p:sp>
    </p:spTree>
    <p:custDataLst>
      <p:tags r:id="rId1"/>
    </p:custDataLst>
    <p:extLst>
      <p:ext uri="{BB962C8B-B14F-4D97-AF65-F5344CB8AC3E}">
        <p14:creationId xmlns:p14="http://schemas.microsoft.com/office/powerpoint/2010/main" val="1113174591"/>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746" name="Rectangle 2"/>
          <p:cNvSpPr>
            <a:spLocks noGrp="1" noChangeArrowheads="1"/>
          </p:cNvSpPr>
          <p:nvPr>
            <p:ph type="title"/>
          </p:nvPr>
        </p:nvSpPr>
        <p:spPr>
          <a:xfrm>
            <a:off x="107504" y="961851"/>
            <a:ext cx="2322513" cy="1243013"/>
          </a:xfrm>
        </p:spPr>
        <p:txBody>
          <a:bodyPr/>
          <a:lstStyle/>
          <a:p>
            <a:r>
              <a:rPr lang="zh-CN" altLang="en-US" dirty="0" smtClean="0">
                <a:solidFill>
                  <a:srgbClr val="FF0000"/>
                </a:solidFill>
                <a:latin typeface="Times New Roman" pitchFamily="18" charset="0"/>
                <a:ea typeface="+mn-ea"/>
              </a:rPr>
              <a:t>小结</a:t>
            </a:r>
            <a:endParaRPr lang="en-US" altLang="zh-CN" dirty="0">
              <a:solidFill>
                <a:srgbClr val="FF0000"/>
              </a:solidFill>
              <a:latin typeface="Times New Roman" pitchFamily="18" charset="0"/>
              <a:ea typeface="+mn-ea"/>
            </a:endParaRPr>
          </a:p>
        </p:txBody>
      </p:sp>
      <p:sp>
        <p:nvSpPr>
          <p:cNvPr id="1055747" name="Rectangle 3"/>
          <p:cNvSpPr>
            <a:spLocks noChangeArrowheads="1"/>
          </p:cNvSpPr>
          <p:nvPr/>
        </p:nvSpPr>
        <p:spPr bwMode="auto">
          <a:xfrm>
            <a:off x="815975" y="439738"/>
            <a:ext cx="7543800" cy="69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lstStyle/>
          <a:p>
            <a:pPr marL="114300" algn="l">
              <a:lnSpc>
                <a:spcPct val="70000"/>
              </a:lnSpc>
            </a:pPr>
            <a:endParaRPr lang="zh-CN" altLang="en-US"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055748" name="Rectangle 4"/>
          <p:cNvSpPr>
            <a:spLocks noGrp="1" noChangeArrowheads="1"/>
          </p:cNvSpPr>
          <p:nvPr>
            <p:ph type="body" idx="1"/>
          </p:nvPr>
        </p:nvSpPr>
        <p:spPr>
          <a:xfrm>
            <a:off x="1447800" y="2132856"/>
            <a:ext cx="6307138" cy="4207619"/>
          </a:xfrm>
          <a:noFill/>
          <a:ln/>
        </p:spPr>
        <p:txBody>
          <a:bodyPr/>
          <a:lstStyle/>
          <a:p>
            <a:pPr>
              <a:lnSpc>
                <a:spcPct val="120000"/>
              </a:lnSpc>
            </a:pPr>
            <a:r>
              <a:rPr lang="zh-CN" altLang="en-US" sz="2800" dirty="0"/>
              <a:t>采用</a:t>
            </a:r>
            <a:r>
              <a:rPr lang="en-US" altLang="zh-CN" sz="2800" dirty="0"/>
              <a:t>OO</a:t>
            </a:r>
            <a:r>
              <a:rPr lang="zh-CN" altLang="en-US" sz="2800" dirty="0"/>
              <a:t>方法设计系统</a:t>
            </a:r>
          </a:p>
          <a:p>
            <a:pPr lvl="1">
              <a:lnSpc>
                <a:spcPct val="120000"/>
              </a:lnSpc>
            </a:pPr>
            <a:r>
              <a:rPr lang="zh-CN" altLang="en-US" sz="2400" dirty="0">
                <a:solidFill>
                  <a:srgbClr val="FF0000"/>
                </a:solidFill>
              </a:rPr>
              <a:t>输入：</a:t>
            </a:r>
            <a:r>
              <a:rPr lang="zh-CN" altLang="en-US" sz="2400" dirty="0"/>
              <a:t>类图、交互图、状态图</a:t>
            </a:r>
          </a:p>
          <a:p>
            <a:pPr lvl="1">
              <a:lnSpc>
                <a:spcPct val="120000"/>
              </a:lnSpc>
            </a:pPr>
            <a:r>
              <a:rPr lang="zh-CN" altLang="en-US" sz="2400" dirty="0">
                <a:solidFill>
                  <a:srgbClr val="FF0000"/>
                </a:solidFill>
              </a:rPr>
              <a:t>输出：</a:t>
            </a:r>
            <a:r>
              <a:rPr lang="zh-CN" altLang="en-US" sz="2400" dirty="0"/>
              <a:t>设计类</a:t>
            </a:r>
            <a:r>
              <a:rPr lang="zh-CN" altLang="en-US" sz="2400" dirty="0" smtClean="0"/>
              <a:t>图</a:t>
            </a:r>
            <a:endParaRPr lang="zh-CN" altLang="en-US" sz="2400" dirty="0"/>
          </a:p>
        </p:txBody>
      </p:sp>
      <p:sp>
        <p:nvSpPr>
          <p:cNvPr id="5" name="Rectangle 4"/>
          <p:cNvSpPr>
            <a:spLocks noChangeArrowheads="1"/>
          </p:cNvSpPr>
          <p:nvPr/>
        </p:nvSpPr>
        <p:spPr bwMode="auto">
          <a:xfrm>
            <a:off x="601216" y="116632"/>
            <a:ext cx="8363272" cy="590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 </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结构设计</a:t>
            </a:r>
            <a:r>
              <a:rPr kumimoji="1" lang="en-US" altLang="zh-CN"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面向对象设计</a:t>
            </a:r>
          </a:p>
        </p:txBody>
      </p:sp>
    </p:spTree>
    <p:extLst>
      <p:ext uri="{BB962C8B-B14F-4D97-AF65-F5344CB8AC3E}">
        <p14:creationId xmlns:p14="http://schemas.microsoft.com/office/powerpoint/2010/main" val="3033661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一、系统设计方法</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1979712" y="2064549"/>
            <a:ext cx="568863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chemeClr val="bg1">
                    <a:lumMod val="65000"/>
                  </a:schemeClr>
                </a:solidFill>
              </a:rPr>
              <a:t>1</a:t>
            </a:r>
            <a:r>
              <a:rPr lang="zh-CN" altLang="en-US" dirty="0" smtClean="0">
                <a:solidFill>
                  <a:schemeClr val="bg1">
                    <a:lumMod val="65000"/>
                  </a:schemeClr>
                </a:solidFill>
              </a:rPr>
              <a:t>、理解设计要素</a:t>
            </a:r>
            <a:endParaRPr lang="zh-CN" altLang="en-US" dirty="0">
              <a:solidFill>
                <a:schemeClr val="bg1">
                  <a:lumMod val="65000"/>
                </a:schemeClr>
              </a:solidFill>
            </a:endParaRPr>
          </a:p>
        </p:txBody>
      </p:sp>
      <p:sp>
        <p:nvSpPr>
          <p:cNvPr id="6" name="TextBox 5"/>
          <p:cNvSpPr txBox="1"/>
          <p:nvPr/>
        </p:nvSpPr>
        <p:spPr bwMode="auto">
          <a:xfrm>
            <a:off x="1979712" y="3214827"/>
            <a:ext cx="568863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chemeClr val="bg1">
                    <a:lumMod val="65000"/>
                  </a:schemeClr>
                </a:solidFill>
              </a:rPr>
              <a:t>2</a:t>
            </a:r>
            <a:r>
              <a:rPr lang="zh-CN" altLang="en-US" dirty="0" smtClean="0">
                <a:solidFill>
                  <a:schemeClr val="bg1">
                    <a:lumMod val="65000"/>
                  </a:schemeClr>
                </a:solidFill>
              </a:rPr>
              <a:t>、结构设计</a:t>
            </a:r>
            <a:r>
              <a:rPr lang="en-US" altLang="zh-CN" dirty="0" smtClean="0">
                <a:solidFill>
                  <a:schemeClr val="bg1">
                    <a:lumMod val="65000"/>
                  </a:schemeClr>
                </a:solidFill>
              </a:rPr>
              <a:t>—</a:t>
            </a:r>
            <a:r>
              <a:rPr lang="zh-CN" altLang="en-US" dirty="0" smtClean="0">
                <a:solidFill>
                  <a:schemeClr val="bg1">
                    <a:lumMod val="65000"/>
                  </a:schemeClr>
                </a:solidFill>
              </a:rPr>
              <a:t>结构化方法</a:t>
            </a:r>
            <a:endParaRPr lang="zh-CN" altLang="en-US" dirty="0">
              <a:solidFill>
                <a:schemeClr val="bg1">
                  <a:lumMod val="65000"/>
                </a:schemeClr>
              </a:solidFill>
            </a:endParaRPr>
          </a:p>
        </p:txBody>
      </p:sp>
      <p:sp>
        <p:nvSpPr>
          <p:cNvPr id="11" name="Rectangle 3"/>
          <p:cNvSpPr txBox="1">
            <a:spLocks noChangeArrowheads="1"/>
          </p:cNvSpPr>
          <p:nvPr/>
        </p:nvSpPr>
        <p:spPr bwMode="auto">
          <a:xfrm>
            <a:off x="1286810" y="1134616"/>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Box 6"/>
          <p:cNvSpPr txBox="1"/>
          <p:nvPr/>
        </p:nvSpPr>
        <p:spPr bwMode="auto">
          <a:xfrm>
            <a:off x="1979712" y="4365104"/>
            <a:ext cx="568863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chemeClr val="bg1">
                    <a:lumMod val="65000"/>
                  </a:schemeClr>
                </a:solidFill>
              </a:rPr>
              <a:t>3</a:t>
            </a:r>
            <a:r>
              <a:rPr lang="zh-CN" altLang="en-US" dirty="0" smtClean="0">
                <a:solidFill>
                  <a:schemeClr val="bg1">
                    <a:lumMod val="65000"/>
                  </a:schemeClr>
                </a:solidFill>
              </a:rPr>
              <a:t>、结构设计</a:t>
            </a:r>
            <a:r>
              <a:rPr lang="en-US" altLang="zh-CN" dirty="0" smtClean="0">
                <a:solidFill>
                  <a:schemeClr val="bg1">
                    <a:lumMod val="65000"/>
                  </a:schemeClr>
                </a:solidFill>
              </a:rPr>
              <a:t>—</a:t>
            </a:r>
            <a:r>
              <a:rPr lang="zh-CN" altLang="en-US" dirty="0" smtClean="0">
                <a:solidFill>
                  <a:schemeClr val="bg1">
                    <a:lumMod val="65000"/>
                  </a:schemeClr>
                </a:solidFill>
              </a:rPr>
              <a:t>面向对象设计</a:t>
            </a:r>
            <a:endParaRPr lang="zh-CN" altLang="en-US" dirty="0">
              <a:solidFill>
                <a:schemeClr val="bg1">
                  <a:lumMod val="65000"/>
                </a:schemeClr>
              </a:solidFill>
            </a:endParaRPr>
          </a:p>
        </p:txBody>
      </p:sp>
    </p:spTree>
    <p:extLst>
      <p:ext uri="{BB962C8B-B14F-4D97-AF65-F5344CB8AC3E}">
        <p14:creationId xmlns:p14="http://schemas.microsoft.com/office/powerpoint/2010/main" val="3548253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2"/>
          <p:cNvSpPr>
            <a:spLocks noChangeShapeType="1"/>
          </p:cNvSpPr>
          <p:nvPr/>
        </p:nvSpPr>
        <p:spPr bwMode="auto">
          <a:xfrm flipV="1">
            <a:off x="2630363" y="1928813"/>
            <a:ext cx="625475" cy="420687"/>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 name="Line 3"/>
          <p:cNvSpPr>
            <a:spLocks noChangeShapeType="1"/>
          </p:cNvSpPr>
          <p:nvPr/>
        </p:nvSpPr>
        <p:spPr bwMode="auto">
          <a:xfrm>
            <a:off x="2701800" y="4724400"/>
            <a:ext cx="554038" cy="347663"/>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4"/>
          <p:cNvSpPr>
            <a:spLocks noChangeShapeType="1"/>
          </p:cNvSpPr>
          <p:nvPr/>
        </p:nvSpPr>
        <p:spPr bwMode="auto">
          <a:xfrm>
            <a:off x="3255838" y="1928813"/>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5"/>
          <p:cNvSpPr>
            <a:spLocks noChangeShapeType="1"/>
          </p:cNvSpPr>
          <p:nvPr/>
        </p:nvSpPr>
        <p:spPr bwMode="auto">
          <a:xfrm>
            <a:off x="3255838" y="5072063"/>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7"/>
          <p:cNvSpPr>
            <a:spLocks noChangeShapeType="1"/>
          </p:cNvSpPr>
          <p:nvPr/>
        </p:nvSpPr>
        <p:spPr bwMode="auto">
          <a:xfrm>
            <a:off x="3255838" y="3041650"/>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Oval 11"/>
          <p:cNvSpPr>
            <a:spLocks noChangeArrowheads="1"/>
          </p:cNvSpPr>
          <p:nvPr/>
        </p:nvSpPr>
        <p:spPr bwMode="gray">
          <a:xfrm>
            <a:off x="811088" y="2205038"/>
            <a:ext cx="2673350" cy="2671762"/>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zh-CN" altLang="en-US">
              <a:latin typeface="+mn-lt"/>
              <a:ea typeface="+mn-ea"/>
            </a:endParaRPr>
          </a:p>
        </p:txBody>
      </p:sp>
      <p:sp>
        <p:nvSpPr>
          <p:cNvPr id="9" name="Oval 12"/>
          <p:cNvSpPr>
            <a:spLocks noChangeArrowheads="1"/>
          </p:cNvSpPr>
          <p:nvPr/>
        </p:nvSpPr>
        <p:spPr bwMode="gray">
          <a:xfrm>
            <a:off x="987300" y="2378075"/>
            <a:ext cx="2319338" cy="2322513"/>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zh-CN" altLang="en-US">
              <a:latin typeface="+mn-lt"/>
              <a:ea typeface="+mn-ea"/>
            </a:endParaRPr>
          </a:p>
        </p:txBody>
      </p:sp>
      <p:sp>
        <p:nvSpPr>
          <p:cNvPr id="10" name="Oval 13"/>
          <p:cNvSpPr>
            <a:spLocks noChangeArrowheads="1"/>
          </p:cNvSpPr>
          <p:nvPr/>
        </p:nvSpPr>
        <p:spPr bwMode="gray">
          <a:xfrm>
            <a:off x="998413" y="2390775"/>
            <a:ext cx="2319337" cy="2320925"/>
          </a:xfrm>
          <a:prstGeom prst="ellipse">
            <a:avLst/>
          </a:prstGeom>
          <a:gradFill flip="none" rotWithShape="1">
            <a:gsLst>
              <a:gs pos="0">
                <a:srgbClr val="002060"/>
              </a:gs>
              <a:gs pos="16000">
                <a:srgbClr val="00CCCC"/>
              </a:gs>
              <a:gs pos="47000">
                <a:srgbClr val="9999FF"/>
              </a:gs>
              <a:gs pos="60001">
                <a:srgbClr val="2E6792"/>
              </a:gs>
              <a:gs pos="71001">
                <a:srgbClr val="3333CC"/>
              </a:gs>
              <a:gs pos="81000">
                <a:srgbClr val="1170FF"/>
              </a:gs>
              <a:gs pos="100000">
                <a:srgbClr val="006699"/>
              </a:gs>
            </a:gsLst>
            <a:lin ang="18900000" scaled="1"/>
            <a:tileRect/>
          </a:gradFill>
          <a:ln w="38100" algn="ctr">
            <a:noFill/>
            <a:round/>
            <a:headEnd/>
            <a:tailEnd/>
          </a:ln>
          <a:effectLst/>
        </p:spPr>
        <p:txBody>
          <a:bodyPr anchor="ctr">
            <a:spAutoFit/>
          </a:bodyPr>
          <a:lstStyle/>
          <a:p>
            <a:pPr fontAlgn="auto">
              <a:spcBef>
                <a:spcPts val="0"/>
              </a:spcBef>
              <a:spcAft>
                <a:spcPts val="0"/>
              </a:spcAft>
              <a:defRPr/>
            </a:pPr>
            <a:endParaRPr lang="zh-CN" altLang="en-US">
              <a:latin typeface="+mn-lt"/>
              <a:ea typeface="+mn-ea"/>
            </a:endParaRPr>
          </a:p>
        </p:txBody>
      </p:sp>
      <p:sp>
        <p:nvSpPr>
          <p:cNvPr id="11" name="Oval 14"/>
          <p:cNvSpPr>
            <a:spLocks noChangeArrowheads="1"/>
          </p:cNvSpPr>
          <p:nvPr/>
        </p:nvSpPr>
        <p:spPr bwMode="gray">
          <a:xfrm>
            <a:off x="1101600" y="2495550"/>
            <a:ext cx="2090738" cy="2089150"/>
          </a:xfrm>
          <a:prstGeom prst="ellipse">
            <a:avLst/>
          </a:prstGeom>
          <a:solidFill>
            <a:srgbClr val="000000"/>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latin typeface="Lucida Sans Unicode" pitchFamily="34" charset="0"/>
              <a:ea typeface="黑体" pitchFamily="2" charset="-122"/>
            </a:endParaRPr>
          </a:p>
        </p:txBody>
      </p:sp>
      <p:sp>
        <p:nvSpPr>
          <p:cNvPr id="12" name="Oval 15"/>
          <p:cNvSpPr>
            <a:spLocks noChangeArrowheads="1"/>
          </p:cNvSpPr>
          <p:nvPr/>
        </p:nvSpPr>
        <p:spPr bwMode="gray">
          <a:xfrm>
            <a:off x="1134938" y="2528888"/>
            <a:ext cx="2025650" cy="202723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3" name="Oval 16"/>
          <p:cNvSpPr>
            <a:spLocks noChangeArrowheads="1"/>
          </p:cNvSpPr>
          <p:nvPr/>
        </p:nvSpPr>
        <p:spPr bwMode="gray">
          <a:xfrm>
            <a:off x="1160338" y="2540000"/>
            <a:ext cx="1978025" cy="1978025"/>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4" name="Oval 17"/>
          <p:cNvSpPr>
            <a:spLocks noChangeArrowheads="1"/>
          </p:cNvSpPr>
          <p:nvPr/>
        </p:nvSpPr>
        <p:spPr bwMode="gray">
          <a:xfrm>
            <a:off x="1182563" y="2559050"/>
            <a:ext cx="1879600" cy="1847850"/>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5" name="Oval 18"/>
          <p:cNvSpPr>
            <a:spLocks noChangeArrowheads="1"/>
          </p:cNvSpPr>
          <p:nvPr/>
        </p:nvSpPr>
        <p:spPr bwMode="gray">
          <a:xfrm>
            <a:off x="1292100" y="2611438"/>
            <a:ext cx="1671638" cy="1500187"/>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6" name="AutoShape 20"/>
          <p:cNvSpPr>
            <a:spLocks noChangeArrowheads="1"/>
          </p:cNvSpPr>
          <p:nvPr/>
        </p:nvSpPr>
        <p:spPr bwMode="gray">
          <a:xfrm>
            <a:off x="3859088" y="1700213"/>
            <a:ext cx="4097288"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17" name="Rectangle 21"/>
          <p:cNvSpPr>
            <a:spLocks noChangeArrowheads="1"/>
          </p:cNvSpPr>
          <p:nvPr/>
        </p:nvSpPr>
        <p:spPr bwMode="auto">
          <a:xfrm>
            <a:off x="4339728" y="1700808"/>
            <a:ext cx="39604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zh-CN" altLang="en-US" sz="2400" b="1" dirty="0" smtClean="0">
                <a:solidFill>
                  <a:srgbClr val="969696"/>
                </a:solidFill>
                <a:effectLst>
                  <a:outerShdw blurRad="38100" dist="38100" dir="2700000" algn="tl">
                    <a:srgbClr val="000000">
                      <a:alpha val="43137"/>
                    </a:srgbClr>
                  </a:outerShdw>
                </a:effectLst>
                <a:latin typeface="+mn-ea"/>
                <a:ea typeface="+mn-ea"/>
              </a:rPr>
              <a:t>一、系统设计方法</a:t>
            </a:r>
            <a:endParaRPr lang="en-US" altLang="zh-CN" sz="2400" b="1" dirty="0">
              <a:solidFill>
                <a:srgbClr val="969696"/>
              </a:solidFill>
              <a:effectLst>
                <a:outerShdw blurRad="38100" dist="38100" dir="2700000" algn="tl">
                  <a:srgbClr val="000000">
                    <a:alpha val="43137"/>
                  </a:srgbClr>
                </a:outerShdw>
              </a:effectLst>
              <a:latin typeface="+mn-ea"/>
              <a:ea typeface="+mn-ea"/>
            </a:endParaRPr>
          </a:p>
        </p:txBody>
      </p:sp>
      <p:sp>
        <p:nvSpPr>
          <p:cNvPr id="18" name="AutoShape 22"/>
          <p:cNvSpPr>
            <a:spLocks noChangeArrowheads="1"/>
          </p:cNvSpPr>
          <p:nvPr/>
        </p:nvSpPr>
        <p:spPr bwMode="gray">
          <a:xfrm>
            <a:off x="3859088" y="2781300"/>
            <a:ext cx="4097288"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19" name="Rectangle 23"/>
          <p:cNvSpPr>
            <a:spLocks noChangeArrowheads="1"/>
          </p:cNvSpPr>
          <p:nvPr/>
        </p:nvSpPr>
        <p:spPr bwMode="auto">
          <a:xfrm>
            <a:off x="4411736" y="2780928"/>
            <a:ext cx="4375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smtClean="0">
                <a:effectLst>
                  <a:outerShdw blurRad="38100" dist="38100" dir="2700000" algn="tl">
                    <a:srgbClr val="000000">
                      <a:alpha val="43137"/>
                    </a:srgbClr>
                  </a:outerShdw>
                </a:effectLst>
                <a:latin typeface="+mn-ea"/>
                <a:ea typeface="+mn-ea"/>
              </a:rPr>
              <a:t>二、输出和用户界面设计</a:t>
            </a:r>
            <a:endParaRPr lang="en-US" altLang="zh-CN" sz="2400" b="1" dirty="0">
              <a:effectLst>
                <a:outerShdw blurRad="38100" dist="38100" dir="2700000" algn="tl">
                  <a:srgbClr val="000000">
                    <a:alpha val="43137"/>
                  </a:srgbClr>
                </a:outerShdw>
              </a:effectLst>
              <a:latin typeface="+mn-ea"/>
              <a:ea typeface="+mn-ea"/>
            </a:endParaRPr>
          </a:p>
        </p:txBody>
      </p:sp>
      <p:sp>
        <p:nvSpPr>
          <p:cNvPr id="20" name="AutoShape 24"/>
          <p:cNvSpPr>
            <a:spLocks noChangeArrowheads="1"/>
          </p:cNvSpPr>
          <p:nvPr/>
        </p:nvSpPr>
        <p:spPr bwMode="gray">
          <a:xfrm>
            <a:off x="3855913" y="4811713"/>
            <a:ext cx="4100463"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dirty="0">
              <a:latin typeface="+mn-lt"/>
              <a:ea typeface="+mn-ea"/>
            </a:endParaRPr>
          </a:p>
        </p:txBody>
      </p:sp>
      <p:sp>
        <p:nvSpPr>
          <p:cNvPr id="21" name="Rectangle 25"/>
          <p:cNvSpPr>
            <a:spLocks noChangeArrowheads="1"/>
          </p:cNvSpPr>
          <p:nvPr/>
        </p:nvSpPr>
        <p:spPr bwMode="auto">
          <a:xfrm>
            <a:off x="4412381" y="4839543"/>
            <a:ext cx="3887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FF0000"/>
                </a:solidFill>
                <a:effectLst>
                  <a:outerShdw blurRad="38100" dist="38100" dir="2700000" algn="tl">
                    <a:srgbClr val="000000">
                      <a:alpha val="43137"/>
                    </a:srgbClr>
                  </a:outerShdw>
                </a:effectLst>
                <a:latin typeface="+mn-ea"/>
                <a:ea typeface="+mn-ea"/>
              </a:rPr>
              <a:t>四、系统架构</a:t>
            </a:r>
            <a:endParaRPr lang="en-US" altLang="zh-CN" sz="2400" b="1" dirty="0">
              <a:solidFill>
                <a:srgbClr val="FF0000"/>
              </a:solidFill>
              <a:effectLst>
                <a:outerShdw blurRad="38100" dist="38100" dir="2700000" algn="tl">
                  <a:srgbClr val="000000">
                    <a:alpha val="43137"/>
                  </a:srgbClr>
                </a:outerShdw>
              </a:effectLst>
              <a:latin typeface="+mn-ea"/>
              <a:ea typeface="+mn-ea"/>
            </a:endParaRPr>
          </a:p>
        </p:txBody>
      </p:sp>
      <p:sp>
        <p:nvSpPr>
          <p:cNvPr id="22" name="Oval 26"/>
          <p:cNvSpPr>
            <a:spLocks noChangeArrowheads="1"/>
          </p:cNvSpPr>
          <p:nvPr/>
        </p:nvSpPr>
        <p:spPr bwMode="gray">
          <a:xfrm>
            <a:off x="3770188" y="1817688"/>
            <a:ext cx="303212" cy="303212"/>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23" name="Oval 27"/>
          <p:cNvSpPr>
            <a:spLocks noChangeArrowheads="1"/>
          </p:cNvSpPr>
          <p:nvPr/>
        </p:nvSpPr>
        <p:spPr bwMode="gray">
          <a:xfrm>
            <a:off x="3782888" y="2914650"/>
            <a:ext cx="303212" cy="301625"/>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pic>
        <p:nvPicPr>
          <p:cNvPr id="24" name="Picture 33" descr="worldmap_ani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gray">
          <a:xfrm>
            <a:off x="1333375" y="2752725"/>
            <a:ext cx="1609725"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Line 7"/>
          <p:cNvSpPr>
            <a:spLocks noChangeShapeType="1"/>
          </p:cNvSpPr>
          <p:nvPr/>
        </p:nvSpPr>
        <p:spPr bwMode="auto">
          <a:xfrm>
            <a:off x="3255838" y="4077072"/>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AutoShape 22"/>
          <p:cNvSpPr>
            <a:spLocks noChangeArrowheads="1"/>
          </p:cNvSpPr>
          <p:nvPr/>
        </p:nvSpPr>
        <p:spPr bwMode="gray">
          <a:xfrm>
            <a:off x="3859088" y="3804146"/>
            <a:ext cx="4097288"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27" name="Rectangle 23"/>
          <p:cNvSpPr>
            <a:spLocks noChangeArrowheads="1"/>
          </p:cNvSpPr>
          <p:nvPr/>
        </p:nvSpPr>
        <p:spPr bwMode="auto">
          <a:xfrm>
            <a:off x="4411736" y="3788965"/>
            <a:ext cx="453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smtClean="0">
                <a:effectLst>
                  <a:outerShdw blurRad="38100" dist="38100" dir="2700000" algn="tl">
                    <a:srgbClr val="000000">
                      <a:alpha val="43137"/>
                    </a:srgbClr>
                  </a:outerShdw>
                </a:effectLst>
                <a:latin typeface="+mn-ea"/>
                <a:ea typeface="+mn-ea"/>
              </a:rPr>
              <a:t>三、数据设计</a:t>
            </a:r>
            <a:endParaRPr lang="en-US" altLang="zh-CN" sz="2400" b="1" dirty="0">
              <a:effectLst>
                <a:outerShdw blurRad="38100" dist="38100" dir="2700000" algn="tl">
                  <a:srgbClr val="000000">
                    <a:alpha val="43137"/>
                  </a:srgbClr>
                </a:outerShdw>
              </a:effectLst>
              <a:latin typeface="+mn-ea"/>
              <a:ea typeface="+mn-ea"/>
            </a:endParaRPr>
          </a:p>
        </p:txBody>
      </p:sp>
      <p:sp>
        <p:nvSpPr>
          <p:cNvPr id="28" name="Oval 27"/>
          <p:cNvSpPr>
            <a:spLocks noChangeArrowheads="1"/>
          </p:cNvSpPr>
          <p:nvPr/>
        </p:nvSpPr>
        <p:spPr bwMode="gray">
          <a:xfrm>
            <a:off x="3782888" y="4926013"/>
            <a:ext cx="303212" cy="303212"/>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29" name="Oval 26"/>
          <p:cNvSpPr>
            <a:spLocks noChangeArrowheads="1"/>
          </p:cNvSpPr>
          <p:nvPr/>
        </p:nvSpPr>
        <p:spPr bwMode="gray">
          <a:xfrm>
            <a:off x="3763838" y="3918446"/>
            <a:ext cx="301625" cy="303212"/>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31" name="标题 1"/>
          <p:cNvSpPr>
            <a:spLocks noGrp="1"/>
          </p:cNvSpPr>
          <p:nvPr>
            <p:ph type="title"/>
          </p:nvPr>
        </p:nvSpPr>
        <p:spPr>
          <a:xfrm>
            <a:off x="-36512" y="77317"/>
            <a:ext cx="9144000" cy="687387"/>
          </a:xfrm>
        </p:spPr>
        <p:txBody>
          <a:bodyPr rIns="180000"/>
          <a:lstStyle/>
          <a:p>
            <a:r>
              <a:rPr lang="zh-CN" altLang="en-US" sz="3200" dirty="0">
                <a:solidFill>
                  <a:srgbClr val="0000FF"/>
                </a:solidFill>
                <a:latin typeface="黑体" pitchFamily="49" charset="-122"/>
                <a:ea typeface="黑体" pitchFamily="49" charset="-122"/>
              </a:rPr>
              <a:t>第六讲 </a:t>
            </a:r>
            <a:r>
              <a:rPr lang="zh-CN" altLang="en-US" sz="3200" dirty="0" smtClean="0">
                <a:solidFill>
                  <a:srgbClr val="0000FF"/>
                </a:solidFill>
                <a:effectLst>
                  <a:outerShdw blurRad="38100" dist="38100" dir="2700000" algn="tl">
                    <a:srgbClr val="000000">
                      <a:alpha val="43137"/>
                    </a:srgbClr>
                  </a:outerShdw>
                </a:effectLst>
                <a:latin typeface="黑体" pitchFamily="49" charset="-122"/>
                <a:ea typeface="黑体" pitchFamily="49" charset="-122"/>
              </a:rPr>
              <a:t>系统设计</a:t>
            </a:r>
            <a:endParaRPr lang="zh-CN" altLang="en-US" sz="3200" dirty="0">
              <a:solidFill>
                <a:srgbClr val="0000FF"/>
              </a:solidFill>
              <a:effectLst>
                <a:outerShdw blurRad="38100" dist="38100" dir="2700000" algn="tl">
                  <a:srgbClr val="000000">
                    <a:alpha val="43137"/>
                  </a:srgbClr>
                </a:outerShdw>
              </a:effectLst>
              <a:latin typeface="黑体" pitchFamily="49" charset="-122"/>
              <a:ea typeface="黑体" pitchFamily="49" charset="-122"/>
            </a:endParaRPr>
          </a:p>
        </p:txBody>
      </p:sp>
    </p:spTree>
    <p:extLst>
      <p:ext uri="{BB962C8B-B14F-4D97-AF65-F5344CB8AC3E}">
        <p14:creationId xmlns:p14="http://schemas.microsoft.com/office/powerpoint/2010/main" val="2223661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四</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、系统架构</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2771800" y="1556792"/>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FFFF00"/>
                </a:solidFill>
              </a:rPr>
              <a:t>1</a:t>
            </a:r>
            <a:r>
              <a:rPr lang="zh-CN" altLang="en-US" dirty="0" smtClean="0">
                <a:solidFill>
                  <a:srgbClr val="FFFF00"/>
                </a:solidFill>
              </a:rPr>
              <a:t>、引例</a:t>
            </a:r>
            <a:endParaRPr lang="zh-CN" altLang="en-US" dirty="0">
              <a:solidFill>
                <a:srgbClr val="FFFF00"/>
              </a:solidFill>
            </a:endParaRPr>
          </a:p>
        </p:txBody>
      </p:sp>
      <p:sp>
        <p:nvSpPr>
          <p:cNvPr id="6" name="TextBox 5"/>
          <p:cNvSpPr txBox="1"/>
          <p:nvPr/>
        </p:nvSpPr>
        <p:spPr bwMode="auto">
          <a:xfrm>
            <a:off x="2771800" y="2600908"/>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chemeClr val="bg1"/>
                </a:solidFill>
              </a:rPr>
              <a:t>2</a:t>
            </a:r>
            <a:r>
              <a:rPr lang="zh-CN" altLang="en-US" dirty="0" smtClean="0">
                <a:solidFill>
                  <a:schemeClr val="bg1"/>
                </a:solidFill>
              </a:rPr>
              <a:t>、系统架构层次</a:t>
            </a:r>
            <a:endParaRPr lang="zh-CN" altLang="en-US" dirty="0">
              <a:solidFill>
                <a:schemeClr val="bg1"/>
              </a:solidFill>
            </a:endParaRPr>
          </a:p>
        </p:txBody>
      </p:sp>
      <p:sp>
        <p:nvSpPr>
          <p:cNvPr id="8" name="TextBox 7"/>
          <p:cNvSpPr txBox="1"/>
          <p:nvPr/>
        </p:nvSpPr>
        <p:spPr bwMode="auto">
          <a:xfrm>
            <a:off x="2771800" y="3645024"/>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chemeClr val="bg1"/>
                </a:solidFill>
              </a:rPr>
              <a:t>3</a:t>
            </a:r>
            <a:r>
              <a:rPr lang="zh-CN" altLang="en-US" dirty="0" smtClean="0">
                <a:solidFill>
                  <a:schemeClr val="bg1"/>
                </a:solidFill>
              </a:rPr>
              <a:t>、三层架构</a:t>
            </a:r>
            <a:endParaRPr lang="zh-CN" altLang="en-US" dirty="0">
              <a:solidFill>
                <a:schemeClr val="bg1"/>
              </a:solidFill>
            </a:endParaRPr>
          </a:p>
        </p:txBody>
      </p:sp>
      <p:sp>
        <p:nvSpPr>
          <p:cNvPr id="11" name="Rectangle 3"/>
          <p:cNvSpPr txBox="1">
            <a:spLocks noChangeArrowheads="1"/>
          </p:cNvSpPr>
          <p:nvPr/>
        </p:nvSpPr>
        <p:spPr bwMode="auto">
          <a:xfrm>
            <a:off x="971600" y="980728"/>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Box 6"/>
          <p:cNvSpPr txBox="1"/>
          <p:nvPr/>
        </p:nvSpPr>
        <p:spPr bwMode="auto">
          <a:xfrm>
            <a:off x="2771800" y="4689140"/>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chemeClr val="bg1"/>
                </a:solidFill>
              </a:rPr>
              <a:t>4</a:t>
            </a:r>
            <a:r>
              <a:rPr lang="zh-CN" altLang="en-US" dirty="0" smtClean="0">
                <a:solidFill>
                  <a:schemeClr val="bg1"/>
                </a:solidFill>
              </a:rPr>
              <a:t>、三层架构实例</a:t>
            </a:r>
            <a:endParaRPr lang="zh-CN" altLang="en-US" dirty="0">
              <a:solidFill>
                <a:schemeClr val="bg1"/>
              </a:solidFill>
            </a:endParaRPr>
          </a:p>
        </p:txBody>
      </p:sp>
      <p:sp>
        <p:nvSpPr>
          <p:cNvPr id="9" name="TextBox 8"/>
          <p:cNvSpPr txBox="1"/>
          <p:nvPr/>
        </p:nvSpPr>
        <p:spPr bwMode="auto">
          <a:xfrm>
            <a:off x="2771800" y="5733256"/>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chemeClr val="bg1"/>
                </a:solidFill>
              </a:rPr>
              <a:t>5</a:t>
            </a:r>
            <a:r>
              <a:rPr lang="zh-CN" altLang="en-US" dirty="0" smtClean="0">
                <a:solidFill>
                  <a:schemeClr val="bg1"/>
                </a:solidFill>
              </a:rPr>
              <a:t>、小结</a:t>
            </a:r>
            <a:endParaRPr lang="zh-CN" altLang="en-US" dirty="0">
              <a:solidFill>
                <a:schemeClr val="bg1"/>
              </a:solidFill>
            </a:endParaRPr>
          </a:p>
        </p:txBody>
      </p:sp>
    </p:spTree>
    <p:extLst>
      <p:ext uri="{BB962C8B-B14F-4D97-AF65-F5344CB8AC3E}">
        <p14:creationId xmlns:p14="http://schemas.microsoft.com/office/powerpoint/2010/main" val="3947706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body" idx="1"/>
          </p:nvPr>
        </p:nvSpPr>
        <p:spPr>
          <a:xfrm>
            <a:off x="971922" y="1124744"/>
            <a:ext cx="7560518" cy="4248894"/>
          </a:xfrm>
        </p:spPr>
        <p:txBody>
          <a:bodyPr/>
          <a:lstStyle/>
          <a:p>
            <a:pPr algn="just"/>
            <a:r>
              <a:rPr lang="zh-CN" altLang="en-US" sz="2400" dirty="0">
                <a:ea typeface="黑体" pitchFamily="49" charset="-122"/>
              </a:rPr>
              <a:t>系统设计是软件开发</a:t>
            </a:r>
            <a:r>
              <a:rPr lang="en-US" altLang="zh-CN" sz="2400" dirty="0">
                <a:ea typeface="黑体" pitchFamily="49" charset="-122"/>
              </a:rPr>
              <a:t>SDLC</a:t>
            </a:r>
            <a:r>
              <a:rPr lang="zh-CN" altLang="en-US" sz="2400" dirty="0">
                <a:ea typeface="黑体" pitchFamily="49" charset="-122"/>
              </a:rPr>
              <a:t>第三个阶段的工作</a:t>
            </a:r>
            <a:endParaRPr lang="en-US" altLang="zh-CN" sz="2400" dirty="0">
              <a:ea typeface="黑体" pitchFamily="49" charset="-122"/>
            </a:endParaRPr>
          </a:p>
          <a:p>
            <a:pPr algn="just"/>
            <a:r>
              <a:rPr lang="zh-CN" altLang="en-US" sz="2400" dirty="0">
                <a:ea typeface="黑体" pitchFamily="49" charset="-122"/>
              </a:rPr>
              <a:t>系统设计阶段的工作是在系统分析阶段建立了目标系统</a:t>
            </a:r>
            <a:r>
              <a:rPr lang="zh-CN" altLang="en-US" sz="2400" dirty="0">
                <a:solidFill>
                  <a:srgbClr val="FF0000"/>
                </a:solidFill>
                <a:ea typeface="黑体" pitchFamily="49" charset="-122"/>
              </a:rPr>
              <a:t>逻辑模型</a:t>
            </a:r>
            <a:r>
              <a:rPr lang="zh-CN" altLang="en-US" sz="2400" dirty="0">
                <a:ea typeface="黑体" pitchFamily="49" charset="-122"/>
              </a:rPr>
              <a:t>，输出相关分析文档，并确定了系统开发策略的基础上，开展的</a:t>
            </a:r>
            <a:r>
              <a:rPr lang="zh-CN" altLang="en-US" sz="2400" dirty="0">
                <a:solidFill>
                  <a:srgbClr val="FF0000"/>
                </a:solidFill>
                <a:ea typeface="黑体" pitchFamily="49" charset="-122"/>
              </a:rPr>
              <a:t>系统物理设计</a:t>
            </a:r>
            <a:r>
              <a:rPr lang="zh-CN" altLang="en-US" sz="2400" dirty="0" smtClean="0">
                <a:ea typeface="黑体" pitchFamily="49" charset="-122"/>
              </a:rPr>
              <a:t>工作</a:t>
            </a:r>
            <a:endParaRPr lang="en-US" altLang="zh-CN" sz="2400" dirty="0" smtClean="0">
              <a:ea typeface="黑体" pitchFamily="49" charset="-122"/>
            </a:endParaRPr>
          </a:p>
          <a:p>
            <a:pPr eaLnBrk="1" hangingPunct="1"/>
            <a:r>
              <a:rPr lang="zh-CN" altLang="en-US" dirty="0"/>
              <a:t>通俗地说</a:t>
            </a:r>
            <a:r>
              <a:rPr lang="zh-CN" altLang="en-US" dirty="0" smtClean="0"/>
              <a:t>，设计</a:t>
            </a:r>
            <a:r>
              <a:rPr lang="zh-CN" altLang="en-US" dirty="0"/>
              <a:t>就是要回答“</a:t>
            </a:r>
            <a:r>
              <a:rPr lang="zh-CN" altLang="en-US" dirty="0">
                <a:solidFill>
                  <a:srgbClr val="FF0000"/>
                </a:solidFill>
              </a:rPr>
              <a:t>怎么做</a:t>
            </a:r>
            <a:r>
              <a:rPr lang="zh-CN" altLang="en-US" dirty="0"/>
              <a:t>”</a:t>
            </a:r>
          </a:p>
          <a:p>
            <a:pPr eaLnBrk="1" hangingPunct="1"/>
            <a:r>
              <a:rPr lang="zh-CN" altLang="en-US" dirty="0"/>
              <a:t>完成技术实现方案的制定，即信息系统的物理模型</a:t>
            </a:r>
          </a:p>
          <a:p>
            <a:pPr lvl="1" eaLnBrk="1" hangingPunct="1"/>
            <a:r>
              <a:rPr lang="zh-CN" altLang="en-US" dirty="0"/>
              <a:t>一个逻辑模型，可以提出多个物理模型</a:t>
            </a:r>
          </a:p>
          <a:p>
            <a:pPr lvl="1" eaLnBrk="1" hangingPunct="1"/>
            <a:r>
              <a:rPr lang="zh-CN" altLang="en-US" dirty="0"/>
              <a:t>根据物理模型进行实施，得到最终的物理系统</a:t>
            </a:r>
          </a:p>
          <a:p>
            <a:pPr algn="just"/>
            <a:endParaRPr lang="en-US" altLang="zh-CN" sz="2400" dirty="0">
              <a:ea typeface="黑体" pitchFamily="49" charset="-122"/>
            </a:endParaRPr>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一</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、系统设计方法</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Tree>
    <p:extLst>
      <p:ext uri="{BB962C8B-B14F-4D97-AF65-F5344CB8AC3E}">
        <p14:creationId xmlns:p14="http://schemas.microsoft.com/office/powerpoint/2010/main" val="35434747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2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2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2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2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2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四</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、系统架构</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9" name="TextBox 8"/>
          <p:cNvSpPr txBox="1"/>
          <p:nvPr/>
        </p:nvSpPr>
        <p:spPr bwMode="auto">
          <a:xfrm>
            <a:off x="1448478" y="1116033"/>
            <a:ext cx="629187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t>1</a:t>
            </a:r>
            <a:r>
              <a:rPr lang="zh-CN" altLang="en-US" dirty="0" smtClean="0"/>
              <a:t>、引例</a:t>
            </a:r>
            <a:endParaRPr lang="zh-CN" altLang="en-US" dirty="0"/>
          </a:p>
        </p:txBody>
      </p:sp>
      <p:sp>
        <p:nvSpPr>
          <p:cNvPr id="6" name="Rectangle 2"/>
          <p:cNvSpPr txBox="1">
            <a:spLocks noChangeArrowheads="1"/>
          </p:cNvSpPr>
          <p:nvPr/>
        </p:nvSpPr>
        <p:spPr bwMode="auto">
          <a:xfrm>
            <a:off x="685800" y="2132856"/>
            <a:ext cx="7772400" cy="424847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3"/>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smtClean="0"/>
              <a:t>去饭店吃饭</a:t>
            </a:r>
            <a:endParaRPr lang="en-US" altLang="zh-CN" sz="2800" smtClean="0"/>
          </a:p>
          <a:p>
            <a:pPr algn="just">
              <a:lnSpc>
                <a:spcPct val="100000"/>
              </a:lnSpc>
              <a:buFont typeface="Wingdings" pitchFamily="2" charset="2"/>
              <a:buNone/>
            </a:pPr>
            <a:endParaRPr lang="en-US" altLang="zh-CN" dirty="0" smtClean="0"/>
          </a:p>
        </p:txBody>
      </p:sp>
    </p:spTree>
    <p:extLst>
      <p:ext uri="{BB962C8B-B14F-4D97-AF65-F5344CB8AC3E}">
        <p14:creationId xmlns:p14="http://schemas.microsoft.com/office/powerpoint/2010/main" val="1334620278"/>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body" idx="1"/>
          </p:nvPr>
        </p:nvSpPr>
        <p:spPr>
          <a:xfrm>
            <a:off x="685800" y="1125463"/>
            <a:ext cx="7772400" cy="5255865"/>
          </a:xfrm>
        </p:spPr>
        <p:txBody>
          <a:bodyPr/>
          <a:lstStyle/>
          <a:p>
            <a:r>
              <a:rPr lang="zh-CN" altLang="en-US" sz="2800" dirty="0" smtClean="0"/>
              <a:t>去</a:t>
            </a:r>
            <a:r>
              <a:rPr lang="zh-CN" altLang="en-US" sz="2800" dirty="0"/>
              <a:t>饭店吃饭</a:t>
            </a:r>
            <a:endParaRPr lang="en-US" altLang="zh-CN" sz="2800" dirty="0"/>
          </a:p>
          <a:p>
            <a:pPr algn="just">
              <a:lnSpc>
                <a:spcPct val="100000"/>
              </a:lnSpc>
              <a:buFont typeface="Wingdings" pitchFamily="2" charset="2"/>
              <a:buNone/>
            </a:pPr>
            <a:endParaRPr lang="en-US" altLang="zh-CN" dirty="0"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97287" name="Picture 7" descr="C:\Documents and Settings\Administrator\Local Settings\Temporary Internet Files\Content.IE5\SRH3I67X\MC900318370[1].wmf"/>
          <p:cNvPicPr>
            <a:picLocks noChangeAspect="1" noChangeArrowheads="1"/>
          </p:cNvPicPr>
          <p:nvPr/>
        </p:nvPicPr>
        <p:blipFill>
          <a:blip r:embed="rId3"/>
          <a:srcRect/>
          <a:stretch>
            <a:fillRect/>
          </a:stretch>
        </p:blipFill>
        <p:spPr bwMode="auto">
          <a:xfrm>
            <a:off x="5529988" y="928670"/>
            <a:ext cx="3433571" cy="2718749"/>
          </a:xfrm>
          <a:prstGeom prst="rect">
            <a:avLst/>
          </a:prstGeom>
          <a:noFill/>
        </p:spPr>
      </p:pic>
      <p:pic>
        <p:nvPicPr>
          <p:cNvPr id="97291" name="Picture 11" descr="C:\Documents and Settings\Administrator\Local Settings\Temporary Internet Files\Content.IE5\WDQRK9ER\MC900055212[1].wmf"/>
          <p:cNvPicPr>
            <a:picLocks noChangeAspect="1" noChangeArrowheads="1"/>
          </p:cNvPicPr>
          <p:nvPr/>
        </p:nvPicPr>
        <p:blipFill>
          <a:blip r:embed="rId4"/>
          <a:srcRect/>
          <a:stretch>
            <a:fillRect/>
          </a:stretch>
        </p:blipFill>
        <p:spPr bwMode="auto">
          <a:xfrm>
            <a:off x="4857752" y="2357430"/>
            <a:ext cx="785818" cy="1332830"/>
          </a:xfrm>
          <a:prstGeom prst="rect">
            <a:avLst/>
          </a:prstGeom>
          <a:noFill/>
        </p:spPr>
      </p:pic>
      <p:sp>
        <p:nvSpPr>
          <p:cNvPr id="13" name="AutoShape 3"/>
          <p:cNvSpPr>
            <a:spLocks noChangeArrowheads="1"/>
          </p:cNvSpPr>
          <p:nvPr/>
        </p:nvSpPr>
        <p:spPr bwMode="auto">
          <a:xfrm>
            <a:off x="285720" y="2357430"/>
            <a:ext cx="4357718" cy="1328023"/>
          </a:xfrm>
          <a:prstGeom prst="roundRect">
            <a:avLst>
              <a:gd name="adj" fmla="val 16667"/>
            </a:avLst>
          </a:prstGeom>
          <a:gradFill rotWithShape="1">
            <a:gsLst>
              <a:gs pos="0">
                <a:srgbClr val="FFFF99"/>
              </a:gs>
              <a:gs pos="100000">
                <a:srgbClr val="FFFF99">
                  <a:gamma/>
                  <a:tint val="0"/>
                  <a:invGamma/>
                </a:srgbClr>
              </a:gs>
            </a:gsLst>
            <a:lin ang="5400000" scaled="1"/>
          </a:gradFill>
          <a:ln w="9525" algn="ctr">
            <a:solidFill>
              <a:srgbClr val="FF9900"/>
            </a:solidFill>
            <a:round/>
            <a:headEnd/>
            <a:tailEnd/>
          </a:ln>
          <a:effectLst>
            <a:outerShdw dist="53882" dir="2700000" algn="ctr" rotWithShape="0">
              <a:schemeClr val="bg2">
                <a:alpha val="50000"/>
              </a:schemeClr>
            </a:outerShdw>
          </a:effectLst>
        </p:spPr>
        <p:txBody>
          <a:bodyPr wrap="square" anchorCtr="1">
            <a:spAutoFit/>
          </a:bodyPr>
          <a:lstStyle/>
          <a:p>
            <a:pPr algn="l"/>
            <a:r>
              <a:rPr lang="zh-CN" altLang="en-US" dirty="0">
                <a:ea typeface="黑体" pitchFamily="2" charset="-122"/>
              </a:rPr>
              <a:t>服务员只管接待客人</a:t>
            </a:r>
          </a:p>
          <a:p>
            <a:pPr algn="l"/>
            <a:r>
              <a:rPr lang="zh-CN" altLang="en-US" dirty="0">
                <a:ea typeface="黑体" pitchFamily="2" charset="-122"/>
              </a:rPr>
              <a:t>厨师只管烹炒客人要的美食</a:t>
            </a:r>
          </a:p>
          <a:p>
            <a:pPr algn="l"/>
            <a:r>
              <a:rPr lang="zh-CN" altLang="en-US" dirty="0">
                <a:ea typeface="黑体" pitchFamily="2" charset="-122"/>
              </a:rPr>
              <a:t>采购员只管按客人需求采购</a:t>
            </a:r>
            <a:r>
              <a:rPr lang="zh-CN" altLang="en-US" dirty="0" smtClean="0">
                <a:ea typeface="黑体" pitchFamily="2" charset="-122"/>
              </a:rPr>
              <a:t>肉，</a:t>
            </a:r>
            <a:r>
              <a:rPr lang="zh-CN" altLang="en-US" dirty="0">
                <a:ea typeface="黑体" pitchFamily="2" charset="-122"/>
              </a:rPr>
              <a:t>蔬菜</a:t>
            </a:r>
          </a:p>
          <a:p>
            <a:pPr algn="l"/>
            <a:r>
              <a:rPr lang="zh-CN" altLang="en-US" dirty="0">
                <a:ea typeface="黑体" pitchFamily="2" charset="-122"/>
              </a:rPr>
              <a:t>他们各负其责共同协作为客人提供美食</a:t>
            </a:r>
          </a:p>
        </p:txBody>
      </p:sp>
      <p:sp>
        <p:nvSpPr>
          <p:cNvPr id="14" name="AutoShape 4"/>
          <p:cNvSpPr>
            <a:spLocks noChangeArrowheads="1"/>
          </p:cNvSpPr>
          <p:nvPr/>
        </p:nvSpPr>
        <p:spPr bwMode="auto">
          <a:xfrm>
            <a:off x="4067175" y="5554697"/>
            <a:ext cx="792163" cy="215900"/>
          </a:xfrm>
          <a:prstGeom prst="leftArrow">
            <a:avLst>
              <a:gd name="adj1" fmla="val 50000"/>
              <a:gd name="adj2" fmla="val 91728"/>
            </a:avLst>
          </a:prstGeom>
          <a:gradFill rotWithShape="1">
            <a:gsLst>
              <a:gs pos="0">
                <a:srgbClr val="B563CF"/>
              </a:gs>
              <a:gs pos="100000">
                <a:srgbClr val="B563CF">
                  <a:gamma/>
                  <a:tint val="0"/>
                  <a:invGamma/>
                </a:srgbClr>
              </a:gs>
            </a:gsLst>
            <a:lin ang="5400000" scaled="1"/>
          </a:gradFill>
          <a:ln w="6350" algn="ctr">
            <a:solidFill>
              <a:srgbClr val="800080"/>
            </a:solidFill>
            <a:miter lim="800000"/>
            <a:headEnd/>
            <a:tailEnd/>
          </a:ln>
          <a:effectLst/>
        </p:spPr>
        <p:txBody>
          <a:bodyPr lIns="0" tIns="0" rIns="0" bIns="0" anchor="ctr">
            <a:spAutoFit/>
          </a:bodyPr>
          <a:lstStyle/>
          <a:p>
            <a:endParaRPr lang="zh-CN" altLang="en-US"/>
          </a:p>
        </p:txBody>
      </p:sp>
      <p:sp>
        <p:nvSpPr>
          <p:cNvPr id="15" name="AutoShape 5"/>
          <p:cNvSpPr>
            <a:spLocks noChangeArrowheads="1"/>
          </p:cNvSpPr>
          <p:nvPr/>
        </p:nvSpPr>
        <p:spPr bwMode="auto">
          <a:xfrm>
            <a:off x="2051050" y="5122897"/>
            <a:ext cx="287338" cy="358775"/>
          </a:xfrm>
          <a:prstGeom prst="rightArrow">
            <a:avLst>
              <a:gd name="adj1" fmla="val 50000"/>
              <a:gd name="adj2" fmla="val 25000"/>
            </a:avLst>
          </a:prstGeom>
          <a:gradFill rotWithShape="1">
            <a:gsLst>
              <a:gs pos="0">
                <a:srgbClr val="B563CF"/>
              </a:gs>
              <a:gs pos="100000">
                <a:srgbClr val="B563CF">
                  <a:gamma/>
                  <a:tint val="0"/>
                  <a:invGamma/>
                </a:srgbClr>
              </a:gs>
            </a:gsLst>
            <a:lin ang="5400000" scaled="1"/>
          </a:gradFill>
          <a:ln w="6350" algn="ctr">
            <a:solidFill>
              <a:srgbClr val="800080"/>
            </a:solidFill>
            <a:miter lim="800000"/>
            <a:headEnd/>
            <a:tailEnd/>
          </a:ln>
          <a:effectLst/>
        </p:spPr>
        <p:txBody>
          <a:bodyPr lIns="0" tIns="0" rIns="0" bIns="0" anchor="ctr">
            <a:spAutoFit/>
          </a:bodyPr>
          <a:lstStyle/>
          <a:p>
            <a:endParaRPr lang="zh-CN" altLang="en-US"/>
          </a:p>
        </p:txBody>
      </p:sp>
      <p:grpSp>
        <p:nvGrpSpPr>
          <p:cNvPr id="16" name="Group 6"/>
          <p:cNvGrpSpPr>
            <a:grpSpLocks/>
          </p:cNvGrpSpPr>
          <p:nvPr/>
        </p:nvGrpSpPr>
        <p:grpSpPr bwMode="auto">
          <a:xfrm>
            <a:off x="539750" y="4691097"/>
            <a:ext cx="1439863" cy="1439862"/>
            <a:chOff x="340" y="1253"/>
            <a:chExt cx="907" cy="907"/>
          </a:xfrm>
        </p:grpSpPr>
        <p:sp>
          <p:nvSpPr>
            <p:cNvPr id="17" name="Text Box 7"/>
            <p:cNvSpPr txBox="1">
              <a:spLocks noChangeArrowheads="1"/>
            </p:cNvSpPr>
            <p:nvPr/>
          </p:nvSpPr>
          <p:spPr bwMode="auto">
            <a:xfrm>
              <a:off x="521" y="1910"/>
              <a:ext cx="681" cy="250"/>
            </a:xfrm>
            <a:prstGeom prst="rect">
              <a:avLst/>
            </a:prstGeom>
            <a:noFill/>
            <a:ln w="6350" cap="rnd" algn="ctr">
              <a:noFill/>
              <a:miter lim="800000"/>
              <a:headEnd/>
              <a:tailEnd/>
            </a:ln>
            <a:effectLst/>
          </p:spPr>
          <p:txBody>
            <a:bodyPr>
              <a:spAutoFit/>
            </a:bodyPr>
            <a:lstStyle/>
            <a:p>
              <a:pPr algn="ctr"/>
              <a:r>
                <a:rPr lang="zh-CN" altLang="en-US" sz="2000" b="0">
                  <a:ea typeface="黑体" pitchFamily="2" charset="-122"/>
                </a:rPr>
                <a:t>顾客</a:t>
              </a:r>
            </a:p>
          </p:txBody>
        </p:sp>
        <p:pic>
          <p:nvPicPr>
            <p:cNvPr id="18" name="Picture 8" descr="33333"/>
            <p:cNvPicPr>
              <a:picLocks noChangeAspect="1" noChangeArrowheads="1"/>
            </p:cNvPicPr>
            <p:nvPr/>
          </p:nvPicPr>
          <p:blipFill>
            <a:blip r:embed="rId5" cstate="print"/>
            <a:srcRect/>
            <a:stretch>
              <a:fillRect/>
            </a:stretch>
          </p:blipFill>
          <p:spPr bwMode="auto">
            <a:xfrm>
              <a:off x="340" y="1253"/>
              <a:ext cx="907" cy="607"/>
            </a:xfrm>
            <a:prstGeom prst="rect">
              <a:avLst/>
            </a:prstGeom>
            <a:noFill/>
          </p:spPr>
        </p:pic>
      </p:grpSp>
      <p:sp>
        <p:nvSpPr>
          <p:cNvPr id="19" name="AutoShape 9"/>
          <p:cNvSpPr>
            <a:spLocks noChangeArrowheads="1"/>
          </p:cNvSpPr>
          <p:nvPr/>
        </p:nvSpPr>
        <p:spPr bwMode="auto">
          <a:xfrm>
            <a:off x="4068763" y="4978434"/>
            <a:ext cx="863600" cy="215900"/>
          </a:xfrm>
          <a:prstGeom prst="rightArrow">
            <a:avLst>
              <a:gd name="adj1" fmla="val 50000"/>
              <a:gd name="adj2" fmla="val 100000"/>
            </a:avLst>
          </a:prstGeom>
          <a:gradFill rotWithShape="1">
            <a:gsLst>
              <a:gs pos="0">
                <a:srgbClr val="B563CF"/>
              </a:gs>
              <a:gs pos="100000">
                <a:srgbClr val="B563CF">
                  <a:gamma/>
                  <a:tint val="0"/>
                  <a:invGamma/>
                </a:srgbClr>
              </a:gs>
            </a:gsLst>
            <a:lin ang="5400000" scaled="1"/>
          </a:gradFill>
          <a:ln w="6350" algn="ctr">
            <a:solidFill>
              <a:srgbClr val="800080"/>
            </a:solidFill>
            <a:miter lim="800000"/>
            <a:headEnd/>
            <a:tailEnd/>
          </a:ln>
          <a:effectLst/>
        </p:spPr>
        <p:txBody>
          <a:bodyPr lIns="0" tIns="0" rIns="0" bIns="0" anchor="ctr">
            <a:spAutoFit/>
          </a:bodyPr>
          <a:lstStyle/>
          <a:p>
            <a:endParaRPr lang="zh-CN" altLang="en-US"/>
          </a:p>
        </p:txBody>
      </p:sp>
      <p:grpSp>
        <p:nvGrpSpPr>
          <p:cNvPr id="20" name="Group 10"/>
          <p:cNvGrpSpPr>
            <a:grpSpLocks/>
          </p:cNvGrpSpPr>
          <p:nvPr/>
        </p:nvGrpSpPr>
        <p:grpSpPr bwMode="auto">
          <a:xfrm>
            <a:off x="2411413" y="4186273"/>
            <a:ext cx="6407150" cy="2314561"/>
            <a:chOff x="1520" y="935"/>
            <a:chExt cx="4036" cy="1633"/>
          </a:xfrm>
        </p:grpSpPr>
        <p:pic>
          <p:nvPicPr>
            <p:cNvPr id="21" name="Picture 11" descr="图1"/>
            <p:cNvPicPr>
              <a:picLocks noChangeAspect="1" noChangeArrowheads="1"/>
            </p:cNvPicPr>
            <p:nvPr/>
          </p:nvPicPr>
          <p:blipFill>
            <a:blip r:embed="rId6"/>
            <a:srcRect/>
            <a:stretch>
              <a:fillRect/>
            </a:stretch>
          </p:blipFill>
          <p:spPr bwMode="auto">
            <a:xfrm>
              <a:off x="1673" y="1253"/>
              <a:ext cx="844" cy="864"/>
            </a:xfrm>
            <a:prstGeom prst="rect">
              <a:avLst/>
            </a:prstGeom>
            <a:noFill/>
          </p:spPr>
        </p:pic>
        <p:sp>
          <p:nvSpPr>
            <p:cNvPr id="22" name="Rectangle 12"/>
            <p:cNvSpPr>
              <a:spLocks noChangeArrowheads="1"/>
            </p:cNvSpPr>
            <p:nvPr/>
          </p:nvSpPr>
          <p:spPr bwMode="auto">
            <a:xfrm>
              <a:off x="1533" y="2183"/>
              <a:ext cx="712" cy="204"/>
            </a:xfrm>
            <a:prstGeom prst="rect">
              <a:avLst/>
            </a:prstGeom>
            <a:noFill/>
            <a:ln w="9525" algn="ctr">
              <a:noFill/>
              <a:miter lim="800000"/>
              <a:headEnd/>
              <a:tailEnd/>
            </a:ln>
            <a:effectLst/>
          </p:spPr>
          <p:txBody>
            <a:bodyPr wrap="none" anchor="ctr"/>
            <a:lstStyle/>
            <a:p>
              <a:pPr algn="ctr"/>
              <a:r>
                <a:rPr lang="zh-CN" altLang="en-US" sz="2000" b="0">
                  <a:ea typeface="黑体" pitchFamily="2" charset="-122"/>
                </a:rPr>
                <a:t>服务员</a:t>
              </a:r>
            </a:p>
          </p:txBody>
        </p:sp>
        <p:sp>
          <p:nvSpPr>
            <p:cNvPr id="23" name="Rectangle 13"/>
            <p:cNvSpPr>
              <a:spLocks noChangeArrowheads="1"/>
            </p:cNvSpPr>
            <p:nvPr/>
          </p:nvSpPr>
          <p:spPr bwMode="auto">
            <a:xfrm>
              <a:off x="3211" y="2183"/>
              <a:ext cx="712" cy="204"/>
            </a:xfrm>
            <a:prstGeom prst="rect">
              <a:avLst/>
            </a:prstGeom>
            <a:noFill/>
            <a:ln w="9525" algn="ctr">
              <a:noFill/>
              <a:miter lim="800000"/>
              <a:headEnd/>
              <a:tailEnd/>
            </a:ln>
            <a:effectLst/>
          </p:spPr>
          <p:txBody>
            <a:bodyPr wrap="none" anchor="ctr"/>
            <a:lstStyle/>
            <a:p>
              <a:pPr algn="ctr"/>
              <a:r>
                <a:rPr lang="zh-CN" altLang="en-US" sz="2000" b="0">
                  <a:ea typeface="黑体" pitchFamily="2" charset="-122"/>
                </a:rPr>
                <a:t>厨师</a:t>
              </a:r>
            </a:p>
          </p:txBody>
        </p:sp>
        <p:sp>
          <p:nvSpPr>
            <p:cNvPr id="24" name="Rectangle 14"/>
            <p:cNvSpPr>
              <a:spLocks noChangeArrowheads="1"/>
            </p:cNvSpPr>
            <p:nvPr/>
          </p:nvSpPr>
          <p:spPr bwMode="auto">
            <a:xfrm>
              <a:off x="4617" y="2205"/>
              <a:ext cx="712" cy="205"/>
            </a:xfrm>
            <a:prstGeom prst="rect">
              <a:avLst/>
            </a:prstGeom>
            <a:noFill/>
            <a:ln w="9525" algn="ctr">
              <a:noFill/>
              <a:miter lim="800000"/>
              <a:headEnd/>
              <a:tailEnd/>
            </a:ln>
            <a:effectLst/>
          </p:spPr>
          <p:txBody>
            <a:bodyPr wrap="none" anchor="ctr"/>
            <a:lstStyle/>
            <a:p>
              <a:pPr algn="ctr"/>
              <a:r>
                <a:rPr lang="zh-CN" altLang="en-US" sz="2000" b="0">
                  <a:ea typeface="黑体" pitchFamily="2" charset="-122"/>
                </a:rPr>
                <a:t>采购员</a:t>
              </a:r>
            </a:p>
          </p:txBody>
        </p:sp>
        <p:pic>
          <p:nvPicPr>
            <p:cNvPr id="25" name="Picture 15" descr="厨师"/>
            <p:cNvPicPr>
              <a:picLocks noChangeAspect="1" noChangeArrowheads="1"/>
            </p:cNvPicPr>
            <p:nvPr/>
          </p:nvPicPr>
          <p:blipFill>
            <a:blip r:embed="rId7"/>
            <a:srcRect/>
            <a:stretch>
              <a:fillRect/>
            </a:stretch>
          </p:blipFill>
          <p:spPr bwMode="auto">
            <a:xfrm>
              <a:off x="3106" y="1313"/>
              <a:ext cx="908" cy="802"/>
            </a:xfrm>
            <a:prstGeom prst="rect">
              <a:avLst/>
            </a:prstGeom>
            <a:noFill/>
          </p:spPr>
        </p:pic>
        <p:pic>
          <p:nvPicPr>
            <p:cNvPr id="26" name="Picture 16" descr="采购员副本"/>
            <p:cNvPicPr>
              <a:picLocks noChangeAspect="1" noChangeArrowheads="1"/>
            </p:cNvPicPr>
            <p:nvPr/>
          </p:nvPicPr>
          <p:blipFill>
            <a:blip r:embed="rId8"/>
            <a:srcRect/>
            <a:stretch>
              <a:fillRect/>
            </a:stretch>
          </p:blipFill>
          <p:spPr bwMode="auto">
            <a:xfrm>
              <a:off x="4468" y="1153"/>
              <a:ext cx="1088" cy="962"/>
            </a:xfrm>
            <a:prstGeom prst="rect">
              <a:avLst/>
            </a:prstGeom>
            <a:noFill/>
          </p:spPr>
        </p:pic>
        <p:sp>
          <p:nvSpPr>
            <p:cNvPr id="27" name="Rectangle 17"/>
            <p:cNvSpPr>
              <a:spLocks noChangeArrowheads="1"/>
            </p:cNvSpPr>
            <p:nvPr/>
          </p:nvSpPr>
          <p:spPr bwMode="auto">
            <a:xfrm>
              <a:off x="1520" y="935"/>
              <a:ext cx="4036" cy="1633"/>
            </a:xfrm>
            <a:prstGeom prst="rect">
              <a:avLst/>
            </a:prstGeom>
            <a:noFill/>
            <a:ln w="9525" algn="ctr">
              <a:solidFill>
                <a:schemeClr val="tx1"/>
              </a:solidFill>
              <a:miter lim="800000"/>
              <a:headEnd/>
              <a:tailEnd/>
            </a:ln>
            <a:effectLst/>
          </p:spPr>
          <p:txBody>
            <a:bodyPr wrap="none" anchor="ctr"/>
            <a:lstStyle/>
            <a:p>
              <a:endParaRPr lang="zh-CN" altLang="en-US"/>
            </a:p>
          </p:txBody>
        </p:sp>
      </p:grpSp>
      <p:sp>
        <p:nvSpPr>
          <p:cNvPr id="28" name="AutoShape 18"/>
          <p:cNvSpPr>
            <a:spLocks noChangeArrowheads="1"/>
          </p:cNvSpPr>
          <p:nvPr/>
        </p:nvSpPr>
        <p:spPr bwMode="auto">
          <a:xfrm>
            <a:off x="7235825" y="3898934"/>
            <a:ext cx="1319213" cy="406400"/>
          </a:xfrm>
          <a:prstGeom prst="roundRect">
            <a:avLst>
              <a:gd name="adj" fmla="val 16667"/>
            </a:avLst>
          </a:prstGeom>
          <a:gradFill rotWithShape="1">
            <a:gsLst>
              <a:gs pos="0">
                <a:srgbClr val="FFFF99"/>
              </a:gs>
              <a:gs pos="100000">
                <a:srgbClr val="FFFF99">
                  <a:gamma/>
                  <a:tint val="0"/>
                  <a:invGamma/>
                </a:srgbClr>
              </a:gs>
            </a:gsLst>
            <a:lin ang="5400000" scaled="1"/>
          </a:gradFill>
          <a:ln w="9525">
            <a:solidFill>
              <a:srgbClr val="FF9900"/>
            </a:solidFill>
            <a:round/>
            <a:headEnd/>
            <a:tailEnd/>
          </a:ln>
          <a:effectLst>
            <a:outerShdw dist="107763" dir="8100000" algn="ctr" rotWithShape="0">
              <a:schemeClr val="bg2">
                <a:alpha val="50000"/>
              </a:schemeClr>
            </a:outerShdw>
          </a:effectLst>
        </p:spPr>
        <p:txBody>
          <a:bodyPr anchorCtr="1">
            <a:spAutoFit/>
          </a:bodyPr>
          <a:lstStyle/>
          <a:p>
            <a:pPr algn="ctr"/>
            <a:r>
              <a:rPr lang="zh-CN" altLang="en-US">
                <a:ea typeface="黑体" pitchFamily="2" charset="-122"/>
              </a:rPr>
              <a:t>饭店</a:t>
            </a:r>
          </a:p>
        </p:txBody>
      </p:sp>
      <p:sp>
        <p:nvSpPr>
          <p:cNvPr id="29" name="AutoShape 19"/>
          <p:cNvSpPr>
            <a:spLocks noChangeArrowheads="1"/>
          </p:cNvSpPr>
          <p:nvPr/>
        </p:nvSpPr>
        <p:spPr bwMode="auto">
          <a:xfrm>
            <a:off x="6443663" y="4978434"/>
            <a:ext cx="792162" cy="215900"/>
          </a:xfrm>
          <a:prstGeom prst="rightArrow">
            <a:avLst>
              <a:gd name="adj1" fmla="val 50000"/>
              <a:gd name="adj2" fmla="val 91728"/>
            </a:avLst>
          </a:prstGeom>
          <a:gradFill rotWithShape="1">
            <a:gsLst>
              <a:gs pos="0">
                <a:srgbClr val="B563CF"/>
              </a:gs>
              <a:gs pos="100000">
                <a:srgbClr val="B563CF">
                  <a:gamma/>
                  <a:tint val="0"/>
                  <a:invGamma/>
                </a:srgbClr>
              </a:gs>
            </a:gsLst>
            <a:lin ang="5400000" scaled="1"/>
          </a:gradFill>
          <a:ln w="6350" algn="ctr">
            <a:solidFill>
              <a:srgbClr val="800080"/>
            </a:solidFill>
            <a:miter lim="800000"/>
            <a:headEnd/>
            <a:tailEnd/>
          </a:ln>
          <a:effectLst/>
        </p:spPr>
        <p:txBody>
          <a:bodyPr lIns="0" tIns="0" rIns="0" bIns="0" anchor="ctr">
            <a:spAutoFit/>
          </a:bodyPr>
          <a:lstStyle/>
          <a:p>
            <a:endParaRPr lang="zh-CN" altLang="en-US"/>
          </a:p>
        </p:txBody>
      </p:sp>
      <p:sp>
        <p:nvSpPr>
          <p:cNvPr id="30" name="AutoShape 20"/>
          <p:cNvSpPr>
            <a:spLocks noChangeArrowheads="1"/>
          </p:cNvSpPr>
          <p:nvPr/>
        </p:nvSpPr>
        <p:spPr bwMode="auto">
          <a:xfrm>
            <a:off x="6443663" y="5554697"/>
            <a:ext cx="792162" cy="215900"/>
          </a:xfrm>
          <a:prstGeom prst="leftArrow">
            <a:avLst>
              <a:gd name="adj1" fmla="val 50000"/>
              <a:gd name="adj2" fmla="val 91728"/>
            </a:avLst>
          </a:prstGeom>
          <a:gradFill rotWithShape="1">
            <a:gsLst>
              <a:gs pos="0">
                <a:srgbClr val="B563CF"/>
              </a:gs>
              <a:gs pos="100000">
                <a:srgbClr val="B563CF">
                  <a:gamma/>
                  <a:tint val="0"/>
                  <a:invGamma/>
                </a:srgbClr>
              </a:gs>
            </a:gsLst>
            <a:lin ang="5400000" scaled="1"/>
          </a:gradFill>
          <a:ln w="6350" algn="ctr">
            <a:solidFill>
              <a:srgbClr val="800080"/>
            </a:solidFill>
            <a:miter lim="800000"/>
            <a:headEnd/>
            <a:tailEnd/>
          </a:ln>
          <a:effectLst/>
        </p:spPr>
        <p:txBody>
          <a:bodyPr lIns="0" tIns="0" rIns="0" bIns="0" anchor="ctr">
            <a:spAutoFit/>
          </a:bodyPr>
          <a:lstStyle/>
          <a:p>
            <a:endParaRPr lang="zh-CN" altLang="en-US"/>
          </a:p>
        </p:txBody>
      </p:sp>
      <p:sp>
        <p:nvSpPr>
          <p:cNvPr id="2" name="标题 1"/>
          <p:cNvSpPr>
            <a:spLocks noGrp="1"/>
          </p:cNvSpPr>
          <p:nvPr>
            <p:ph type="title"/>
          </p:nvPr>
        </p:nvSpPr>
        <p:spPr/>
        <p:txBody>
          <a:bodyPr/>
          <a:lstStyle/>
          <a:p>
            <a:r>
              <a:rPr lang="en-US" altLang="zh-CN" dirty="0" smtClean="0"/>
              <a:t>1.</a:t>
            </a:r>
            <a:r>
              <a:rPr lang="zh-CN" altLang="en-US" dirty="0" smtClean="0"/>
              <a:t>引例</a:t>
            </a:r>
            <a:endParaRPr lang="zh-CN" altLang="en-US" dirty="0"/>
          </a:p>
        </p:txBody>
      </p:sp>
    </p:spTree>
    <p:extLst>
      <p:ext uri="{BB962C8B-B14F-4D97-AF65-F5344CB8AC3E}">
        <p14:creationId xmlns:p14="http://schemas.microsoft.com/office/powerpoint/2010/main" val="347192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checkerboard(across)">
                                      <p:cBhvr>
                                        <p:cTn id="15" dur="500"/>
                                        <p:tgtEl>
                                          <p:spTgt spid="2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childTnLst>
                          </p:cTn>
                        </p:par>
                        <p:par>
                          <p:cTn id="29" fill="hold">
                            <p:stCondLst>
                              <p:cond delay="1000"/>
                            </p:stCondLst>
                            <p:childTnLst>
                              <p:par>
                                <p:cTn id="30" presetID="22" presetClass="entr" presetSubtype="2"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right)">
                                      <p:cBhvr>
                                        <p:cTn id="32" dur="500"/>
                                        <p:tgtEl>
                                          <p:spTgt spid="30"/>
                                        </p:tgtEl>
                                      </p:cBhvr>
                                    </p:animEffect>
                                  </p:childTnLst>
                                </p:cTn>
                              </p:par>
                            </p:childTnLst>
                          </p:cTn>
                        </p:par>
                        <p:par>
                          <p:cTn id="33" fill="hold">
                            <p:stCondLst>
                              <p:cond delay="1500"/>
                            </p:stCondLst>
                            <p:childTnLst>
                              <p:par>
                                <p:cTn id="34" presetID="22" presetClass="entr" presetSubtype="2"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right)">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9" grpId="0" animBg="1"/>
      <p:bldP spid="28" grpId="0" animBg="1"/>
      <p:bldP spid="29" grpId="0" animBg="1"/>
      <p:bldP spid="3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0" y="77317"/>
            <a:ext cx="8892480" cy="687387"/>
          </a:xfrm>
        </p:spPr>
        <p:txBody>
          <a:bodyPr/>
          <a:lstStyle/>
          <a:p>
            <a:r>
              <a:rPr lang="en-US" altLang="zh-CN" dirty="0" smtClean="0"/>
              <a:t>1</a:t>
            </a:r>
            <a:r>
              <a:rPr lang="en-US" altLang="zh-CN" dirty="0"/>
              <a:t>.</a:t>
            </a:r>
            <a:r>
              <a:rPr lang="zh-CN" altLang="en-US" dirty="0" smtClean="0"/>
              <a:t>引例</a:t>
            </a:r>
            <a:endParaRPr lang="zh-CN" altLang="en-US" dirty="0"/>
          </a:p>
        </p:txBody>
      </p:sp>
      <p:grpSp>
        <p:nvGrpSpPr>
          <p:cNvPr id="18" name="Group 2"/>
          <p:cNvGrpSpPr>
            <a:grpSpLocks/>
          </p:cNvGrpSpPr>
          <p:nvPr/>
        </p:nvGrpSpPr>
        <p:grpSpPr bwMode="auto">
          <a:xfrm>
            <a:off x="1692275" y="2349500"/>
            <a:ext cx="6407150" cy="2592388"/>
            <a:chOff x="1520" y="935"/>
            <a:chExt cx="4036" cy="1633"/>
          </a:xfrm>
        </p:grpSpPr>
        <p:pic>
          <p:nvPicPr>
            <p:cNvPr id="19" name="Picture 3" descr="图1"/>
            <p:cNvPicPr>
              <a:picLocks noChangeAspect="1" noChangeArrowheads="1"/>
            </p:cNvPicPr>
            <p:nvPr/>
          </p:nvPicPr>
          <p:blipFill>
            <a:blip r:embed="rId3"/>
            <a:srcRect/>
            <a:stretch>
              <a:fillRect/>
            </a:stretch>
          </p:blipFill>
          <p:spPr bwMode="auto">
            <a:xfrm>
              <a:off x="1673" y="1253"/>
              <a:ext cx="844" cy="864"/>
            </a:xfrm>
            <a:prstGeom prst="rect">
              <a:avLst/>
            </a:prstGeom>
            <a:noFill/>
          </p:spPr>
        </p:pic>
        <p:sp>
          <p:nvSpPr>
            <p:cNvPr id="20" name="Rectangle 4"/>
            <p:cNvSpPr>
              <a:spLocks noChangeArrowheads="1"/>
            </p:cNvSpPr>
            <p:nvPr/>
          </p:nvSpPr>
          <p:spPr bwMode="auto">
            <a:xfrm>
              <a:off x="1533" y="2183"/>
              <a:ext cx="712" cy="204"/>
            </a:xfrm>
            <a:prstGeom prst="rect">
              <a:avLst/>
            </a:prstGeom>
            <a:noFill/>
            <a:ln w="9525" algn="ctr">
              <a:noFill/>
              <a:miter lim="800000"/>
              <a:headEnd/>
              <a:tailEnd/>
            </a:ln>
            <a:effectLst/>
          </p:spPr>
          <p:txBody>
            <a:bodyPr wrap="none" anchor="ctr"/>
            <a:lstStyle/>
            <a:p>
              <a:pPr algn="ctr"/>
              <a:r>
                <a:rPr lang="zh-CN" altLang="en-US" sz="2000" b="0">
                  <a:ea typeface="黑体" pitchFamily="2" charset="-122"/>
                </a:rPr>
                <a:t>服务员</a:t>
              </a:r>
            </a:p>
          </p:txBody>
        </p:sp>
        <p:sp>
          <p:nvSpPr>
            <p:cNvPr id="21" name="Rectangle 5"/>
            <p:cNvSpPr>
              <a:spLocks noChangeArrowheads="1"/>
            </p:cNvSpPr>
            <p:nvPr/>
          </p:nvSpPr>
          <p:spPr bwMode="auto">
            <a:xfrm>
              <a:off x="3211" y="2183"/>
              <a:ext cx="712" cy="204"/>
            </a:xfrm>
            <a:prstGeom prst="rect">
              <a:avLst/>
            </a:prstGeom>
            <a:noFill/>
            <a:ln w="9525" algn="ctr">
              <a:noFill/>
              <a:miter lim="800000"/>
              <a:headEnd/>
              <a:tailEnd/>
            </a:ln>
            <a:effectLst/>
          </p:spPr>
          <p:txBody>
            <a:bodyPr wrap="none" anchor="ctr"/>
            <a:lstStyle/>
            <a:p>
              <a:pPr algn="ctr"/>
              <a:r>
                <a:rPr lang="zh-CN" altLang="en-US" sz="2000" b="0">
                  <a:ea typeface="黑体" pitchFamily="2" charset="-122"/>
                </a:rPr>
                <a:t>厨师</a:t>
              </a:r>
            </a:p>
          </p:txBody>
        </p:sp>
        <p:sp>
          <p:nvSpPr>
            <p:cNvPr id="22" name="Rectangle 6"/>
            <p:cNvSpPr>
              <a:spLocks noChangeArrowheads="1"/>
            </p:cNvSpPr>
            <p:nvPr/>
          </p:nvSpPr>
          <p:spPr bwMode="auto">
            <a:xfrm>
              <a:off x="4617" y="2205"/>
              <a:ext cx="712" cy="205"/>
            </a:xfrm>
            <a:prstGeom prst="rect">
              <a:avLst/>
            </a:prstGeom>
            <a:noFill/>
            <a:ln w="9525" algn="ctr">
              <a:noFill/>
              <a:miter lim="800000"/>
              <a:headEnd/>
              <a:tailEnd/>
            </a:ln>
            <a:effectLst/>
          </p:spPr>
          <p:txBody>
            <a:bodyPr wrap="none" anchor="ctr"/>
            <a:lstStyle/>
            <a:p>
              <a:pPr algn="ctr"/>
              <a:r>
                <a:rPr lang="zh-CN" altLang="en-US" sz="2000" b="0">
                  <a:ea typeface="黑体" pitchFamily="2" charset="-122"/>
                </a:rPr>
                <a:t>采购员</a:t>
              </a:r>
            </a:p>
          </p:txBody>
        </p:sp>
        <p:pic>
          <p:nvPicPr>
            <p:cNvPr id="23" name="Picture 7" descr="厨师"/>
            <p:cNvPicPr>
              <a:picLocks noChangeAspect="1" noChangeArrowheads="1"/>
            </p:cNvPicPr>
            <p:nvPr/>
          </p:nvPicPr>
          <p:blipFill>
            <a:blip r:embed="rId4"/>
            <a:srcRect/>
            <a:stretch>
              <a:fillRect/>
            </a:stretch>
          </p:blipFill>
          <p:spPr bwMode="auto">
            <a:xfrm>
              <a:off x="3106" y="1313"/>
              <a:ext cx="908" cy="802"/>
            </a:xfrm>
            <a:prstGeom prst="rect">
              <a:avLst/>
            </a:prstGeom>
            <a:noFill/>
          </p:spPr>
        </p:pic>
        <p:pic>
          <p:nvPicPr>
            <p:cNvPr id="24" name="Picture 8" descr="采购员副本"/>
            <p:cNvPicPr>
              <a:picLocks noChangeAspect="1" noChangeArrowheads="1"/>
            </p:cNvPicPr>
            <p:nvPr/>
          </p:nvPicPr>
          <p:blipFill>
            <a:blip r:embed="rId5"/>
            <a:srcRect/>
            <a:stretch>
              <a:fillRect/>
            </a:stretch>
          </p:blipFill>
          <p:spPr bwMode="auto">
            <a:xfrm>
              <a:off x="4468" y="1153"/>
              <a:ext cx="1088" cy="962"/>
            </a:xfrm>
            <a:prstGeom prst="rect">
              <a:avLst/>
            </a:prstGeom>
            <a:noFill/>
          </p:spPr>
        </p:pic>
        <p:sp>
          <p:nvSpPr>
            <p:cNvPr id="25" name="Rectangle 9"/>
            <p:cNvSpPr>
              <a:spLocks noChangeArrowheads="1"/>
            </p:cNvSpPr>
            <p:nvPr/>
          </p:nvSpPr>
          <p:spPr bwMode="auto">
            <a:xfrm>
              <a:off x="1520" y="935"/>
              <a:ext cx="4036" cy="1633"/>
            </a:xfrm>
            <a:prstGeom prst="rect">
              <a:avLst/>
            </a:prstGeom>
            <a:noFill/>
            <a:ln w="9525" algn="ctr">
              <a:solidFill>
                <a:schemeClr val="tx1"/>
              </a:solidFill>
              <a:miter lim="800000"/>
              <a:headEnd/>
              <a:tailEnd/>
            </a:ln>
            <a:effectLst/>
          </p:spPr>
          <p:txBody>
            <a:bodyPr wrap="none" anchor="ctr"/>
            <a:lstStyle/>
            <a:p>
              <a:endParaRPr lang="zh-CN" altLang="en-US"/>
            </a:p>
          </p:txBody>
        </p:sp>
      </p:grpSp>
      <p:sp>
        <p:nvSpPr>
          <p:cNvPr id="26" name="AutoShape 11"/>
          <p:cNvSpPr>
            <a:spLocks noChangeArrowheads="1"/>
          </p:cNvSpPr>
          <p:nvPr/>
        </p:nvSpPr>
        <p:spPr bwMode="auto">
          <a:xfrm>
            <a:off x="3419475" y="3357563"/>
            <a:ext cx="863600" cy="215900"/>
          </a:xfrm>
          <a:prstGeom prst="rightArrow">
            <a:avLst>
              <a:gd name="adj1" fmla="val 50000"/>
              <a:gd name="adj2" fmla="val 100000"/>
            </a:avLst>
          </a:prstGeom>
          <a:gradFill rotWithShape="1">
            <a:gsLst>
              <a:gs pos="0">
                <a:srgbClr val="B563CF"/>
              </a:gs>
              <a:gs pos="100000">
                <a:srgbClr val="B563CF">
                  <a:gamma/>
                  <a:tint val="0"/>
                  <a:invGamma/>
                </a:srgbClr>
              </a:gs>
            </a:gsLst>
            <a:lin ang="5400000" scaled="1"/>
          </a:gradFill>
          <a:ln w="6350" algn="ctr">
            <a:solidFill>
              <a:srgbClr val="800080"/>
            </a:solidFill>
            <a:miter lim="800000"/>
            <a:headEnd/>
            <a:tailEnd/>
          </a:ln>
          <a:effectLst/>
        </p:spPr>
        <p:txBody>
          <a:bodyPr lIns="0" tIns="0" rIns="0" bIns="0" anchor="ctr">
            <a:spAutoFit/>
          </a:bodyPr>
          <a:lstStyle/>
          <a:p>
            <a:endParaRPr lang="zh-CN" altLang="en-US"/>
          </a:p>
        </p:txBody>
      </p:sp>
      <p:sp>
        <p:nvSpPr>
          <p:cNvPr id="27" name="AutoShape 12"/>
          <p:cNvSpPr>
            <a:spLocks noChangeArrowheads="1"/>
          </p:cNvSpPr>
          <p:nvPr/>
        </p:nvSpPr>
        <p:spPr bwMode="auto">
          <a:xfrm>
            <a:off x="5940425" y="3357563"/>
            <a:ext cx="792163" cy="215900"/>
          </a:xfrm>
          <a:prstGeom prst="rightArrow">
            <a:avLst>
              <a:gd name="adj1" fmla="val 50000"/>
              <a:gd name="adj2" fmla="val 91728"/>
            </a:avLst>
          </a:prstGeom>
          <a:gradFill rotWithShape="1">
            <a:gsLst>
              <a:gs pos="0">
                <a:srgbClr val="B563CF"/>
              </a:gs>
              <a:gs pos="100000">
                <a:srgbClr val="B563CF">
                  <a:gamma/>
                  <a:tint val="0"/>
                  <a:invGamma/>
                </a:srgbClr>
              </a:gs>
            </a:gsLst>
            <a:lin ang="5400000" scaled="1"/>
          </a:gradFill>
          <a:ln w="6350" algn="ctr">
            <a:solidFill>
              <a:srgbClr val="800080"/>
            </a:solidFill>
            <a:miter lim="800000"/>
            <a:headEnd/>
            <a:tailEnd/>
          </a:ln>
          <a:effectLst/>
        </p:spPr>
        <p:txBody>
          <a:bodyPr lIns="0" tIns="0" rIns="0" bIns="0" anchor="ctr">
            <a:spAutoFit/>
          </a:bodyPr>
          <a:lstStyle/>
          <a:p>
            <a:endParaRPr lang="zh-CN" altLang="en-US"/>
          </a:p>
        </p:txBody>
      </p:sp>
      <p:sp>
        <p:nvSpPr>
          <p:cNvPr id="28" name="AutoShape 13"/>
          <p:cNvSpPr>
            <a:spLocks noChangeArrowheads="1"/>
          </p:cNvSpPr>
          <p:nvPr/>
        </p:nvSpPr>
        <p:spPr bwMode="auto">
          <a:xfrm>
            <a:off x="3419475" y="4005263"/>
            <a:ext cx="792163" cy="215900"/>
          </a:xfrm>
          <a:prstGeom prst="leftArrow">
            <a:avLst>
              <a:gd name="adj1" fmla="val 50000"/>
              <a:gd name="adj2" fmla="val 91728"/>
            </a:avLst>
          </a:prstGeom>
          <a:gradFill rotWithShape="1">
            <a:gsLst>
              <a:gs pos="0">
                <a:srgbClr val="B563CF"/>
              </a:gs>
              <a:gs pos="100000">
                <a:srgbClr val="B563CF">
                  <a:gamma/>
                  <a:tint val="0"/>
                  <a:invGamma/>
                </a:srgbClr>
              </a:gs>
            </a:gsLst>
            <a:lin ang="5400000" scaled="1"/>
          </a:gradFill>
          <a:ln w="6350" algn="ctr">
            <a:solidFill>
              <a:srgbClr val="800080"/>
            </a:solidFill>
            <a:miter lim="800000"/>
            <a:headEnd/>
            <a:tailEnd/>
          </a:ln>
          <a:effectLst/>
        </p:spPr>
        <p:txBody>
          <a:bodyPr lIns="0" tIns="0" rIns="0" bIns="0" anchor="ctr">
            <a:spAutoFit/>
          </a:bodyPr>
          <a:lstStyle/>
          <a:p>
            <a:endParaRPr lang="zh-CN" altLang="en-US"/>
          </a:p>
        </p:txBody>
      </p:sp>
      <p:sp>
        <p:nvSpPr>
          <p:cNvPr id="29" name="AutoShape 14"/>
          <p:cNvSpPr>
            <a:spLocks noChangeArrowheads="1"/>
          </p:cNvSpPr>
          <p:nvPr/>
        </p:nvSpPr>
        <p:spPr bwMode="auto">
          <a:xfrm>
            <a:off x="5867400" y="4005263"/>
            <a:ext cx="792163" cy="215900"/>
          </a:xfrm>
          <a:prstGeom prst="leftArrow">
            <a:avLst>
              <a:gd name="adj1" fmla="val 50000"/>
              <a:gd name="adj2" fmla="val 91728"/>
            </a:avLst>
          </a:prstGeom>
          <a:gradFill rotWithShape="1">
            <a:gsLst>
              <a:gs pos="0">
                <a:srgbClr val="B563CF"/>
              </a:gs>
              <a:gs pos="100000">
                <a:srgbClr val="B563CF">
                  <a:gamma/>
                  <a:tint val="0"/>
                  <a:invGamma/>
                </a:srgbClr>
              </a:gs>
            </a:gsLst>
            <a:lin ang="5400000" scaled="1"/>
          </a:gradFill>
          <a:ln w="6350" algn="ctr">
            <a:solidFill>
              <a:srgbClr val="800080"/>
            </a:solidFill>
            <a:miter lim="800000"/>
            <a:headEnd/>
            <a:tailEnd/>
          </a:ln>
          <a:effectLst/>
        </p:spPr>
        <p:txBody>
          <a:bodyPr lIns="0" tIns="0" rIns="0" bIns="0" anchor="ctr">
            <a:spAutoFit/>
          </a:bodyPr>
          <a:lstStyle/>
          <a:p>
            <a:endParaRPr lang="zh-CN" altLang="en-US"/>
          </a:p>
        </p:txBody>
      </p:sp>
      <p:grpSp>
        <p:nvGrpSpPr>
          <p:cNvPr id="30" name="Group 15"/>
          <p:cNvGrpSpPr>
            <a:grpSpLocks/>
          </p:cNvGrpSpPr>
          <p:nvPr/>
        </p:nvGrpSpPr>
        <p:grpSpPr bwMode="auto">
          <a:xfrm>
            <a:off x="2051050" y="3573463"/>
            <a:ext cx="433388" cy="431800"/>
            <a:chOff x="1111" y="935"/>
            <a:chExt cx="726" cy="635"/>
          </a:xfrm>
        </p:grpSpPr>
        <p:sp>
          <p:nvSpPr>
            <p:cNvPr id="31" name="Oval 16"/>
            <p:cNvSpPr>
              <a:spLocks noChangeArrowheads="1"/>
            </p:cNvSpPr>
            <p:nvPr/>
          </p:nvSpPr>
          <p:spPr bwMode="auto">
            <a:xfrm>
              <a:off x="1111" y="935"/>
              <a:ext cx="726" cy="635"/>
            </a:xfrm>
            <a:prstGeom prst="ellipse">
              <a:avLst/>
            </a:prstGeom>
            <a:noFill/>
            <a:ln w="57150" cap="rnd" algn="ctr">
              <a:solidFill>
                <a:srgbClr val="FF0000"/>
              </a:solidFill>
              <a:round/>
              <a:headEnd/>
              <a:tailEnd/>
            </a:ln>
            <a:effectLst/>
          </p:spPr>
          <p:txBody>
            <a:bodyPr wrap="none" anchor="ctr"/>
            <a:lstStyle/>
            <a:p>
              <a:endParaRPr lang="zh-CN" altLang="en-US"/>
            </a:p>
          </p:txBody>
        </p:sp>
        <p:sp>
          <p:nvSpPr>
            <p:cNvPr id="32" name="Line 17"/>
            <p:cNvSpPr>
              <a:spLocks noChangeShapeType="1"/>
            </p:cNvSpPr>
            <p:nvPr/>
          </p:nvSpPr>
          <p:spPr bwMode="auto">
            <a:xfrm>
              <a:off x="1202" y="1071"/>
              <a:ext cx="499" cy="409"/>
            </a:xfrm>
            <a:prstGeom prst="line">
              <a:avLst/>
            </a:prstGeom>
            <a:noFill/>
            <a:ln w="57150" cap="rnd">
              <a:solidFill>
                <a:srgbClr val="FF0000"/>
              </a:solidFill>
              <a:round/>
              <a:headEnd/>
              <a:tailEnd/>
            </a:ln>
            <a:effectLst/>
          </p:spPr>
          <p:txBody>
            <a:bodyPr/>
            <a:lstStyle/>
            <a:p>
              <a:endParaRPr lang="zh-CN" altLang="en-US"/>
            </a:p>
          </p:txBody>
        </p:sp>
        <p:sp>
          <p:nvSpPr>
            <p:cNvPr id="33" name="Line 18"/>
            <p:cNvSpPr>
              <a:spLocks noChangeShapeType="1"/>
            </p:cNvSpPr>
            <p:nvPr/>
          </p:nvSpPr>
          <p:spPr bwMode="auto">
            <a:xfrm flipH="1">
              <a:off x="1247" y="1071"/>
              <a:ext cx="454" cy="409"/>
            </a:xfrm>
            <a:prstGeom prst="line">
              <a:avLst/>
            </a:prstGeom>
            <a:noFill/>
            <a:ln w="57150" cap="rnd">
              <a:solidFill>
                <a:srgbClr val="FF0000"/>
              </a:solidFill>
              <a:round/>
              <a:headEnd/>
              <a:tailEnd/>
            </a:ln>
            <a:effectLst/>
          </p:spPr>
          <p:txBody>
            <a:bodyPr/>
            <a:lstStyle/>
            <a:p>
              <a:endParaRPr lang="zh-CN" altLang="en-US"/>
            </a:p>
          </p:txBody>
        </p:sp>
      </p:grpSp>
      <p:sp>
        <p:nvSpPr>
          <p:cNvPr id="34" name="AutoShape 19"/>
          <p:cNvSpPr>
            <a:spLocks noChangeArrowheads="1"/>
          </p:cNvSpPr>
          <p:nvPr/>
        </p:nvSpPr>
        <p:spPr bwMode="auto">
          <a:xfrm>
            <a:off x="1357313" y="1773238"/>
            <a:ext cx="1630362" cy="398462"/>
          </a:xfrm>
          <a:prstGeom prst="wedgeRoundRectCallout">
            <a:avLst>
              <a:gd name="adj1" fmla="val 17282"/>
              <a:gd name="adj2" fmla="val 191037"/>
              <a:gd name="adj3" fmla="val 16667"/>
            </a:avLst>
          </a:prstGeom>
          <a:gradFill rotWithShape="1">
            <a:gsLst>
              <a:gs pos="0">
                <a:srgbClr val="FFFF99"/>
              </a:gs>
              <a:gs pos="100000">
                <a:srgbClr val="FFFF99">
                  <a:gamma/>
                  <a:tint val="0"/>
                  <a:invGamma/>
                </a:srgbClr>
              </a:gs>
            </a:gsLst>
            <a:lin ang="5400000" scaled="1"/>
          </a:gradFill>
          <a:ln w="9525">
            <a:solidFill>
              <a:srgbClr val="FF9900"/>
            </a:solidFill>
            <a:miter lim="800000"/>
            <a:headEnd/>
            <a:tailEnd/>
          </a:ln>
          <a:effectLst>
            <a:outerShdw dist="53882" dir="2700000" algn="ctr" rotWithShape="0">
              <a:schemeClr val="bg2">
                <a:alpha val="50000"/>
              </a:schemeClr>
            </a:outerShdw>
          </a:effectLst>
        </p:spPr>
        <p:txBody>
          <a:bodyPr anchorCtr="1">
            <a:spAutoFit/>
          </a:bodyPr>
          <a:lstStyle/>
          <a:p>
            <a:pPr algn="ctr"/>
            <a:r>
              <a:rPr lang="zh-CN" altLang="en-US">
                <a:ea typeface="黑体" pitchFamily="2" charset="-122"/>
              </a:rPr>
              <a:t>离职、请假</a:t>
            </a:r>
          </a:p>
        </p:txBody>
      </p:sp>
      <p:sp>
        <p:nvSpPr>
          <p:cNvPr id="35" name="AutoShape 20"/>
          <p:cNvSpPr>
            <a:spLocks noChangeArrowheads="1"/>
          </p:cNvSpPr>
          <p:nvPr/>
        </p:nvSpPr>
        <p:spPr bwMode="auto">
          <a:xfrm>
            <a:off x="968375" y="5157788"/>
            <a:ext cx="1731963" cy="693737"/>
          </a:xfrm>
          <a:prstGeom prst="wedgeRoundRectCallout">
            <a:avLst>
              <a:gd name="adj1" fmla="val 22546"/>
              <a:gd name="adj2" fmla="val -129634"/>
              <a:gd name="adj3" fmla="val 16667"/>
            </a:avLst>
          </a:prstGeom>
          <a:gradFill rotWithShape="1">
            <a:gsLst>
              <a:gs pos="0">
                <a:srgbClr val="FFFF99"/>
              </a:gs>
              <a:gs pos="100000">
                <a:srgbClr val="FFFF99">
                  <a:gamma/>
                  <a:tint val="0"/>
                  <a:invGamma/>
                </a:srgbClr>
              </a:gs>
            </a:gsLst>
            <a:lin ang="5400000" scaled="1"/>
          </a:gradFill>
          <a:ln w="9525">
            <a:solidFill>
              <a:srgbClr val="FF9900"/>
            </a:solidFill>
            <a:miter lim="800000"/>
            <a:headEnd/>
            <a:tailEnd/>
          </a:ln>
          <a:effectLst>
            <a:outerShdw dist="53882" dir="2700000" algn="ctr" rotWithShape="0">
              <a:schemeClr val="bg2">
                <a:alpha val="50000"/>
              </a:schemeClr>
            </a:outerShdw>
          </a:effectLst>
        </p:spPr>
        <p:txBody>
          <a:bodyPr anchorCtr="1">
            <a:spAutoFit/>
          </a:bodyPr>
          <a:lstStyle/>
          <a:p>
            <a:pPr algn="ctr"/>
            <a:r>
              <a:rPr lang="zh-CN" altLang="en-US">
                <a:ea typeface="黑体" pitchFamily="2" charset="-122"/>
              </a:rPr>
              <a:t>其他服</a:t>
            </a:r>
          </a:p>
          <a:p>
            <a:pPr algn="ctr"/>
            <a:r>
              <a:rPr lang="zh-CN" altLang="en-US">
                <a:ea typeface="黑体" pitchFamily="2" charset="-122"/>
              </a:rPr>
              <a:t>务员代替</a:t>
            </a:r>
          </a:p>
        </p:txBody>
      </p:sp>
      <p:sp>
        <p:nvSpPr>
          <p:cNvPr id="36" name="AutoShape 21"/>
          <p:cNvSpPr>
            <a:spLocks noChangeArrowheads="1"/>
          </p:cNvSpPr>
          <p:nvPr/>
        </p:nvSpPr>
        <p:spPr bwMode="auto">
          <a:xfrm>
            <a:off x="3733800" y="1773238"/>
            <a:ext cx="1630363" cy="398462"/>
          </a:xfrm>
          <a:prstGeom prst="wedgeRoundRectCallout">
            <a:avLst>
              <a:gd name="adj1" fmla="val 16218"/>
              <a:gd name="adj2" fmla="val 170111"/>
              <a:gd name="adj3" fmla="val 16667"/>
            </a:avLst>
          </a:prstGeom>
          <a:gradFill rotWithShape="1">
            <a:gsLst>
              <a:gs pos="0">
                <a:srgbClr val="FFFF99"/>
              </a:gs>
              <a:gs pos="100000">
                <a:srgbClr val="FFFF99">
                  <a:gamma/>
                  <a:tint val="0"/>
                  <a:invGamma/>
                </a:srgbClr>
              </a:gs>
            </a:gsLst>
            <a:lin ang="5400000" scaled="1"/>
          </a:gradFill>
          <a:ln w="9525">
            <a:solidFill>
              <a:srgbClr val="FF9900"/>
            </a:solidFill>
            <a:miter lim="800000"/>
            <a:headEnd/>
            <a:tailEnd/>
          </a:ln>
          <a:effectLst>
            <a:outerShdw dist="53882" dir="2700000" algn="ctr" rotWithShape="0">
              <a:schemeClr val="bg2">
                <a:alpha val="50000"/>
              </a:schemeClr>
            </a:outerShdw>
          </a:effectLst>
        </p:spPr>
        <p:txBody>
          <a:bodyPr anchorCtr="1">
            <a:spAutoFit/>
          </a:bodyPr>
          <a:lstStyle/>
          <a:p>
            <a:pPr algn="ctr"/>
            <a:r>
              <a:rPr lang="zh-CN" altLang="en-US">
                <a:ea typeface="黑体" pitchFamily="2" charset="-122"/>
              </a:rPr>
              <a:t>离职、请假</a:t>
            </a:r>
          </a:p>
        </p:txBody>
      </p:sp>
      <p:sp>
        <p:nvSpPr>
          <p:cNvPr id="37" name="AutoShape 22"/>
          <p:cNvSpPr>
            <a:spLocks noChangeArrowheads="1"/>
          </p:cNvSpPr>
          <p:nvPr/>
        </p:nvSpPr>
        <p:spPr bwMode="auto">
          <a:xfrm>
            <a:off x="6470650" y="1806575"/>
            <a:ext cx="1630363" cy="398463"/>
          </a:xfrm>
          <a:prstGeom prst="wedgeRoundRectCallout">
            <a:avLst>
              <a:gd name="adj1" fmla="val 14296"/>
              <a:gd name="adj2" fmla="val 166255"/>
              <a:gd name="adj3" fmla="val 16667"/>
            </a:avLst>
          </a:prstGeom>
          <a:gradFill rotWithShape="1">
            <a:gsLst>
              <a:gs pos="0">
                <a:srgbClr val="FFFF99"/>
              </a:gs>
              <a:gs pos="100000">
                <a:srgbClr val="FFFF99">
                  <a:gamma/>
                  <a:tint val="0"/>
                  <a:invGamma/>
                </a:srgbClr>
              </a:gs>
            </a:gsLst>
            <a:lin ang="5400000" scaled="1"/>
          </a:gradFill>
          <a:ln w="9525">
            <a:solidFill>
              <a:srgbClr val="FF9900"/>
            </a:solidFill>
            <a:miter lim="800000"/>
            <a:headEnd/>
            <a:tailEnd/>
          </a:ln>
          <a:effectLst>
            <a:outerShdw dist="53882" dir="2700000" algn="ctr" rotWithShape="0">
              <a:schemeClr val="bg2">
                <a:alpha val="50000"/>
              </a:schemeClr>
            </a:outerShdw>
          </a:effectLst>
        </p:spPr>
        <p:txBody>
          <a:bodyPr anchorCtr="1">
            <a:spAutoFit/>
          </a:bodyPr>
          <a:lstStyle/>
          <a:p>
            <a:pPr algn="ctr"/>
            <a:r>
              <a:rPr lang="zh-CN" altLang="en-US">
                <a:ea typeface="黑体" pitchFamily="2" charset="-122"/>
              </a:rPr>
              <a:t>离职、请假</a:t>
            </a:r>
          </a:p>
        </p:txBody>
      </p:sp>
      <p:sp>
        <p:nvSpPr>
          <p:cNvPr id="38" name="AutoShape 23"/>
          <p:cNvSpPr>
            <a:spLocks noChangeArrowheads="1"/>
          </p:cNvSpPr>
          <p:nvPr/>
        </p:nvSpPr>
        <p:spPr bwMode="auto">
          <a:xfrm>
            <a:off x="3703638" y="5191125"/>
            <a:ext cx="1731962" cy="693738"/>
          </a:xfrm>
          <a:prstGeom prst="wedgeRoundRectCallout">
            <a:avLst>
              <a:gd name="adj1" fmla="val 22546"/>
              <a:gd name="adj2" fmla="val -129634"/>
              <a:gd name="adj3" fmla="val 16667"/>
            </a:avLst>
          </a:prstGeom>
          <a:gradFill rotWithShape="1">
            <a:gsLst>
              <a:gs pos="0">
                <a:srgbClr val="FFFF99"/>
              </a:gs>
              <a:gs pos="100000">
                <a:srgbClr val="FFFF99">
                  <a:gamma/>
                  <a:tint val="0"/>
                  <a:invGamma/>
                </a:srgbClr>
              </a:gs>
            </a:gsLst>
            <a:lin ang="5400000" scaled="1"/>
          </a:gradFill>
          <a:ln w="9525">
            <a:solidFill>
              <a:srgbClr val="FF9900"/>
            </a:solidFill>
            <a:miter lim="800000"/>
            <a:headEnd/>
            <a:tailEnd/>
          </a:ln>
          <a:effectLst>
            <a:outerShdw dist="53882" dir="2700000" algn="ctr" rotWithShape="0">
              <a:schemeClr val="bg2">
                <a:alpha val="50000"/>
              </a:schemeClr>
            </a:outerShdw>
          </a:effectLst>
        </p:spPr>
        <p:txBody>
          <a:bodyPr anchorCtr="1">
            <a:spAutoFit/>
          </a:bodyPr>
          <a:lstStyle/>
          <a:p>
            <a:pPr algn="ctr"/>
            <a:r>
              <a:rPr lang="zh-CN" altLang="en-US">
                <a:ea typeface="黑体" pitchFamily="2" charset="-122"/>
              </a:rPr>
              <a:t>其他厨</a:t>
            </a:r>
          </a:p>
          <a:p>
            <a:pPr algn="ctr"/>
            <a:r>
              <a:rPr lang="zh-CN" altLang="en-US">
                <a:ea typeface="黑体" pitchFamily="2" charset="-122"/>
              </a:rPr>
              <a:t>师代替</a:t>
            </a:r>
          </a:p>
        </p:txBody>
      </p:sp>
      <p:sp>
        <p:nvSpPr>
          <p:cNvPr id="39" name="AutoShape 24"/>
          <p:cNvSpPr>
            <a:spLocks noChangeArrowheads="1"/>
          </p:cNvSpPr>
          <p:nvPr/>
        </p:nvSpPr>
        <p:spPr bwMode="auto">
          <a:xfrm>
            <a:off x="6369050" y="5157788"/>
            <a:ext cx="1731963" cy="693737"/>
          </a:xfrm>
          <a:prstGeom prst="wedgeRoundRectCallout">
            <a:avLst>
              <a:gd name="adj1" fmla="val 22546"/>
              <a:gd name="adj2" fmla="val -129634"/>
              <a:gd name="adj3" fmla="val 16667"/>
            </a:avLst>
          </a:prstGeom>
          <a:gradFill rotWithShape="1">
            <a:gsLst>
              <a:gs pos="0">
                <a:srgbClr val="FFFF99"/>
              </a:gs>
              <a:gs pos="100000">
                <a:srgbClr val="FFFF99">
                  <a:gamma/>
                  <a:tint val="0"/>
                  <a:invGamma/>
                </a:srgbClr>
              </a:gs>
            </a:gsLst>
            <a:lin ang="5400000" scaled="1"/>
          </a:gradFill>
          <a:ln w="9525">
            <a:solidFill>
              <a:srgbClr val="FF9900"/>
            </a:solidFill>
            <a:miter lim="800000"/>
            <a:headEnd/>
            <a:tailEnd/>
          </a:ln>
          <a:effectLst>
            <a:outerShdw dist="53882" dir="2700000" algn="ctr" rotWithShape="0">
              <a:schemeClr val="bg2">
                <a:alpha val="50000"/>
              </a:schemeClr>
            </a:outerShdw>
          </a:effectLst>
        </p:spPr>
        <p:txBody>
          <a:bodyPr anchorCtr="1">
            <a:spAutoFit/>
          </a:bodyPr>
          <a:lstStyle/>
          <a:p>
            <a:pPr algn="ctr"/>
            <a:r>
              <a:rPr lang="zh-CN" altLang="en-US">
                <a:ea typeface="黑体" pitchFamily="2" charset="-122"/>
              </a:rPr>
              <a:t>其他采</a:t>
            </a:r>
          </a:p>
          <a:p>
            <a:pPr algn="ctr"/>
            <a:r>
              <a:rPr lang="zh-CN" altLang="en-US">
                <a:ea typeface="黑体" pitchFamily="2" charset="-122"/>
              </a:rPr>
              <a:t>购员代替</a:t>
            </a:r>
          </a:p>
        </p:txBody>
      </p:sp>
      <p:grpSp>
        <p:nvGrpSpPr>
          <p:cNvPr id="40" name="Group 25"/>
          <p:cNvGrpSpPr>
            <a:grpSpLocks/>
          </p:cNvGrpSpPr>
          <p:nvPr/>
        </p:nvGrpSpPr>
        <p:grpSpPr bwMode="auto">
          <a:xfrm>
            <a:off x="7380288" y="3573463"/>
            <a:ext cx="433387" cy="431800"/>
            <a:chOff x="1111" y="935"/>
            <a:chExt cx="726" cy="635"/>
          </a:xfrm>
        </p:grpSpPr>
        <p:sp>
          <p:nvSpPr>
            <p:cNvPr id="41" name="Oval 26"/>
            <p:cNvSpPr>
              <a:spLocks noChangeArrowheads="1"/>
            </p:cNvSpPr>
            <p:nvPr/>
          </p:nvSpPr>
          <p:spPr bwMode="auto">
            <a:xfrm>
              <a:off x="1111" y="935"/>
              <a:ext cx="726" cy="635"/>
            </a:xfrm>
            <a:prstGeom prst="ellipse">
              <a:avLst/>
            </a:prstGeom>
            <a:noFill/>
            <a:ln w="57150" cap="rnd" algn="ctr">
              <a:solidFill>
                <a:srgbClr val="FF0000"/>
              </a:solidFill>
              <a:round/>
              <a:headEnd/>
              <a:tailEnd/>
            </a:ln>
            <a:effectLst/>
          </p:spPr>
          <p:txBody>
            <a:bodyPr wrap="none" anchor="ctr"/>
            <a:lstStyle/>
            <a:p>
              <a:endParaRPr lang="zh-CN" altLang="en-US"/>
            </a:p>
          </p:txBody>
        </p:sp>
        <p:sp>
          <p:nvSpPr>
            <p:cNvPr id="42" name="Line 27"/>
            <p:cNvSpPr>
              <a:spLocks noChangeShapeType="1"/>
            </p:cNvSpPr>
            <p:nvPr/>
          </p:nvSpPr>
          <p:spPr bwMode="auto">
            <a:xfrm>
              <a:off x="1202" y="1071"/>
              <a:ext cx="499" cy="409"/>
            </a:xfrm>
            <a:prstGeom prst="line">
              <a:avLst/>
            </a:prstGeom>
            <a:noFill/>
            <a:ln w="57150" cap="rnd">
              <a:solidFill>
                <a:srgbClr val="FF0000"/>
              </a:solidFill>
              <a:round/>
              <a:headEnd/>
              <a:tailEnd/>
            </a:ln>
            <a:effectLst/>
          </p:spPr>
          <p:txBody>
            <a:bodyPr/>
            <a:lstStyle/>
            <a:p>
              <a:endParaRPr lang="zh-CN" altLang="en-US"/>
            </a:p>
          </p:txBody>
        </p:sp>
        <p:sp>
          <p:nvSpPr>
            <p:cNvPr id="43" name="Line 28"/>
            <p:cNvSpPr>
              <a:spLocks noChangeShapeType="1"/>
            </p:cNvSpPr>
            <p:nvPr/>
          </p:nvSpPr>
          <p:spPr bwMode="auto">
            <a:xfrm flipH="1">
              <a:off x="1247" y="1071"/>
              <a:ext cx="454" cy="409"/>
            </a:xfrm>
            <a:prstGeom prst="line">
              <a:avLst/>
            </a:prstGeom>
            <a:noFill/>
            <a:ln w="57150" cap="rnd">
              <a:solidFill>
                <a:srgbClr val="FF0000"/>
              </a:solidFill>
              <a:round/>
              <a:headEnd/>
              <a:tailEnd/>
            </a:ln>
            <a:effectLst/>
          </p:spPr>
          <p:txBody>
            <a:bodyPr/>
            <a:lstStyle/>
            <a:p>
              <a:endParaRPr lang="zh-CN" altLang="en-US"/>
            </a:p>
          </p:txBody>
        </p:sp>
      </p:grpSp>
      <p:grpSp>
        <p:nvGrpSpPr>
          <p:cNvPr id="44" name="Group 29"/>
          <p:cNvGrpSpPr>
            <a:grpSpLocks/>
          </p:cNvGrpSpPr>
          <p:nvPr/>
        </p:nvGrpSpPr>
        <p:grpSpPr bwMode="auto">
          <a:xfrm>
            <a:off x="4716463" y="3573463"/>
            <a:ext cx="433387" cy="431800"/>
            <a:chOff x="1111" y="935"/>
            <a:chExt cx="726" cy="635"/>
          </a:xfrm>
        </p:grpSpPr>
        <p:sp>
          <p:nvSpPr>
            <p:cNvPr id="45" name="Oval 30"/>
            <p:cNvSpPr>
              <a:spLocks noChangeArrowheads="1"/>
            </p:cNvSpPr>
            <p:nvPr/>
          </p:nvSpPr>
          <p:spPr bwMode="auto">
            <a:xfrm>
              <a:off x="1111" y="935"/>
              <a:ext cx="726" cy="635"/>
            </a:xfrm>
            <a:prstGeom prst="ellipse">
              <a:avLst/>
            </a:prstGeom>
            <a:noFill/>
            <a:ln w="57150" cap="rnd" algn="ctr">
              <a:solidFill>
                <a:srgbClr val="FF0000"/>
              </a:solidFill>
              <a:round/>
              <a:headEnd/>
              <a:tailEnd/>
            </a:ln>
            <a:effectLst/>
          </p:spPr>
          <p:txBody>
            <a:bodyPr wrap="none" anchor="ctr"/>
            <a:lstStyle/>
            <a:p>
              <a:endParaRPr lang="zh-CN" altLang="en-US"/>
            </a:p>
          </p:txBody>
        </p:sp>
        <p:sp>
          <p:nvSpPr>
            <p:cNvPr id="46" name="Line 31"/>
            <p:cNvSpPr>
              <a:spLocks noChangeShapeType="1"/>
            </p:cNvSpPr>
            <p:nvPr/>
          </p:nvSpPr>
          <p:spPr bwMode="auto">
            <a:xfrm>
              <a:off x="1202" y="1071"/>
              <a:ext cx="499" cy="409"/>
            </a:xfrm>
            <a:prstGeom prst="line">
              <a:avLst/>
            </a:prstGeom>
            <a:noFill/>
            <a:ln w="57150" cap="rnd">
              <a:solidFill>
                <a:srgbClr val="FF0000"/>
              </a:solidFill>
              <a:round/>
              <a:headEnd/>
              <a:tailEnd/>
            </a:ln>
            <a:effectLst/>
          </p:spPr>
          <p:txBody>
            <a:bodyPr/>
            <a:lstStyle/>
            <a:p>
              <a:endParaRPr lang="zh-CN" altLang="en-US"/>
            </a:p>
          </p:txBody>
        </p:sp>
        <p:sp>
          <p:nvSpPr>
            <p:cNvPr id="47" name="Line 32"/>
            <p:cNvSpPr>
              <a:spLocks noChangeShapeType="1"/>
            </p:cNvSpPr>
            <p:nvPr/>
          </p:nvSpPr>
          <p:spPr bwMode="auto">
            <a:xfrm flipH="1">
              <a:off x="1247" y="1071"/>
              <a:ext cx="454" cy="409"/>
            </a:xfrm>
            <a:prstGeom prst="line">
              <a:avLst/>
            </a:prstGeom>
            <a:noFill/>
            <a:ln w="57150" cap="rnd">
              <a:solidFill>
                <a:srgbClr val="FF0000"/>
              </a:solidFill>
              <a:round/>
              <a:headEnd/>
              <a:tailEnd/>
            </a:ln>
            <a:effectLst/>
          </p:spPr>
          <p:txBody>
            <a:bodyPr/>
            <a:lstStyle/>
            <a:p>
              <a:endParaRPr lang="zh-CN" altLang="en-US"/>
            </a:p>
          </p:txBody>
        </p:sp>
      </p:grpSp>
    </p:spTree>
    <p:extLst>
      <p:ext uri="{BB962C8B-B14F-4D97-AF65-F5344CB8AC3E}">
        <p14:creationId xmlns:p14="http://schemas.microsoft.com/office/powerpoint/2010/main" val="407888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par>
                          <p:cTn id="17" fill="hold">
                            <p:stCondLst>
                              <p:cond delay="1000"/>
                            </p:stCondLst>
                            <p:childTnLst>
                              <p:par>
                                <p:cTn id="18" presetID="22" presetClass="entr" presetSubtype="2"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right)">
                                      <p:cBhvr>
                                        <p:cTn id="20" dur="500"/>
                                        <p:tgtEl>
                                          <p:spTgt spid="29"/>
                                        </p:tgtEl>
                                      </p:cBhvr>
                                    </p:animEffect>
                                  </p:childTnLst>
                                </p:cTn>
                              </p:par>
                            </p:childTnLst>
                          </p:cTn>
                        </p:par>
                        <p:par>
                          <p:cTn id="21" fill="hold">
                            <p:stCondLst>
                              <p:cond delay="1500"/>
                            </p:stCondLst>
                            <p:childTnLst>
                              <p:par>
                                <p:cTn id="22" presetID="22" presetClass="entr" presetSubtype="2"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right)">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500"/>
                                        <p:tgtEl>
                                          <p:spTgt spid="34"/>
                                        </p:tgtEl>
                                      </p:cBhvr>
                                    </p:animEffect>
                                  </p:childTnLst>
                                </p:cTn>
                              </p:par>
                              <p:par>
                                <p:cTn id="30" presetID="5" presetClass="entr" presetSubtype="1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checkerboard(across)">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xit" presetSubtype="10" fill="hold" grpId="1" nodeType="clickEffect">
                                  <p:stCondLst>
                                    <p:cond delay="0"/>
                                  </p:stCondLst>
                                  <p:childTnLst>
                                    <p:animEffect transition="out" filter="checkerboard(across)">
                                      <p:cBhvr>
                                        <p:cTn id="41" dur="500"/>
                                        <p:tgtEl>
                                          <p:spTgt spid="34"/>
                                        </p:tgtEl>
                                      </p:cBhvr>
                                    </p:animEffect>
                                    <p:set>
                                      <p:cBhvr>
                                        <p:cTn id="42" dur="1" fill="hold">
                                          <p:stCondLst>
                                            <p:cond delay="499"/>
                                          </p:stCondLst>
                                        </p:cTn>
                                        <p:tgtEl>
                                          <p:spTgt spid="34"/>
                                        </p:tgtEl>
                                        <p:attrNameLst>
                                          <p:attrName>style.visibility</p:attrName>
                                        </p:attrNameLst>
                                      </p:cBhvr>
                                      <p:to>
                                        <p:strVal val="hidden"/>
                                      </p:to>
                                    </p:set>
                                  </p:childTnLst>
                                </p:cTn>
                              </p:par>
                              <p:par>
                                <p:cTn id="43" presetID="5" presetClass="exit" presetSubtype="10" fill="hold" nodeType="withEffect">
                                  <p:stCondLst>
                                    <p:cond delay="0"/>
                                  </p:stCondLst>
                                  <p:childTnLst>
                                    <p:animEffect transition="out" filter="checkerboard(across)">
                                      <p:cBhvr>
                                        <p:cTn id="44" dur="500"/>
                                        <p:tgtEl>
                                          <p:spTgt spid="30"/>
                                        </p:tgtEl>
                                      </p:cBhvr>
                                    </p:animEffect>
                                    <p:set>
                                      <p:cBhvr>
                                        <p:cTn id="45" dur="1" fill="hold">
                                          <p:stCondLst>
                                            <p:cond delay="499"/>
                                          </p:stCondLst>
                                        </p:cTn>
                                        <p:tgtEl>
                                          <p:spTgt spid="30"/>
                                        </p:tgtEl>
                                        <p:attrNameLst>
                                          <p:attrName>style.visibility</p:attrName>
                                        </p:attrNameLst>
                                      </p:cBhvr>
                                      <p:to>
                                        <p:strVal val="hidden"/>
                                      </p:to>
                                    </p:set>
                                  </p:childTnLst>
                                </p:cTn>
                              </p:par>
                              <p:par>
                                <p:cTn id="46" presetID="5" presetClass="exit" presetSubtype="10" fill="hold" grpId="1" nodeType="withEffect">
                                  <p:stCondLst>
                                    <p:cond delay="0"/>
                                  </p:stCondLst>
                                  <p:childTnLst>
                                    <p:animEffect transition="out" filter="checkerboard(across)">
                                      <p:cBhvr>
                                        <p:cTn id="47" dur="500"/>
                                        <p:tgtEl>
                                          <p:spTgt spid="35"/>
                                        </p:tgtEl>
                                      </p:cBhvr>
                                    </p:animEffect>
                                    <p:set>
                                      <p:cBhvr>
                                        <p:cTn id="48" dur="1" fill="hold">
                                          <p:stCondLst>
                                            <p:cond delay="499"/>
                                          </p:stCondLst>
                                        </p:cTn>
                                        <p:tgtEl>
                                          <p:spTgt spid="35"/>
                                        </p:tgtEl>
                                        <p:attrNameLst>
                                          <p:attrName>style.visibility</p:attrName>
                                        </p:attrNameLst>
                                      </p:cBhvr>
                                      <p:to>
                                        <p:strVal val="hidden"/>
                                      </p:to>
                                    </p:set>
                                  </p:childTnLst>
                                </p:cTn>
                              </p:par>
                              <p:par>
                                <p:cTn id="49" presetID="22" presetClass="entr" presetSubtype="8"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left)">
                                      <p:cBhvr>
                                        <p:cTn id="51" dur="500"/>
                                        <p:tgtEl>
                                          <p:spTgt spid="36"/>
                                        </p:tgtEl>
                                      </p:cBhvr>
                                    </p:animEffect>
                                  </p:childTnLst>
                                </p:cTn>
                              </p:par>
                              <p:par>
                                <p:cTn id="52" presetID="5" presetClass="entr" presetSubtype="10" fill="hold"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checkerboard(across)">
                                      <p:cBhvr>
                                        <p:cTn id="54" dur="500"/>
                                        <p:tgtEl>
                                          <p:spTgt spid="4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wipe(left)">
                                      <p:cBhvr>
                                        <p:cTn id="59" dur="500"/>
                                        <p:tgtEl>
                                          <p:spTgt spid="38"/>
                                        </p:tgtEl>
                                      </p:cBhvr>
                                    </p:animEffect>
                                  </p:childTnLst>
                                </p:cTn>
                              </p:par>
                            </p:childTnLst>
                          </p:cTn>
                        </p:par>
                      </p:childTnLst>
                    </p:cTn>
                  </p:par>
                  <p:par>
                    <p:cTn id="60" fill="hold">
                      <p:stCondLst>
                        <p:cond delay="indefinite"/>
                      </p:stCondLst>
                      <p:childTnLst>
                        <p:par>
                          <p:cTn id="61" fill="hold">
                            <p:stCondLst>
                              <p:cond delay="0"/>
                            </p:stCondLst>
                            <p:childTnLst>
                              <p:par>
                                <p:cTn id="62" presetID="5" presetClass="exit" presetSubtype="10" fill="hold" grpId="1" nodeType="clickEffect">
                                  <p:stCondLst>
                                    <p:cond delay="0"/>
                                  </p:stCondLst>
                                  <p:childTnLst>
                                    <p:animEffect transition="out" filter="checkerboard(across)">
                                      <p:cBhvr>
                                        <p:cTn id="63" dur="500"/>
                                        <p:tgtEl>
                                          <p:spTgt spid="36"/>
                                        </p:tgtEl>
                                      </p:cBhvr>
                                    </p:animEffect>
                                    <p:set>
                                      <p:cBhvr>
                                        <p:cTn id="64" dur="1" fill="hold">
                                          <p:stCondLst>
                                            <p:cond delay="499"/>
                                          </p:stCondLst>
                                        </p:cTn>
                                        <p:tgtEl>
                                          <p:spTgt spid="36"/>
                                        </p:tgtEl>
                                        <p:attrNameLst>
                                          <p:attrName>style.visibility</p:attrName>
                                        </p:attrNameLst>
                                      </p:cBhvr>
                                      <p:to>
                                        <p:strVal val="hidden"/>
                                      </p:to>
                                    </p:set>
                                  </p:childTnLst>
                                </p:cTn>
                              </p:par>
                              <p:par>
                                <p:cTn id="65" presetID="5" presetClass="exit" presetSubtype="10" fill="hold" nodeType="withEffect">
                                  <p:stCondLst>
                                    <p:cond delay="0"/>
                                  </p:stCondLst>
                                  <p:childTnLst>
                                    <p:animEffect transition="out" filter="checkerboard(across)">
                                      <p:cBhvr>
                                        <p:cTn id="66" dur="500"/>
                                        <p:tgtEl>
                                          <p:spTgt spid="44"/>
                                        </p:tgtEl>
                                      </p:cBhvr>
                                    </p:animEffect>
                                    <p:set>
                                      <p:cBhvr>
                                        <p:cTn id="67" dur="1" fill="hold">
                                          <p:stCondLst>
                                            <p:cond delay="499"/>
                                          </p:stCondLst>
                                        </p:cTn>
                                        <p:tgtEl>
                                          <p:spTgt spid="44"/>
                                        </p:tgtEl>
                                        <p:attrNameLst>
                                          <p:attrName>style.visibility</p:attrName>
                                        </p:attrNameLst>
                                      </p:cBhvr>
                                      <p:to>
                                        <p:strVal val="hidden"/>
                                      </p:to>
                                    </p:set>
                                  </p:childTnLst>
                                </p:cTn>
                              </p:par>
                              <p:par>
                                <p:cTn id="68" presetID="5" presetClass="exit" presetSubtype="10" fill="hold" grpId="1" nodeType="withEffect">
                                  <p:stCondLst>
                                    <p:cond delay="0"/>
                                  </p:stCondLst>
                                  <p:childTnLst>
                                    <p:animEffect transition="out" filter="checkerboard(across)">
                                      <p:cBhvr>
                                        <p:cTn id="69" dur="500"/>
                                        <p:tgtEl>
                                          <p:spTgt spid="38"/>
                                        </p:tgtEl>
                                      </p:cBhvr>
                                    </p:animEffect>
                                    <p:set>
                                      <p:cBhvr>
                                        <p:cTn id="70" dur="1" fill="hold">
                                          <p:stCondLst>
                                            <p:cond delay="499"/>
                                          </p:stCondLst>
                                        </p:cTn>
                                        <p:tgtEl>
                                          <p:spTgt spid="38"/>
                                        </p:tgtEl>
                                        <p:attrNameLst>
                                          <p:attrName>style.visibility</p:attrName>
                                        </p:attrNameLst>
                                      </p:cBhvr>
                                      <p:to>
                                        <p:strVal val="hidden"/>
                                      </p:to>
                                    </p:set>
                                  </p:childTnLst>
                                </p:cTn>
                              </p:par>
                              <p:par>
                                <p:cTn id="71" presetID="22" presetClass="entr" presetSubtype="8"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ipe(left)">
                                      <p:cBhvr>
                                        <p:cTn id="73" dur="500"/>
                                        <p:tgtEl>
                                          <p:spTgt spid="37"/>
                                        </p:tgtEl>
                                      </p:cBhvr>
                                    </p:animEffect>
                                  </p:childTnLst>
                                </p:cTn>
                              </p:par>
                              <p:par>
                                <p:cTn id="74" presetID="5" presetClass="entr" presetSubtype="10" fill="hold"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checkerboard(across)">
                                      <p:cBhvr>
                                        <p:cTn id="76" dur="500"/>
                                        <p:tgtEl>
                                          <p:spTgt spid="4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wipe(left)">
                                      <p:cBhvr>
                                        <p:cTn id="8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4" grpId="0" animBg="1"/>
      <p:bldP spid="34" grpId="1" animBg="1"/>
      <p:bldP spid="35" grpId="0" animBg="1"/>
      <p:bldP spid="35" grpId="1" animBg="1"/>
      <p:bldP spid="36" grpId="0" animBg="1"/>
      <p:bldP spid="36" grpId="1" animBg="1"/>
      <p:bldP spid="37" grpId="0" animBg="1"/>
      <p:bldP spid="38" grpId="0" animBg="1"/>
      <p:bldP spid="38" grpId="1" animBg="1"/>
      <p:bldP spid="3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0" y="77317"/>
            <a:ext cx="8892480" cy="687387"/>
          </a:xfrm>
        </p:spPr>
        <p:txBody>
          <a:bodyPr/>
          <a:lstStyle/>
          <a:p>
            <a:r>
              <a:rPr lang="en-US" altLang="zh-CN" dirty="0" smtClean="0"/>
              <a:t>1.</a:t>
            </a:r>
            <a:r>
              <a:rPr lang="zh-CN" altLang="en-US" dirty="0" smtClean="0"/>
              <a:t>引例</a:t>
            </a:r>
            <a:endParaRPr lang="zh-CN" altLang="en-US" dirty="0"/>
          </a:p>
        </p:txBody>
      </p:sp>
      <p:grpSp>
        <p:nvGrpSpPr>
          <p:cNvPr id="40" name="Group 2"/>
          <p:cNvGrpSpPr>
            <a:grpSpLocks/>
          </p:cNvGrpSpPr>
          <p:nvPr/>
        </p:nvGrpSpPr>
        <p:grpSpPr bwMode="auto">
          <a:xfrm>
            <a:off x="1331913" y="1531954"/>
            <a:ext cx="6624637" cy="2159000"/>
            <a:chOff x="839" y="845"/>
            <a:chExt cx="4173" cy="1360"/>
          </a:xfrm>
        </p:grpSpPr>
        <p:pic>
          <p:nvPicPr>
            <p:cNvPr id="44" name="Picture 3" descr="图1"/>
            <p:cNvPicPr>
              <a:picLocks noChangeAspect="1" noChangeArrowheads="1"/>
            </p:cNvPicPr>
            <p:nvPr/>
          </p:nvPicPr>
          <p:blipFill>
            <a:blip r:embed="rId3"/>
            <a:srcRect/>
            <a:stretch>
              <a:fillRect/>
            </a:stretch>
          </p:blipFill>
          <p:spPr bwMode="auto">
            <a:xfrm>
              <a:off x="975" y="1109"/>
              <a:ext cx="863" cy="719"/>
            </a:xfrm>
            <a:prstGeom prst="rect">
              <a:avLst/>
            </a:prstGeom>
            <a:noFill/>
          </p:spPr>
        </p:pic>
        <p:pic>
          <p:nvPicPr>
            <p:cNvPr id="48" name="Picture 4" descr="厨师"/>
            <p:cNvPicPr>
              <a:picLocks noChangeAspect="1" noChangeArrowheads="1"/>
            </p:cNvPicPr>
            <p:nvPr/>
          </p:nvPicPr>
          <p:blipFill>
            <a:blip r:embed="rId4"/>
            <a:srcRect/>
            <a:stretch>
              <a:fillRect/>
            </a:stretch>
          </p:blipFill>
          <p:spPr bwMode="auto">
            <a:xfrm>
              <a:off x="2441" y="1159"/>
              <a:ext cx="928" cy="668"/>
            </a:xfrm>
            <a:prstGeom prst="rect">
              <a:avLst/>
            </a:prstGeom>
            <a:noFill/>
          </p:spPr>
        </p:pic>
        <p:pic>
          <p:nvPicPr>
            <p:cNvPr id="49" name="Picture 5" descr="采购员副本"/>
            <p:cNvPicPr>
              <a:picLocks noChangeAspect="1" noChangeArrowheads="1"/>
            </p:cNvPicPr>
            <p:nvPr/>
          </p:nvPicPr>
          <p:blipFill>
            <a:blip r:embed="rId5"/>
            <a:srcRect/>
            <a:stretch>
              <a:fillRect/>
            </a:stretch>
          </p:blipFill>
          <p:spPr bwMode="auto">
            <a:xfrm>
              <a:off x="3833" y="1026"/>
              <a:ext cx="1113" cy="801"/>
            </a:xfrm>
            <a:prstGeom prst="rect">
              <a:avLst/>
            </a:prstGeom>
            <a:noFill/>
          </p:spPr>
        </p:pic>
        <p:sp>
          <p:nvSpPr>
            <p:cNvPr id="50" name="Rectangle 6"/>
            <p:cNvSpPr>
              <a:spLocks noChangeArrowheads="1"/>
            </p:cNvSpPr>
            <p:nvPr/>
          </p:nvSpPr>
          <p:spPr bwMode="auto">
            <a:xfrm>
              <a:off x="1063" y="1884"/>
              <a:ext cx="728" cy="170"/>
            </a:xfrm>
            <a:prstGeom prst="rect">
              <a:avLst/>
            </a:prstGeom>
            <a:noFill/>
            <a:ln w="9525" algn="ctr">
              <a:noFill/>
              <a:miter lim="800000"/>
              <a:headEnd/>
              <a:tailEnd/>
            </a:ln>
            <a:effectLst/>
          </p:spPr>
          <p:txBody>
            <a:bodyPr wrap="none" anchor="ctr"/>
            <a:lstStyle/>
            <a:p>
              <a:pPr algn="ctr"/>
              <a:r>
                <a:rPr lang="zh-CN" altLang="en-US" sz="2000" b="0">
                  <a:ea typeface="黑体" pitchFamily="2" charset="-122"/>
                </a:rPr>
                <a:t>服务员</a:t>
              </a:r>
            </a:p>
          </p:txBody>
        </p:sp>
        <p:sp>
          <p:nvSpPr>
            <p:cNvPr id="51" name="Rectangle 7"/>
            <p:cNvSpPr>
              <a:spLocks noChangeArrowheads="1"/>
            </p:cNvSpPr>
            <p:nvPr/>
          </p:nvSpPr>
          <p:spPr bwMode="auto">
            <a:xfrm>
              <a:off x="2568" y="1884"/>
              <a:ext cx="728" cy="170"/>
            </a:xfrm>
            <a:prstGeom prst="rect">
              <a:avLst/>
            </a:prstGeom>
            <a:noFill/>
            <a:ln w="9525" algn="ctr">
              <a:noFill/>
              <a:miter lim="800000"/>
              <a:headEnd/>
              <a:tailEnd/>
            </a:ln>
            <a:effectLst/>
          </p:spPr>
          <p:txBody>
            <a:bodyPr wrap="none" anchor="ctr"/>
            <a:lstStyle/>
            <a:p>
              <a:pPr algn="ctr"/>
              <a:r>
                <a:rPr lang="zh-CN" altLang="en-US" sz="2000" b="0">
                  <a:ea typeface="黑体" pitchFamily="2" charset="-122"/>
                </a:rPr>
                <a:t>厨师</a:t>
              </a:r>
            </a:p>
          </p:txBody>
        </p:sp>
        <p:sp>
          <p:nvSpPr>
            <p:cNvPr id="52" name="Rectangle 8"/>
            <p:cNvSpPr>
              <a:spLocks noChangeArrowheads="1"/>
            </p:cNvSpPr>
            <p:nvPr/>
          </p:nvSpPr>
          <p:spPr bwMode="auto">
            <a:xfrm>
              <a:off x="4006" y="1903"/>
              <a:ext cx="728" cy="170"/>
            </a:xfrm>
            <a:prstGeom prst="rect">
              <a:avLst/>
            </a:prstGeom>
            <a:noFill/>
            <a:ln w="9525" algn="ctr">
              <a:noFill/>
              <a:miter lim="800000"/>
              <a:headEnd/>
              <a:tailEnd/>
            </a:ln>
            <a:effectLst/>
          </p:spPr>
          <p:txBody>
            <a:bodyPr wrap="none" anchor="ctr"/>
            <a:lstStyle/>
            <a:p>
              <a:pPr algn="ctr"/>
              <a:r>
                <a:rPr lang="zh-CN" altLang="en-US" sz="2000" b="0">
                  <a:ea typeface="黑体" pitchFamily="2" charset="-122"/>
                </a:rPr>
                <a:t>采购员</a:t>
              </a:r>
            </a:p>
          </p:txBody>
        </p:sp>
        <p:sp>
          <p:nvSpPr>
            <p:cNvPr id="53" name="Rectangle 9"/>
            <p:cNvSpPr>
              <a:spLocks noChangeArrowheads="1"/>
            </p:cNvSpPr>
            <p:nvPr/>
          </p:nvSpPr>
          <p:spPr bwMode="auto">
            <a:xfrm>
              <a:off x="839" y="845"/>
              <a:ext cx="4173" cy="1360"/>
            </a:xfrm>
            <a:prstGeom prst="rect">
              <a:avLst/>
            </a:prstGeom>
            <a:noFill/>
            <a:ln w="9525" algn="ctr">
              <a:solidFill>
                <a:schemeClr val="tx1"/>
              </a:solidFill>
              <a:miter lim="800000"/>
              <a:headEnd/>
              <a:tailEnd/>
            </a:ln>
            <a:effectLst/>
          </p:spPr>
          <p:txBody>
            <a:bodyPr wrap="none" anchor="ctr"/>
            <a:lstStyle/>
            <a:p>
              <a:endParaRPr lang="zh-CN" altLang="en-US"/>
            </a:p>
          </p:txBody>
        </p:sp>
      </p:grpSp>
      <p:sp>
        <p:nvSpPr>
          <p:cNvPr id="54" name="AutoShape 11"/>
          <p:cNvSpPr>
            <a:spLocks noChangeArrowheads="1"/>
          </p:cNvSpPr>
          <p:nvPr/>
        </p:nvSpPr>
        <p:spPr bwMode="auto">
          <a:xfrm>
            <a:off x="3132138" y="2540016"/>
            <a:ext cx="863600" cy="215900"/>
          </a:xfrm>
          <a:prstGeom prst="leftRightArrow">
            <a:avLst>
              <a:gd name="adj1" fmla="val 50000"/>
              <a:gd name="adj2" fmla="val 80000"/>
            </a:avLst>
          </a:prstGeom>
          <a:gradFill rotWithShape="1">
            <a:gsLst>
              <a:gs pos="0">
                <a:srgbClr val="CC99FF"/>
              </a:gs>
              <a:gs pos="100000">
                <a:srgbClr val="CC99FF">
                  <a:gamma/>
                  <a:tint val="0"/>
                  <a:invGamma/>
                </a:srgbClr>
              </a:gs>
            </a:gsLst>
            <a:lin ang="5400000" scaled="1"/>
          </a:gradFill>
          <a:ln w="9525" algn="ctr">
            <a:solidFill>
              <a:srgbClr val="800080"/>
            </a:solidFill>
            <a:miter lim="800000"/>
            <a:headEnd/>
            <a:tailEnd/>
          </a:ln>
          <a:effectLst>
            <a:outerShdw dist="53882" dir="2700000" algn="ctr" rotWithShape="0">
              <a:schemeClr val="bg2">
                <a:alpha val="50000"/>
              </a:schemeClr>
            </a:outerShdw>
          </a:effectLst>
        </p:spPr>
        <p:txBody>
          <a:bodyPr anchor="ctr"/>
          <a:lstStyle/>
          <a:p>
            <a:endParaRPr lang="zh-CN" altLang="en-US"/>
          </a:p>
        </p:txBody>
      </p:sp>
      <p:sp>
        <p:nvSpPr>
          <p:cNvPr id="55" name="AutoShape 12"/>
          <p:cNvSpPr>
            <a:spLocks noChangeArrowheads="1"/>
          </p:cNvSpPr>
          <p:nvPr/>
        </p:nvSpPr>
        <p:spPr bwMode="auto">
          <a:xfrm>
            <a:off x="5580063" y="2540016"/>
            <a:ext cx="792162" cy="215900"/>
          </a:xfrm>
          <a:prstGeom prst="leftRightArrow">
            <a:avLst>
              <a:gd name="adj1" fmla="val 50000"/>
              <a:gd name="adj2" fmla="val 73382"/>
            </a:avLst>
          </a:prstGeom>
          <a:gradFill rotWithShape="1">
            <a:gsLst>
              <a:gs pos="0">
                <a:srgbClr val="CC99FF"/>
              </a:gs>
              <a:gs pos="100000">
                <a:srgbClr val="CC99FF">
                  <a:gamma/>
                  <a:tint val="0"/>
                  <a:invGamma/>
                </a:srgbClr>
              </a:gs>
            </a:gsLst>
            <a:lin ang="5400000" scaled="1"/>
          </a:gradFill>
          <a:ln w="9525" algn="ctr">
            <a:solidFill>
              <a:srgbClr val="800080"/>
            </a:solidFill>
            <a:miter lim="800000"/>
            <a:headEnd/>
            <a:tailEnd/>
          </a:ln>
          <a:effectLst>
            <a:outerShdw dist="53882" dir="2700000" algn="ctr" rotWithShape="0">
              <a:schemeClr val="bg2">
                <a:alpha val="50000"/>
              </a:schemeClr>
            </a:outerShdw>
          </a:effectLst>
        </p:spPr>
        <p:txBody>
          <a:bodyPr anchor="ctr"/>
          <a:lstStyle/>
          <a:p>
            <a:endParaRPr lang="zh-CN" altLang="en-US"/>
          </a:p>
        </p:txBody>
      </p:sp>
      <p:sp>
        <p:nvSpPr>
          <p:cNvPr id="56" name="AutoShape 13"/>
          <p:cNvSpPr>
            <a:spLocks noChangeArrowheads="1"/>
          </p:cNvSpPr>
          <p:nvPr/>
        </p:nvSpPr>
        <p:spPr bwMode="gray">
          <a:xfrm>
            <a:off x="1187450" y="4699016"/>
            <a:ext cx="6840538" cy="1016000"/>
          </a:xfrm>
          <a:prstGeom prst="roundRect">
            <a:avLst>
              <a:gd name="adj" fmla="val 16667"/>
            </a:avLst>
          </a:prstGeom>
          <a:gradFill rotWithShape="1">
            <a:gsLst>
              <a:gs pos="0">
                <a:srgbClr val="FFFF99"/>
              </a:gs>
              <a:gs pos="100000">
                <a:srgbClr val="FFFF99">
                  <a:gamma/>
                  <a:tint val="0"/>
                  <a:invGamma/>
                </a:srgbClr>
              </a:gs>
            </a:gsLst>
            <a:lin ang="5400000" scaled="1"/>
          </a:gradFill>
          <a:ln w="9525" algn="ctr">
            <a:solidFill>
              <a:srgbClr val="FF9900"/>
            </a:solidFill>
            <a:round/>
            <a:headEnd/>
            <a:tailEnd/>
          </a:ln>
          <a:effectLst>
            <a:outerShdw dist="117088" dir="8363922" algn="ctr" rotWithShape="0">
              <a:schemeClr val="bg2">
                <a:alpha val="50000"/>
              </a:schemeClr>
            </a:outerShdw>
          </a:effectLst>
        </p:spPr>
        <p:txBody>
          <a:bodyPr wrap="none" anchor="ctr"/>
          <a:lstStyle/>
          <a:p>
            <a:pPr algn="ctr" eaLnBrk="0" hangingPunct="0"/>
            <a:endParaRPr lang="en-US" altLang="zh-CN">
              <a:ea typeface="黑体" pitchFamily="2" charset="-122"/>
            </a:endParaRPr>
          </a:p>
          <a:p>
            <a:pPr algn="ctr" eaLnBrk="0" hangingPunct="0"/>
            <a:r>
              <a:rPr lang="zh-CN" altLang="en-US">
                <a:ea typeface="黑体" pitchFamily="2" charset="-122"/>
              </a:rPr>
              <a:t>三层结构软件模型   </a:t>
            </a:r>
          </a:p>
          <a:p>
            <a:pPr algn="ctr" eaLnBrk="0" hangingPunct="0"/>
            <a:endParaRPr lang="en-US" altLang="zh-CN">
              <a:ea typeface="黑体" pitchFamily="2" charset="-122"/>
            </a:endParaRPr>
          </a:p>
        </p:txBody>
      </p:sp>
      <p:sp>
        <p:nvSpPr>
          <p:cNvPr id="57" name="AutoShape 14"/>
          <p:cNvSpPr>
            <a:spLocks noChangeArrowheads="1"/>
          </p:cNvSpPr>
          <p:nvPr/>
        </p:nvSpPr>
        <p:spPr bwMode="gray">
          <a:xfrm>
            <a:off x="1619250" y="4987941"/>
            <a:ext cx="1441450" cy="458788"/>
          </a:xfrm>
          <a:prstGeom prst="roundRect">
            <a:avLst>
              <a:gd name="adj" fmla="val 16667"/>
            </a:avLst>
          </a:prstGeom>
          <a:gradFill rotWithShape="1">
            <a:gsLst>
              <a:gs pos="0">
                <a:srgbClr val="CC99FF"/>
              </a:gs>
              <a:gs pos="100000">
                <a:srgbClr val="CC99FF">
                  <a:gamma/>
                  <a:tint val="0"/>
                  <a:invGamma/>
                </a:srgbClr>
              </a:gs>
            </a:gsLst>
            <a:lin ang="5400000" scaled="1"/>
          </a:gradFill>
          <a:ln w="9525" algn="ctr">
            <a:solidFill>
              <a:srgbClr val="B563CF"/>
            </a:solidFill>
            <a:round/>
            <a:headEnd/>
            <a:tailEnd/>
          </a:ln>
          <a:effectLst>
            <a:outerShdw dist="107763" dir="8100000" algn="ctr" rotWithShape="0">
              <a:schemeClr val="bg2">
                <a:alpha val="50000"/>
              </a:schemeClr>
            </a:outerShdw>
          </a:effectLst>
        </p:spPr>
        <p:txBody>
          <a:bodyPr wrap="none" anchor="ctr"/>
          <a:lstStyle/>
          <a:p>
            <a:pPr algn="ctr" eaLnBrk="0" hangingPunct="0"/>
            <a:r>
              <a:rPr lang="zh-CN" altLang="en-US" dirty="0" smtClean="0">
                <a:ea typeface="黑体" pitchFamily="2" charset="-122"/>
              </a:rPr>
              <a:t>用户界面层   </a:t>
            </a:r>
            <a:endParaRPr lang="zh-CN" altLang="en-US" dirty="0">
              <a:ea typeface="黑体" pitchFamily="2" charset="-122"/>
            </a:endParaRPr>
          </a:p>
        </p:txBody>
      </p:sp>
      <p:sp>
        <p:nvSpPr>
          <p:cNvPr id="58" name="AutoShape 15"/>
          <p:cNvSpPr>
            <a:spLocks noChangeArrowheads="1"/>
          </p:cNvSpPr>
          <p:nvPr/>
        </p:nvSpPr>
        <p:spPr bwMode="gray">
          <a:xfrm>
            <a:off x="3924300" y="4987941"/>
            <a:ext cx="1584325" cy="433388"/>
          </a:xfrm>
          <a:prstGeom prst="roundRect">
            <a:avLst>
              <a:gd name="adj" fmla="val 16667"/>
            </a:avLst>
          </a:prstGeom>
          <a:gradFill rotWithShape="1">
            <a:gsLst>
              <a:gs pos="0">
                <a:srgbClr val="CC99FF"/>
              </a:gs>
              <a:gs pos="100000">
                <a:srgbClr val="CC99FF">
                  <a:gamma/>
                  <a:tint val="0"/>
                  <a:invGamma/>
                </a:srgbClr>
              </a:gs>
            </a:gsLst>
            <a:lin ang="5400000" scaled="1"/>
          </a:gradFill>
          <a:ln w="9525" algn="ctr">
            <a:solidFill>
              <a:srgbClr val="B563CF"/>
            </a:solidFill>
            <a:round/>
            <a:headEnd/>
            <a:tailEnd/>
          </a:ln>
          <a:effectLst>
            <a:outerShdw dist="107763" dir="8100000" algn="ctr" rotWithShape="0">
              <a:schemeClr val="bg2">
                <a:alpha val="50000"/>
              </a:schemeClr>
            </a:outerShdw>
          </a:effectLst>
        </p:spPr>
        <p:txBody>
          <a:bodyPr wrap="none" anchor="ctr"/>
          <a:lstStyle/>
          <a:p>
            <a:pPr algn="ctr" eaLnBrk="0" hangingPunct="0"/>
            <a:r>
              <a:rPr lang="zh-CN" altLang="en-US">
                <a:ea typeface="黑体" pitchFamily="2" charset="-122"/>
              </a:rPr>
              <a:t>业务逻辑层 </a:t>
            </a:r>
          </a:p>
        </p:txBody>
      </p:sp>
      <p:sp>
        <p:nvSpPr>
          <p:cNvPr id="59" name="AutoShape 16"/>
          <p:cNvSpPr>
            <a:spLocks noChangeArrowheads="1"/>
          </p:cNvSpPr>
          <p:nvPr/>
        </p:nvSpPr>
        <p:spPr bwMode="gray">
          <a:xfrm>
            <a:off x="6299200" y="4987941"/>
            <a:ext cx="1512888" cy="431800"/>
          </a:xfrm>
          <a:prstGeom prst="roundRect">
            <a:avLst>
              <a:gd name="adj" fmla="val 16667"/>
            </a:avLst>
          </a:prstGeom>
          <a:gradFill rotWithShape="1">
            <a:gsLst>
              <a:gs pos="0">
                <a:srgbClr val="CC99FF"/>
              </a:gs>
              <a:gs pos="100000">
                <a:srgbClr val="CC99FF">
                  <a:gamma/>
                  <a:tint val="0"/>
                  <a:invGamma/>
                </a:srgbClr>
              </a:gs>
            </a:gsLst>
            <a:lin ang="5400000" scaled="1"/>
          </a:gradFill>
          <a:ln w="9525" algn="ctr">
            <a:solidFill>
              <a:srgbClr val="B563CF"/>
            </a:solidFill>
            <a:round/>
            <a:headEnd/>
            <a:tailEnd/>
          </a:ln>
          <a:effectLst>
            <a:outerShdw dist="107763" dir="8100000" algn="ctr" rotWithShape="0">
              <a:schemeClr val="bg2">
                <a:alpha val="50000"/>
              </a:schemeClr>
            </a:outerShdw>
          </a:effectLst>
        </p:spPr>
        <p:txBody>
          <a:bodyPr wrap="none" anchor="ctr"/>
          <a:lstStyle/>
          <a:p>
            <a:pPr algn="ctr" eaLnBrk="0" hangingPunct="0"/>
            <a:r>
              <a:rPr lang="zh-CN" altLang="en-US">
                <a:ea typeface="黑体" pitchFamily="2" charset="-122"/>
              </a:rPr>
              <a:t>数据访问层 </a:t>
            </a:r>
          </a:p>
        </p:txBody>
      </p:sp>
      <p:sp>
        <p:nvSpPr>
          <p:cNvPr id="60" name="AutoShape 17"/>
          <p:cNvSpPr>
            <a:spLocks noChangeArrowheads="1"/>
          </p:cNvSpPr>
          <p:nvPr/>
        </p:nvSpPr>
        <p:spPr bwMode="auto">
          <a:xfrm>
            <a:off x="3132138" y="5132404"/>
            <a:ext cx="719137" cy="144462"/>
          </a:xfrm>
          <a:prstGeom prst="leftRightArrow">
            <a:avLst>
              <a:gd name="adj1" fmla="val 50000"/>
              <a:gd name="adj2" fmla="val 99561"/>
            </a:avLst>
          </a:prstGeom>
          <a:gradFill rotWithShape="1">
            <a:gsLst>
              <a:gs pos="0">
                <a:srgbClr val="B563CF"/>
              </a:gs>
              <a:gs pos="100000">
                <a:srgbClr val="B563CF">
                  <a:gamma/>
                  <a:tint val="0"/>
                  <a:invGamma/>
                </a:srgbClr>
              </a:gs>
            </a:gsLst>
            <a:lin ang="5400000" scaled="1"/>
          </a:gradFill>
          <a:ln w="9525" algn="ctr">
            <a:solidFill>
              <a:srgbClr val="800080"/>
            </a:solidFill>
            <a:miter lim="800000"/>
            <a:headEnd/>
            <a:tailEnd/>
          </a:ln>
          <a:effectLst/>
        </p:spPr>
        <p:txBody>
          <a:bodyPr vert="eaVert" wrap="none" anchor="ctr"/>
          <a:lstStyle/>
          <a:p>
            <a:endParaRPr lang="zh-CN" altLang="en-US"/>
          </a:p>
        </p:txBody>
      </p:sp>
      <p:sp>
        <p:nvSpPr>
          <p:cNvPr id="61" name="AutoShape 18"/>
          <p:cNvSpPr>
            <a:spLocks noChangeArrowheads="1"/>
          </p:cNvSpPr>
          <p:nvPr/>
        </p:nvSpPr>
        <p:spPr bwMode="auto">
          <a:xfrm>
            <a:off x="5580063" y="5132404"/>
            <a:ext cx="647700" cy="142875"/>
          </a:xfrm>
          <a:prstGeom prst="leftRightArrow">
            <a:avLst>
              <a:gd name="adj1" fmla="val 50000"/>
              <a:gd name="adj2" fmla="val 90667"/>
            </a:avLst>
          </a:prstGeom>
          <a:gradFill rotWithShape="1">
            <a:gsLst>
              <a:gs pos="0">
                <a:srgbClr val="B563CF"/>
              </a:gs>
              <a:gs pos="100000">
                <a:srgbClr val="B563CF">
                  <a:gamma/>
                  <a:tint val="0"/>
                  <a:invGamma/>
                </a:srgbClr>
              </a:gs>
            </a:gsLst>
            <a:lin ang="5400000" scaled="1"/>
          </a:gradFill>
          <a:ln w="9525" algn="ctr">
            <a:solidFill>
              <a:srgbClr val="800080"/>
            </a:solidFill>
            <a:miter lim="800000"/>
            <a:headEnd/>
            <a:tailEnd/>
          </a:ln>
          <a:effectLst/>
        </p:spPr>
        <p:txBody>
          <a:bodyPr vert="eaVert" wrap="none" anchor="ctr"/>
          <a:lstStyle/>
          <a:p>
            <a:endParaRPr lang="zh-CN" altLang="en-US"/>
          </a:p>
        </p:txBody>
      </p:sp>
      <p:sp>
        <p:nvSpPr>
          <p:cNvPr id="62" name="AutoShape 19"/>
          <p:cNvSpPr>
            <a:spLocks noChangeArrowheads="1"/>
          </p:cNvSpPr>
          <p:nvPr/>
        </p:nvSpPr>
        <p:spPr bwMode="auto">
          <a:xfrm>
            <a:off x="8027988" y="2827354"/>
            <a:ext cx="792162" cy="2376487"/>
          </a:xfrm>
          <a:prstGeom prst="curvedLeftArrow">
            <a:avLst>
              <a:gd name="adj1" fmla="val 60000"/>
              <a:gd name="adj2" fmla="val 120000"/>
              <a:gd name="adj3" fmla="val 33333"/>
            </a:avLst>
          </a:prstGeom>
          <a:gradFill rotWithShape="1">
            <a:gsLst>
              <a:gs pos="0">
                <a:srgbClr val="B563CF"/>
              </a:gs>
              <a:gs pos="100000">
                <a:srgbClr val="B563CF">
                  <a:gamma/>
                  <a:tint val="0"/>
                  <a:invGamma/>
                </a:srgbClr>
              </a:gs>
            </a:gsLst>
            <a:lin ang="5400000" scaled="1"/>
          </a:gradFill>
          <a:ln w="9525">
            <a:solidFill>
              <a:srgbClr val="800080"/>
            </a:solidFill>
            <a:miter lim="800000"/>
            <a:headEnd/>
            <a:tailEnd/>
          </a:ln>
          <a:effectLst/>
        </p:spPr>
        <p:txBody>
          <a:bodyPr wrap="none" anchor="ctr"/>
          <a:lstStyle/>
          <a:p>
            <a:endParaRPr lang="zh-CN" altLang="en-US"/>
          </a:p>
        </p:txBody>
      </p:sp>
      <p:sp>
        <p:nvSpPr>
          <p:cNvPr id="63" name="Oval 20"/>
          <p:cNvSpPr>
            <a:spLocks noChangeArrowheads="1"/>
          </p:cNvSpPr>
          <p:nvPr/>
        </p:nvSpPr>
        <p:spPr bwMode="gray">
          <a:xfrm>
            <a:off x="755650" y="4267216"/>
            <a:ext cx="863600" cy="792163"/>
          </a:xfrm>
          <a:prstGeom prst="ellipse">
            <a:avLst/>
          </a:prstGeom>
          <a:gradFill rotWithShape="1">
            <a:gsLst>
              <a:gs pos="0">
                <a:srgbClr val="FFFF99"/>
              </a:gs>
              <a:gs pos="100000">
                <a:srgbClr val="FFFF99">
                  <a:gamma/>
                  <a:tint val="0"/>
                  <a:invGamma/>
                </a:srgbClr>
              </a:gs>
            </a:gsLst>
            <a:lin ang="5400000" scaled="1"/>
          </a:gradFill>
          <a:ln w="9525" algn="ctr">
            <a:solidFill>
              <a:srgbClr val="FF9900"/>
            </a:solidFill>
            <a:round/>
            <a:headEnd/>
            <a:tailEnd/>
          </a:ln>
          <a:effectLst>
            <a:outerShdw dist="117088" dir="8363922" algn="ctr" rotWithShape="0">
              <a:schemeClr val="bg2">
                <a:alpha val="50000"/>
              </a:schemeClr>
            </a:outerShdw>
          </a:effectLst>
        </p:spPr>
        <p:txBody>
          <a:bodyPr wrap="none" anchor="ctr"/>
          <a:lstStyle/>
          <a:p>
            <a:pPr eaLnBrk="0" hangingPunct="0"/>
            <a:r>
              <a:rPr lang="zh-CN" altLang="en-US">
                <a:ea typeface="黑体" pitchFamily="2" charset="-122"/>
              </a:rPr>
              <a:t>软件</a:t>
            </a:r>
          </a:p>
          <a:p>
            <a:pPr eaLnBrk="0" hangingPunct="0"/>
            <a:r>
              <a:rPr lang="zh-CN" altLang="en-US">
                <a:ea typeface="黑体" pitchFamily="2" charset="-122"/>
              </a:rPr>
              <a:t>系统 </a:t>
            </a:r>
          </a:p>
        </p:txBody>
      </p:sp>
      <p:sp>
        <p:nvSpPr>
          <p:cNvPr id="64" name="Oval 21"/>
          <p:cNvSpPr>
            <a:spLocks noChangeArrowheads="1"/>
          </p:cNvSpPr>
          <p:nvPr/>
        </p:nvSpPr>
        <p:spPr bwMode="gray">
          <a:xfrm>
            <a:off x="755650" y="1316054"/>
            <a:ext cx="863600" cy="790575"/>
          </a:xfrm>
          <a:prstGeom prst="ellipse">
            <a:avLst/>
          </a:prstGeom>
          <a:gradFill rotWithShape="1">
            <a:gsLst>
              <a:gs pos="0">
                <a:srgbClr val="FFFF99"/>
              </a:gs>
              <a:gs pos="100000">
                <a:srgbClr val="FFFF99">
                  <a:gamma/>
                  <a:tint val="0"/>
                  <a:invGamma/>
                </a:srgbClr>
              </a:gs>
            </a:gsLst>
            <a:lin ang="5400000" scaled="1"/>
          </a:gradFill>
          <a:ln w="9525" algn="ctr">
            <a:solidFill>
              <a:srgbClr val="FF9900"/>
            </a:solidFill>
            <a:round/>
            <a:headEnd/>
            <a:tailEnd/>
          </a:ln>
          <a:effectLst>
            <a:outerShdw dist="117088" dir="8363922" algn="ctr" rotWithShape="0">
              <a:schemeClr val="bg2">
                <a:alpha val="50000"/>
              </a:schemeClr>
            </a:outerShdw>
          </a:effectLst>
        </p:spPr>
        <p:txBody>
          <a:bodyPr wrap="none" anchor="ctr"/>
          <a:lstStyle/>
          <a:p>
            <a:pPr eaLnBrk="0" hangingPunct="0"/>
            <a:r>
              <a:rPr lang="zh-CN" altLang="en-US">
                <a:ea typeface="黑体" pitchFamily="2" charset="-122"/>
              </a:rPr>
              <a:t>饭店 </a:t>
            </a:r>
          </a:p>
        </p:txBody>
      </p:sp>
      <p:sp>
        <p:nvSpPr>
          <p:cNvPr id="65" name="AutoShape 22"/>
          <p:cNvSpPr>
            <a:spLocks noChangeArrowheads="1"/>
          </p:cNvSpPr>
          <p:nvPr/>
        </p:nvSpPr>
        <p:spPr bwMode="auto">
          <a:xfrm>
            <a:off x="2195513" y="3619516"/>
            <a:ext cx="215900" cy="1079500"/>
          </a:xfrm>
          <a:prstGeom prst="downArrow">
            <a:avLst>
              <a:gd name="adj1" fmla="val 50000"/>
              <a:gd name="adj2" fmla="val 125000"/>
            </a:avLst>
          </a:prstGeom>
          <a:gradFill rotWithShape="1">
            <a:gsLst>
              <a:gs pos="0">
                <a:srgbClr val="B563CF"/>
              </a:gs>
              <a:gs pos="100000">
                <a:srgbClr val="B563CF">
                  <a:gamma/>
                  <a:tint val="0"/>
                  <a:invGamma/>
                </a:srgbClr>
              </a:gs>
            </a:gsLst>
            <a:lin ang="5400000" scaled="1"/>
          </a:gradFill>
          <a:ln w="9525" algn="ctr">
            <a:solidFill>
              <a:srgbClr val="800080"/>
            </a:solidFill>
            <a:miter lim="800000"/>
            <a:headEnd/>
            <a:tailEnd/>
          </a:ln>
          <a:effectLst/>
        </p:spPr>
        <p:txBody>
          <a:bodyPr vert="eaVert" wrap="none" anchor="ctr"/>
          <a:lstStyle/>
          <a:p>
            <a:endParaRPr lang="zh-CN" altLang="en-US"/>
          </a:p>
        </p:txBody>
      </p:sp>
      <p:sp>
        <p:nvSpPr>
          <p:cNvPr id="66" name="AutoShape 23"/>
          <p:cNvSpPr>
            <a:spLocks noChangeArrowheads="1"/>
          </p:cNvSpPr>
          <p:nvPr/>
        </p:nvSpPr>
        <p:spPr bwMode="auto">
          <a:xfrm>
            <a:off x="4572000" y="3619516"/>
            <a:ext cx="215900" cy="1079500"/>
          </a:xfrm>
          <a:prstGeom prst="downArrow">
            <a:avLst>
              <a:gd name="adj1" fmla="val 50000"/>
              <a:gd name="adj2" fmla="val 125000"/>
            </a:avLst>
          </a:prstGeom>
          <a:gradFill rotWithShape="1">
            <a:gsLst>
              <a:gs pos="0">
                <a:srgbClr val="B563CF"/>
              </a:gs>
              <a:gs pos="100000">
                <a:srgbClr val="B563CF">
                  <a:gamma/>
                  <a:tint val="0"/>
                  <a:invGamma/>
                </a:srgbClr>
              </a:gs>
            </a:gsLst>
            <a:lin ang="5400000" scaled="1"/>
          </a:gradFill>
          <a:ln w="9525" algn="ctr">
            <a:solidFill>
              <a:srgbClr val="800080"/>
            </a:solidFill>
            <a:miter lim="800000"/>
            <a:headEnd/>
            <a:tailEnd/>
          </a:ln>
          <a:effectLst/>
        </p:spPr>
        <p:txBody>
          <a:bodyPr vert="eaVert" wrap="none" anchor="ctr"/>
          <a:lstStyle/>
          <a:p>
            <a:endParaRPr lang="zh-CN" altLang="en-US"/>
          </a:p>
        </p:txBody>
      </p:sp>
      <p:sp>
        <p:nvSpPr>
          <p:cNvPr id="67" name="AutoShape 24"/>
          <p:cNvSpPr>
            <a:spLocks noChangeArrowheads="1"/>
          </p:cNvSpPr>
          <p:nvPr/>
        </p:nvSpPr>
        <p:spPr bwMode="auto">
          <a:xfrm>
            <a:off x="6877050" y="3619516"/>
            <a:ext cx="215900" cy="1079500"/>
          </a:xfrm>
          <a:prstGeom prst="downArrow">
            <a:avLst>
              <a:gd name="adj1" fmla="val 50000"/>
              <a:gd name="adj2" fmla="val 125000"/>
            </a:avLst>
          </a:prstGeom>
          <a:gradFill rotWithShape="1">
            <a:gsLst>
              <a:gs pos="0">
                <a:srgbClr val="B563CF"/>
              </a:gs>
              <a:gs pos="100000">
                <a:srgbClr val="B563CF">
                  <a:gamma/>
                  <a:tint val="0"/>
                  <a:invGamma/>
                </a:srgbClr>
              </a:gs>
            </a:gsLst>
            <a:lin ang="5400000" scaled="1"/>
          </a:gradFill>
          <a:ln w="9525" algn="ctr">
            <a:solidFill>
              <a:srgbClr val="800080"/>
            </a:solidFill>
            <a:miter lim="800000"/>
            <a:headEnd/>
            <a:tailEnd/>
          </a:ln>
          <a:effectLst/>
        </p:spPr>
        <p:txBody>
          <a:bodyPr vert="eaVert" wrap="none" anchor="ctr"/>
          <a:lstStyle/>
          <a:p>
            <a:endParaRPr lang="zh-CN" altLang="en-US"/>
          </a:p>
        </p:txBody>
      </p:sp>
    </p:spTree>
    <p:extLst>
      <p:ext uri="{BB962C8B-B14F-4D97-AF65-F5344CB8AC3E}">
        <p14:creationId xmlns:p14="http://schemas.microsoft.com/office/powerpoint/2010/main" val="191652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checkerboard(across)">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wipe(left)">
                                      <p:cBhvr>
                                        <p:cTn id="16" dur="500"/>
                                        <p:tgtEl>
                                          <p:spTgt spid="54"/>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left)">
                                      <p:cBhvr>
                                        <p:cTn id="20" dur="500"/>
                                        <p:tgtEl>
                                          <p:spTgt spid="5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wipe(up)">
                                      <p:cBhvr>
                                        <p:cTn id="25" dur="500"/>
                                        <p:tgtEl>
                                          <p:spTgt spid="6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wipe(left)">
                                      <p:cBhvr>
                                        <p:cTn id="28" dur="500"/>
                                        <p:tgtEl>
                                          <p:spTgt spid="6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6">
                                            <p:bg/>
                                          </p:spTgt>
                                        </p:tgtEl>
                                        <p:attrNameLst>
                                          <p:attrName>style.visibility</p:attrName>
                                        </p:attrNameLst>
                                      </p:cBhvr>
                                      <p:to>
                                        <p:strVal val="visible"/>
                                      </p:to>
                                    </p:set>
                                    <p:animEffect transition="in" filter="wipe(left)">
                                      <p:cBhvr>
                                        <p:cTn id="31" dur="500"/>
                                        <p:tgtEl>
                                          <p:spTgt spid="56">
                                            <p:bg/>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56">
                                            <p:txEl>
                                              <p:pRg st="1" end="1"/>
                                            </p:txEl>
                                          </p:spTgt>
                                        </p:tgtEl>
                                        <p:attrNameLst>
                                          <p:attrName>style.visibility</p:attrName>
                                        </p:attrNameLst>
                                      </p:cBhvr>
                                      <p:to>
                                        <p:strVal val="visible"/>
                                      </p:to>
                                    </p:set>
                                    <p:animEffect transition="in" filter="wipe(left)">
                                      <p:cBhvr>
                                        <p:cTn id="34" dur="500"/>
                                        <p:tgtEl>
                                          <p:spTgt spid="56">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wipe(up)">
                                      <p:cBhvr>
                                        <p:cTn id="39" dur="500"/>
                                        <p:tgtEl>
                                          <p:spTgt spid="65"/>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wipe(left)">
                                      <p:cBhvr>
                                        <p:cTn id="43" dur="500"/>
                                        <p:tgtEl>
                                          <p:spTgt spid="57"/>
                                        </p:tgtEl>
                                      </p:cBhvr>
                                    </p:animEffect>
                                  </p:childTnLst>
                                </p:cTn>
                              </p:par>
                            </p:childTnLst>
                          </p:cTn>
                        </p:par>
                      </p:childTnLst>
                    </p:cTn>
                  </p:par>
                  <p:par>
                    <p:cTn id="44" fill="hold">
                      <p:stCondLst>
                        <p:cond delay="indefinite"/>
                      </p:stCondLst>
                      <p:childTnLst>
                        <p:par>
                          <p:cTn id="45" fill="hold">
                            <p:stCondLst>
                              <p:cond delay="0"/>
                            </p:stCondLst>
                            <p:childTnLst>
                              <p:par>
                                <p:cTn id="46" presetID="5" presetClass="exit" presetSubtype="10" fill="hold" nodeType="clickEffect">
                                  <p:stCondLst>
                                    <p:cond delay="0"/>
                                  </p:stCondLst>
                                  <p:childTnLst>
                                    <p:animEffect transition="out" filter="checkerboard(across)">
                                      <p:cBhvr>
                                        <p:cTn id="47" dur="500"/>
                                        <p:tgtEl>
                                          <p:spTgt spid="56">
                                            <p:txEl>
                                              <p:pRg st="1" end="1"/>
                                            </p:txEl>
                                          </p:spTgt>
                                        </p:tgtEl>
                                      </p:cBhvr>
                                    </p:animEffect>
                                    <p:set>
                                      <p:cBhvr>
                                        <p:cTn id="48" dur="1" fill="hold">
                                          <p:stCondLst>
                                            <p:cond delay="499"/>
                                          </p:stCondLst>
                                        </p:cTn>
                                        <p:tgtEl>
                                          <p:spTgt spid="56">
                                            <p:txEl>
                                              <p:pRg st="1" end="1"/>
                                            </p:txEl>
                                          </p:spTgt>
                                        </p:tgtEl>
                                        <p:attrNameLst>
                                          <p:attrName>style.visibility</p:attrName>
                                        </p:attrNameLst>
                                      </p:cBhvr>
                                      <p:to>
                                        <p:strVal val="hidden"/>
                                      </p:to>
                                    </p:set>
                                  </p:childTnLst>
                                </p:cTn>
                              </p:par>
                              <p:par>
                                <p:cTn id="49" presetID="22" presetClass="entr" presetSubtype="1"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wipe(up)">
                                      <p:cBhvr>
                                        <p:cTn id="51" dur="500"/>
                                        <p:tgtEl>
                                          <p:spTgt spid="66"/>
                                        </p:tgtEl>
                                      </p:cBhvr>
                                    </p:animEffect>
                                  </p:childTnLst>
                                </p:cTn>
                              </p:par>
                            </p:childTnLst>
                          </p:cTn>
                        </p:par>
                        <p:par>
                          <p:cTn id="52" fill="hold">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wipe(left)">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animEffect transition="in" filter="wipe(up)">
                                      <p:cBhvr>
                                        <p:cTn id="60" dur="500"/>
                                        <p:tgtEl>
                                          <p:spTgt spid="67"/>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wipe(left)">
                                      <p:cBhvr>
                                        <p:cTn id="64" dur="500"/>
                                        <p:tgtEl>
                                          <p:spTgt spid="5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60"/>
                                        </p:tgtEl>
                                        <p:attrNameLst>
                                          <p:attrName>style.visibility</p:attrName>
                                        </p:attrNameLst>
                                      </p:cBhvr>
                                      <p:to>
                                        <p:strVal val="visible"/>
                                      </p:to>
                                    </p:set>
                                    <p:animEffect transition="in" filter="wipe(left)">
                                      <p:cBhvr>
                                        <p:cTn id="69" dur="500"/>
                                        <p:tgtEl>
                                          <p:spTgt spid="60"/>
                                        </p:tgtEl>
                                      </p:cBhvr>
                                    </p:animEffect>
                                  </p:childTnLst>
                                </p:cTn>
                              </p:par>
                            </p:childTnLst>
                          </p:cTn>
                        </p:par>
                        <p:par>
                          <p:cTn id="70" fill="hold">
                            <p:stCondLst>
                              <p:cond delay="500"/>
                            </p:stCondLst>
                            <p:childTnLst>
                              <p:par>
                                <p:cTn id="71" presetID="22" presetClass="entr" presetSubtype="8" fill="hold" grpId="0" nodeType="afterEffect">
                                  <p:stCondLst>
                                    <p:cond delay="0"/>
                                  </p:stCondLst>
                                  <p:childTnLst>
                                    <p:set>
                                      <p:cBhvr>
                                        <p:cTn id="72" dur="1" fill="hold">
                                          <p:stCondLst>
                                            <p:cond delay="0"/>
                                          </p:stCondLst>
                                        </p:cTn>
                                        <p:tgtEl>
                                          <p:spTgt spid="61"/>
                                        </p:tgtEl>
                                        <p:attrNameLst>
                                          <p:attrName>style.visibility</p:attrName>
                                        </p:attrNameLst>
                                      </p:cBhvr>
                                      <p:to>
                                        <p:strVal val="visible"/>
                                      </p:to>
                                    </p:set>
                                    <p:animEffect transition="in" filter="wipe(left)">
                                      <p:cBhvr>
                                        <p:cTn id="7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build="allAtOnce"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四</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、系统架构</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2771800" y="1556792"/>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969696"/>
                </a:solidFill>
              </a:rPr>
              <a:t>1</a:t>
            </a:r>
            <a:r>
              <a:rPr lang="zh-CN" altLang="en-US" dirty="0" smtClean="0">
                <a:solidFill>
                  <a:srgbClr val="969696"/>
                </a:solidFill>
              </a:rPr>
              <a:t>、引例</a:t>
            </a:r>
            <a:endParaRPr lang="zh-CN" altLang="en-US" dirty="0">
              <a:solidFill>
                <a:srgbClr val="969696"/>
              </a:solidFill>
            </a:endParaRPr>
          </a:p>
        </p:txBody>
      </p:sp>
      <p:sp>
        <p:nvSpPr>
          <p:cNvPr id="6" name="TextBox 5"/>
          <p:cNvSpPr txBox="1"/>
          <p:nvPr/>
        </p:nvSpPr>
        <p:spPr bwMode="auto">
          <a:xfrm>
            <a:off x="2771800" y="2600908"/>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rgbClr val="FFFF00"/>
                </a:solidFill>
              </a:rPr>
              <a:t>2</a:t>
            </a:r>
            <a:r>
              <a:rPr lang="zh-CN" altLang="en-US" dirty="0" smtClean="0">
                <a:solidFill>
                  <a:srgbClr val="FFFF00"/>
                </a:solidFill>
              </a:rPr>
              <a:t>、系统架构层</a:t>
            </a:r>
            <a:r>
              <a:rPr lang="zh-CN" altLang="en-US" dirty="0">
                <a:solidFill>
                  <a:srgbClr val="FFFF00"/>
                </a:solidFill>
              </a:rPr>
              <a:t>次</a:t>
            </a:r>
          </a:p>
        </p:txBody>
      </p:sp>
      <p:sp>
        <p:nvSpPr>
          <p:cNvPr id="8" name="TextBox 7"/>
          <p:cNvSpPr txBox="1"/>
          <p:nvPr/>
        </p:nvSpPr>
        <p:spPr bwMode="auto">
          <a:xfrm>
            <a:off x="2771800" y="3645024"/>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chemeClr val="bg1"/>
                </a:solidFill>
              </a:rPr>
              <a:t>3</a:t>
            </a:r>
            <a:r>
              <a:rPr lang="zh-CN" altLang="en-US" dirty="0" smtClean="0">
                <a:solidFill>
                  <a:schemeClr val="bg1"/>
                </a:solidFill>
              </a:rPr>
              <a:t>、三层架构</a:t>
            </a:r>
            <a:endParaRPr lang="zh-CN" altLang="en-US" dirty="0">
              <a:solidFill>
                <a:schemeClr val="bg1"/>
              </a:solidFill>
            </a:endParaRPr>
          </a:p>
        </p:txBody>
      </p:sp>
      <p:sp>
        <p:nvSpPr>
          <p:cNvPr id="11" name="Rectangle 3"/>
          <p:cNvSpPr txBox="1">
            <a:spLocks noChangeArrowheads="1"/>
          </p:cNvSpPr>
          <p:nvPr/>
        </p:nvSpPr>
        <p:spPr bwMode="auto">
          <a:xfrm>
            <a:off x="971600" y="980728"/>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Box 6"/>
          <p:cNvSpPr txBox="1"/>
          <p:nvPr/>
        </p:nvSpPr>
        <p:spPr bwMode="auto">
          <a:xfrm>
            <a:off x="2771800" y="4689140"/>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chemeClr val="bg1"/>
                </a:solidFill>
              </a:rPr>
              <a:t>4</a:t>
            </a:r>
            <a:r>
              <a:rPr lang="zh-CN" altLang="en-US" dirty="0" smtClean="0">
                <a:solidFill>
                  <a:schemeClr val="bg1"/>
                </a:solidFill>
              </a:rPr>
              <a:t>、三层架构实例</a:t>
            </a:r>
            <a:endParaRPr lang="zh-CN" altLang="en-US" dirty="0">
              <a:solidFill>
                <a:schemeClr val="bg1"/>
              </a:solidFill>
            </a:endParaRPr>
          </a:p>
        </p:txBody>
      </p:sp>
      <p:sp>
        <p:nvSpPr>
          <p:cNvPr id="9" name="TextBox 8"/>
          <p:cNvSpPr txBox="1"/>
          <p:nvPr/>
        </p:nvSpPr>
        <p:spPr bwMode="auto">
          <a:xfrm>
            <a:off x="2771800" y="5733256"/>
            <a:ext cx="345638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lIns="180000">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a:solidFill>
                  <a:schemeClr val="bg1"/>
                </a:solidFill>
              </a:rPr>
              <a:t>5</a:t>
            </a:r>
            <a:r>
              <a:rPr lang="zh-CN" altLang="en-US" dirty="0" smtClean="0">
                <a:solidFill>
                  <a:schemeClr val="bg1"/>
                </a:solidFill>
              </a:rPr>
              <a:t>、小结</a:t>
            </a:r>
            <a:endParaRPr lang="zh-CN" altLang="en-US" dirty="0">
              <a:solidFill>
                <a:schemeClr val="bg1"/>
              </a:solidFill>
            </a:endParaRPr>
          </a:p>
        </p:txBody>
      </p:sp>
    </p:spTree>
    <p:extLst>
      <p:ext uri="{BB962C8B-B14F-4D97-AF65-F5344CB8AC3E}">
        <p14:creationId xmlns:p14="http://schemas.microsoft.com/office/powerpoint/2010/main" val="1233134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3"/>
          <p:cNvSpPr>
            <a:spLocks noGrp="1" noChangeArrowheads="1"/>
          </p:cNvSpPr>
          <p:nvPr>
            <p:ph type="body" idx="1"/>
          </p:nvPr>
        </p:nvSpPr>
        <p:spPr>
          <a:xfrm>
            <a:off x="611188" y="2060848"/>
            <a:ext cx="8208962" cy="658416"/>
          </a:xfrm>
        </p:spPr>
        <p:txBody>
          <a:bodyPr/>
          <a:lstStyle/>
          <a:p>
            <a:pPr marL="449263" lvl="1" indent="-449263">
              <a:buClrTx/>
              <a:buSzPct val="120000"/>
              <a:buBlip>
                <a:blip r:embed="rId3"/>
              </a:buBlip>
            </a:pPr>
            <a:r>
              <a:rPr lang="zh-CN" altLang="en-US" sz="2800" dirty="0" smtClean="0">
                <a:solidFill>
                  <a:srgbClr val="0000FF"/>
                </a:solidFill>
                <a:effectLst>
                  <a:outerShdw blurRad="38100" dist="38100" dir="2700000" algn="tl">
                    <a:srgbClr val="000000">
                      <a:alpha val="43137"/>
                    </a:srgbClr>
                  </a:outerShdw>
                </a:effectLst>
                <a:latin typeface="Times New Roman" pitchFamily="18" charset="0"/>
                <a:cs typeface="Times New Roman" pitchFamily="18" charset="0"/>
              </a:rPr>
              <a:t>常见模式：</a:t>
            </a:r>
            <a:endParaRPr lang="zh-CN" altLang="en-US" sz="2800" b="1" dirty="0">
              <a:solidFill>
                <a:srgbClr val="0000FF"/>
              </a:solidFill>
              <a:ea typeface="黑体" pitchFamily="2" charset="-122"/>
            </a:endParaRPr>
          </a:p>
        </p:txBody>
      </p:sp>
      <p:sp>
        <p:nvSpPr>
          <p:cNvPr id="8"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四</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、系统架构</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9" name="TextBox 8"/>
          <p:cNvSpPr txBox="1"/>
          <p:nvPr/>
        </p:nvSpPr>
        <p:spPr bwMode="auto">
          <a:xfrm>
            <a:off x="1448478" y="900009"/>
            <a:ext cx="629187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t>2</a:t>
            </a:r>
            <a:r>
              <a:rPr lang="zh-CN" altLang="en-US" dirty="0" smtClean="0"/>
              <a:t>、系统架构层次</a:t>
            </a:r>
            <a:endParaRPr lang="zh-CN" altLang="en-US" dirty="0"/>
          </a:p>
        </p:txBody>
      </p:sp>
      <p:sp>
        <p:nvSpPr>
          <p:cNvPr id="2" name="矩形 1"/>
          <p:cNvSpPr/>
          <p:nvPr/>
        </p:nvSpPr>
        <p:spPr>
          <a:xfrm>
            <a:off x="1271881" y="2636912"/>
            <a:ext cx="4308231" cy="2862322"/>
          </a:xfrm>
          <a:prstGeom prst="rect">
            <a:avLst/>
          </a:prstGeom>
        </p:spPr>
        <p:txBody>
          <a:bodyPr wrap="none">
            <a:spAutoFit/>
          </a:bodyPr>
          <a:lstStyle/>
          <a:p>
            <a:pPr marL="342900" indent="-342900" algn="l">
              <a:lnSpc>
                <a:spcPct val="150000"/>
              </a:lnSpc>
              <a:buFont typeface="Wingdings" pitchFamily="2" charset="2"/>
              <a:buChar char="Ø"/>
            </a:pP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集中模式</a:t>
            </a:r>
            <a:endParaRPr lang="en-US" altLang="zh-CN"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342900" indent="-342900" algn="l">
              <a:lnSpc>
                <a:spcPct val="150000"/>
              </a:lnSpc>
              <a:buFont typeface="Wingdings" pitchFamily="2" charset="2"/>
              <a:buChar char="Ø"/>
            </a:pP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文件服务器模式</a:t>
            </a:r>
            <a:endParaRPr lang="en-US" altLang="zh-CN"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342900" indent="-342900" algn="l">
              <a:lnSpc>
                <a:spcPct val="150000"/>
              </a:lnSpc>
              <a:buFont typeface="Wingdings" pitchFamily="2" charset="2"/>
              <a:buChar char="Ø"/>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客户机</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服务器模式</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342900" indent="-342900" algn="l">
              <a:lnSpc>
                <a:spcPct val="150000"/>
              </a:lnSpc>
              <a:buFont typeface="Wingdings" pitchFamily="2" charset="2"/>
              <a:buChar char="Ø"/>
            </a:pP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应用服务器模式</a:t>
            </a:r>
            <a:endParaRPr lang="en-US" altLang="zh-CN"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342900" indent="-342900" algn="l">
              <a:lnSpc>
                <a:spcPct val="150000"/>
              </a:lnSpc>
              <a:buFont typeface="Wingdings" pitchFamily="2" charset="2"/>
              <a:buChar char="Ø"/>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浏览器</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/Web</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服务器计算</a:t>
            </a: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模式</a:t>
            </a:r>
            <a:endParaRPr lang="zh-CN" altLang="en-US" sz="24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997749608"/>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四</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、系统架构</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10" name="TextBox 9"/>
          <p:cNvSpPr txBox="1"/>
          <p:nvPr/>
        </p:nvSpPr>
        <p:spPr bwMode="auto">
          <a:xfrm>
            <a:off x="1448478" y="900009"/>
            <a:ext cx="629187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t>2</a:t>
            </a:r>
            <a:r>
              <a:rPr lang="zh-CN" altLang="en-US" dirty="0" smtClean="0"/>
              <a:t>、系统架构层次</a:t>
            </a:r>
            <a:endParaRPr lang="zh-CN" altLang="en-US" dirty="0"/>
          </a:p>
        </p:txBody>
      </p:sp>
      <p:sp>
        <p:nvSpPr>
          <p:cNvPr id="11" name="Text Box 3"/>
          <p:cNvSpPr txBox="1">
            <a:spLocks noChangeArrowheads="1"/>
          </p:cNvSpPr>
          <p:nvPr/>
        </p:nvSpPr>
        <p:spPr bwMode="auto">
          <a:xfrm>
            <a:off x="2483768" y="1988611"/>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1</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）两层</a:t>
            </a:r>
            <a:endParaRPr kumimoji="1" lang="zh-CN" altLang="en-US" sz="2800" b="1" dirty="0">
              <a:solidFill>
                <a:srgbClr val="002060"/>
              </a:solidFill>
              <a:latin typeface="Times New Roman" pitchFamily="18" charset="0"/>
              <a:ea typeface="+mn-ea"/>
              <a:cs typeface="Times New Roman" pitchFamily="18" charset="0"/>
            </a:endParaRPr>
          </a:p>
        </p:txBody>
      </p:sp>
      <p:sp>
        <p:nvSpPr>
          <p:cNvPr id="5" name="Text Box 3"/>
          <p:cNvSpPr txBox="1">
            <a:spLocks noChangeArrowheads="1"/>
          </p:cNvSpPr>
          <p:nvPr/>
        </p:nvSpPr>
        <p:spPr bwMode="auto">
          <a:xfrm>
            <a:off x="2454921" y="2924715"/>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2</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三</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层</a:t>
            </a:r>
            <a:endParaRPr kumimoji="1" lang="zh-CN" altLang="en-US" sz="2800" b="1" dirty="0">
              <a:solidFill>
                <a:srgbClr val="002060"/>
              </a:solidFill>
              <a:latin typeface="Times New Roman" pitchFamily="18" charset="0"/>
              <a:ea typeface="+mn-ea"/>
              <a:cs typeface="Times New Roman" pitchFamily="18" charset="0"/>
            </a:endParaRPr>
          </a:p>
        </p:txBody>
      </p:sp>
      <p:sp>
        <p:nvSpPr>
          <p:cNvPr id="6" name="Text Box 3"/>
          <p:cNvSpPr txBox="1">
            <a:spLocks noChangeArrowheads="1"/>
          </p:cNvSpPr>
          <p:nvPr/>
        </p:nvSpPr>
        <p:spPr bwMode="auto">
          <a:xfrm>
            <a:off x="2483768" y="3860819"/>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algn="l" eaLnBrk="0" hangingPunct="0">
              <a:spcBef>
                <a:spcPct val="50000"/>
              </a:spcBef>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3</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）两层与三层的比较</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747278574"/>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11560" y="1763617"/>
            <a:ext cx="7848872" cy="609398"/>
          </a:xfrm>
          <a:prstGeom prst="rect">
            <a:avLst/>
          </a:prstGeom>
        </p:spPr>
        <p:txBody>
          <a:bodyPr wrap="square">
            <a:spAutoFit/>
          </a:bodyPr>
          <a:lstStyle/>
          <a:p>
            <a:pPr marL="449263" indent="-449263" algn="l" eaLnBrk="0" hangingPunct="0">
              <a:lnSpc>
                <a:spcPct val="120000"/>
              </a:lnSpc>
              <a:spcBef>
                <a:spcPct val="20000"/>
              </a:spcBef>
              <a:buSzPct val="120000"/>
              <a:buBlip>
                <a:blip r:embed="rId4"/>
              </a:buBlip>
            </a:pP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客户</a:t>
            </a:r>
            <a:r>
              <a:rPr lang="zh-CN" altLang="en-US" sz="28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机</a:t>
            </a:r>
            <a:r>
              <a:rPr lang="en-US" altLang="zh-CN" sz="28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8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服务器</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模式</a:t>
            </a:r>
            <a:endParaRPr lang="en-US" altLang="zh-CN" sz="28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graphicFrame>
        <p:nvGraphicFramePr>
          <p:cNvPr id="7" name="对象 6"/>
          <p:cNvGraphicFramePr>
            <a:graphicFrameLocks noChangeAspect="1"/>
          </p:cNvGraphicFramePr>
          <p:nvPr>
            <p:extLst/>
          </p:nvPr>
        </p:nvGraphicFramePr>
        <p:xfrm>
          <a:off x="858911" y="2708920"/>
          <a:ext cx="7529513" cy="3929090"/>
        </p:xfrm>
        <a:graphic>
          <a:graphicData uri="http://schemas.openxmlformats.org/presentationml/2006/ole">
            <mc:AlternateContent xmlns:mc="http://schemas.openxmlformats.org/markup-compatibility/2006">
              <mc:Choice xmlns:v="urn:schemas-microsoft-com:vml" Requires="v">
                <p:oleObj spid="_x0000_s96266" name="Visio" r:id="rId5" imgW="4420410" imgH="2836640" progId="Visio.Drawing.11">
                  <p:embed/>
                </p:oleObj>
              </mc:Choice>
              <mc:Fallback>
                <p:oleObj name="Visio" r:id="rId5" imgW="4420410" imgH="2836640" progId="Visio.Drawing.11">
                  <p:embed/>
                  <p:pic>
                    <p:nvPicPr>
                      <p:cNvPr id="7"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911" y="2708920"/>
                        <a:ext cx="7529513" cy="39290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bwMode="auto">
          <a:xfrm>
            <a:off x="2627784" y="44624"/>
            <a:ext cx="6291874" cy="584775"/>
          </a:xfrm>
          <a:prstGeom prst="rect">
            <a:avLst/>
          </a:prstGeom>
          <a:noFill/>
          <a:ln w="9525" cap="flat" cmpd="sng">
            <a:noFill/>
            <a:prstDash val="solid"/>
            <a:miter lim="800000"/>
            <a:headEnd/>
            <a:tailEnd/>
          </a:ln>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solidFill>
                  <a:srgbClr val="002060"/>
                </a:solidFill>
              </a:rPr>
              <a:t>2</a:t>
            </a:r>
            <a:r>
              <a:rPr lang="zh-CN" altLang="en-US" dirty="0" smtClean="0">
                <a:solidFill>
                  <a:srgbClr val="002060"/>
                </a:solidFill>
              </a:rPr>
              <a:t>、系统架构层次</a:t>
            </a:r>
            <a:endParaRPr lang="zh-CN" altLang="en-US" dirty="0">
              <a:solidFill>
                <a:srgbClr val="002060"/>
              </a:solidFill>
            </a:endParaRPr>
          </a:p>
        </p:txBody>
      </p:sp>
      <p:sp>
        <p:nvSpPr>
          <p:cNvPr id="11" name="Text Box 3"/>
          <p:cNvSpPr txBox="1">
            <a:spLocks noChangeArrowheads="1"/>
          </p:cNvSpPr>
          <p:nvPr/>
        </p:nvSpPr>
        <p:spPr bwMode="auto">
          <a:xfrm>
            <a:off x="2627784" y="836712"/>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）两层</a:t>
            </a:r>
            <a:endParaRPr kumimoji="1" lang="zh-CN" altLang="en-US" sz="2800" b="1" dirty="0">
              <a:solidFill>
                <a:srgbClr val="002060"/>
              </a:solidFill>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005621945"/>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9512" y="4869160"/>
            <a:ext cx="8759390" cy="1865126"/>
          </a:xfrm>
          <a:prstGeom prst="rect">
            <a:avLst/>
          </a:prstGeom>
        </p:spPr>
        <p:txBody>
          <a:bodyPr wrap="square">
            <a:spAutoFit/>
          </a:bodyPr>
          <a:lstStyle/>
          <a:p>
            <a:pPr marL="449263" indent="-449263" algn="l" eaLnBrk="0" hangingPunct="0">
              <a:lnSpc>
                <a:spcPct val="120000"/>
              </a:lnSpc>
              <a:spcBef>
                <a:spcPct val="20000"/>
              </a:spcBef>
              <a:buSzPct val="120000"/>
              <a:buBlip>
                <a:blip r:embed="rId4"/>
              </a:buBlip>
            </a:pP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应用程序</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逻辑通常分布在客户和服务器两端，客户端发出数据资源访问请求，服务器端将结果返回客户端，客户端将数据进行计算（可能涉及到运算、汇总、统计等等）并将结果呈现给用户。</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9" name="TextBox 8"/>
          <p:cNvSpPr txBox="1"/>
          <p:nvPr/>
        </p:nvSpPr>
        <p:spPr bwMode="auto">
          <a:xfrm>
            <a:off x="2627784" y="44624"/>
            <a:ext cx="6291874" cy="584775"/>
          </a:xfrm>
          <a:prstGeom prst="rect">
            <a:avLst/>
          </a:prstGeom>
          <a:noFill/>
          <a:ln w="9525" cap="flat" cmpd="sng">
            <a:noFill/>
            <a:prstDash val="solid"/>
            <a:miter lim="800000"/>
            <a:headEnd/>
            <a:tailEnd/>
          </a:ln>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solidFill>
                  <a:srgbClr val="002060"/>
                </a:solidFill>
              </a:rPr>
              <a:t>2</a:t>
            </a:r>
            <a:r>
              <a:rPr lang="zh-CN" altLang="en-US" dirty="0" smtClean="0">
                <a:solidFill>
                  <a:srgbClr val="002060"/>
                </a:solidFill>
              </a:rPr>
              <a:t>、系统架构层次</a:t>
            </a:r>
            <a:endParaRPr lang="zh-CN" altLang="en-US" dirty="0">
              <a:solidFill>
                <a:srgbClr val="002060"/>
              </a:solidFill>
            </a:endParaRPr>
          </a:p>
        </p:txBody>
      </p:sp>
      <p:sp>
        <p:nvSpPr>
          <p:cNvPr id="10" name="Text Box 3"/>
          <p:cNvSpPr txBox="1">
            <a:spLocks noChangeArrowheads="1"/>
          </p:cNvSpPr>
          <p:nvPr/>
        </p:nvSpPr>
        <p:spPr bwMode="auto">
          <a:xfrm>
            <a:off x="2627784" y="836712"/>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）两层架构模式</a:t>
            </a:r>
            <a:endParaRPr kumimoji="1" lang="zh-CN" altLang="en-US" sz="2800" b="1" dirty="0">
              <a:solidFill>
                <a:srgbClr val="002060"/>
              </a:solidFill>
              <a:latin typeface="Times New Roman" pitchFamily="18" charset="0"/>
              <a:ea typeface="+mn-ea"/>
              <a:cs typeface="Times New Roman" pitchFamily="18" charset="0"/>
            </a:endParaRPr>
          </a:p>
        </p:txBody>
      </p:sp>
      <p:graphicFrame>
        <p:nvGraphicFramePr>
          <p:cNvPr id="7" name="对象 6"/>
          <p:cNvGraphicFramePr>
            <a:graphicFrameLocks noChangeAspect="1"/>
          </p:cNvGraphicFramePr>
          <p:nvPr>
            <p:extLst/>
          </p:nvPr>
        </p:nvGraphicFramePr>
        <p:xfrm>
          <a:off x="1619672" y="1556792"/>
          <a:ext cx="6264696" cy="3269055"/>
        </p:xfrm>
        <a:graphic>
          <a:graphicData uri="http://schemas.openxmlformats.org/presentationml/2006/ole">
            <mc:AlternateContent xmlns:mc="http://schemas.openxmlformats.org/markup-compatibility/2006">
              <mc:Choice xmlns:v="urn:schemas-microsoft-com:vml" Requires="v">
                <p:oleObj spid="_x0000_s97290" name="Visio" r:id="rId5" imgW="4420410" imgH="2836640" progId="Visio.Drawing.11">
                  <p:embed/>
                </p:oleObj>
              </mc:Choice>
              <mc:Fallback>
                <p:oleObj name="Visio" r:id="rId5" imgW="4420410" imgH="2836640" progId="Visio.Drawing.11">
                  <p:embed/>
                  <p:pic>
                    <p:nvPicPr>
                      <p:cNvPr id="7"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672" y="1556792"/>
                        <a:ext cx="6264696" cy="326905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640338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9512" y="4869160"/>
            <a:ext cx="8759390" cy="2492990"/>
          </a:xfrm>
          <a:prstGeom prst="rect">
            <a:avLst/>
          </a:prstGeom>
        </p:spPr>
        <p:txBody>
          <a:bodyPr wrap="square">
            <a:spAutoFit/>
          </a:bodyPr>
          <a:lstStyle/>
          <a:p>
            <a:pPr marL="342900" indent="-342900" algn="l">
              <a:buFont typeface="Wingdings" pitchFamily="2" charset="2"/>
              <a:buChar char="l"/>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存在问题：</a:t>
            </a:r>
            <a:endParaRPr lang="en-US" altLang="zh-CN" sz="24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当客户端数目激增时，服务器端的性能会因为负载过重而大大衰减；</a:t>
            </a:r>
            <a:endPar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一旦应用的需求发生变化，客户端和服务器端的应用程序都需要进行修改，给应用维护和升级带来了极大的不便；</a:t>
            </a:r>
            <a:endPar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大量的数据传输增加了网络的负载</a:t>
            </a:r>
          </a:p>
        </p:txBody>
      </p:sp>
      <p:sp>
        <p:nvSpPr>
          <p:cNvPr id="9" name="TextBox 8"/>
          <p:cNvSpPr txBox="1"/>
          <p:nvPr/>
        </p:nvSpPr>
        <p:spPr bwMode="auto">
          <a:xfrm>
            <a:off x="2627784" y="44624"/>
            <a:ext cx="6291874" cy="584775"/>
          </a:xfrm>
          <a:prstGeom prst="rect">
            <a:avLst/>
          </a:prstGeom>
          <a:noFill/>
          <a:ln w="9525" cap="flat" cmpd="sng">
            <a:noFill/>
            <a:prstDash val="solid"/>
            <a:miter lim="800000"/>
            <a:headEnd/>
            <a:tailEnd/>
          </a:ln>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solidFill>
                  <a:srgbClr val="002060"/>
                </a:solidFill>
              </a:rPr>
              <a:t>2</a:t>
            </a:r>
            <a:r>
              <a:rPr lang="zh-CN" altLang="en-US" dirty="0" smtClean="0">
                <a:solidFill>
                  <a:srgbClr val="002060"/>
                </a:solidFill>
              </a:rPr>
              <a:t>、系统架构层次</a:t>
            </a:r>
            <a:endParaRPr lang="zh-CN" altLang="en-US" dirty="0">
              <a:solidFill>
                <a:srgbClr val="002060"/>
              </a:solidFill>
            </a:endParaRPr>
          </a:p>
        </p:txBody>
      </p:sp>
      <p:sp>
        <p:nvSpPr>
          <p:cNvPr id="10" name="Text Box 3"/>
          <p:cNvSpPr txBox="1">
            <a:spLocks noChangeArrowheads="1"/>
          </p:cNvSpPr>
          <p:nvPr/>
        </p:nvSpPr>
        <p:spPr bwMode="auto">
          <a:xfrm>
            <a:off x="2627784" y="836712"/>
            <a:ext cx="4752528" cy="576293"/>
          </a:xfrm>
          <a:prstGeom prst="rect">
            <a:avLst/>
          </a:prstGeom>
          <a:solidFill>
            <a:srgbClr val="00FFFF"/>
          </a:solidFill>
          <a:ln>
            <a:noFill/>
          </a:ln>
          <a:effectLst/>
          <a:scene3d>
            <a:camera prst="orthographicFront"/>
            <a:lightRig rig="threePt" dir="t"/>
          </a:scene3d>
          <a:sp3d>
            <a:bevelT prst="angle"/>
          </a:sp3d>
          <a:extLst/>
        </p:spPr>
        <p:txBody>
          <a:bodyPr wrap="square" tIns="72000" bIns="72000">
            <a:spAutoFit/>
          </a:bodyPr>
          <a:lstStyle/>
          <a:p>
            <a:pPr eaLnBrk="0" hangingPunct="0">
              <a:spcBef>
                <a:spcPct val="50000"/>
              </a:spcBef>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）两层架构</a:t>
            </a:r>
            <a:endParaRPr kumimoji="1" lang="zh-CN" altLang="en-US" sz="2800" b="1" dirty="0">
              <a:solidFill>
                <a:srgbClr val="002060"/>
              </a:solidFill>
              <a:latin typeface="Times New Roman" pitchFamily="18" charset="0"/>
              <a:ea typeface="+mn-ea"/>
              <a:cs typeface="Times New Roman" pitchFamily="18" charset="0"/>
            </a:endParaRPr>
          </a:p>
        </p:txBody>
      </p:sp>
      <p:graphicFrame>
        <p:nvGraphicFramePr>
          <p:cNvPr id="7" name="对象 6"/>
          <p:cNvGraphicFramePr>
            <a:graphicFrameLocks noChangeAspect="1"/>
          </p:cNvGraphicFramePr>
          <p:nvPr>
            <p:extLst/>
          </p:nvPr>
        </p:nvGraphicFramePr>
        <p:xfrm>
          <a:off x="1619672" y="1600105"/>
          <a:ext cx="6264696" cy="3269055"/>
        </p:xfrm>
        <a:graphic>
          <a:graphicData uri="http://schemas.openxmlformats.org/presentationml/2006/ole">
            <mc:AlternateContent xmlns:mc="http://schemas.openxmlformats.org/markup-compatibility/2006">
              <mc:Choice xmlns:v="urn:schemas-microsoft-com:vml" Requires="v">
                <p:oleObj spid="_x0000_s98314" name="Visio" r:id="rId4" imgW="4420410" imgH="2836640" progId="Visio.Drawing.11">
                  <p:embed/>
                </p:oleObj>
              </mc:Choice>
              <mc:Fallback>
                <p:oleObj name="Visio" r:id="rId4" imgW="4420410" imgH="2836640" progId="Visio.Drawing.11">
                  <p:embed/>
                  <p:pic>
                    <p:nvPicPr>
                      <p:cNvPr id="7"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672" y="1600105"/>
                        <a:ext cx="6264696" cy="326905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920982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1.8"/>
</p:tagLst>
</file>

<file path=ppt/tags/tag2.xml><?xml version="1.0" encoding="utf-8"?>
<p:tagLst xmlns:a="http://schemas.openxmlformats.org/drawingml/2006/main" xmlns:r="http://schemas.openxmlformats.org/officeDocument/2006/relationships" xmlns:p="http://schemas.openxmlformats.org/presentationml/2006/main">
  <p:tag name="TIMING" val="|181.8"/>
</p:tagLst>
</file>

<file path=ppt/tags/tag3.xml><?xml version="1.0" encoding="utf-8"?>
<p:tagLst xmlns:a="http://schemas.openxmlformats.org/drawingml/2006/main" xmlns:r="http://schemas.openxmlformats.org/officeDocument/2006/relationships" xmlns:p="http://schemas.openxmlformats.org/presentationml/2006/main">
  <p:tag name="TIMING" val="|181.8"/>
</p:tagLst>
</file>

<file path=ppt/tags/tag4.xml><?xml version="1.0" encoding="utf-8"?>
<p:tagLst xmlns:a="http://schemas.openxmlformats.org/drawingml/2006/main" xmlns:r="http://schemas.openxmlformats.org/officeDocument/2006/relationships" xmlns:p="http://schemas.openxmlformats.org/presentationml/2006/main">
  <p:tag name="TIMING" val="|181.8"/>
</p:tagLst>
</file>

<file path=ppt/tags/tag5.xml><?xml version="1.0" encoding="utf-8"?>
<p:tagLst xmlns:a="http://schemas.openxmlformats.org/drawingml/2006/main" xmlns:r="http://schemas.openxmlformats.org/officeDocument/2006/relationships" xmlns:p="http://schemas.openxmlformats.org/presentationml/2006/main">
  <p:tag name="TIMING" val="|181.8"/>
</p:tagLst>
</file>

<file path=ppt/tags/tag6.xml><?xml version="1.0" encoding="utf-8"?>
<p:tagLst xmlns:a="http://schemas.openxmlformats.org/drawingml/2006/main" xmlns:r="http://schemas.openxmlformats.org/officeDocument/2006/relationships" xmlns:p="http://schemas.openxmlformats.org/presentationml/2006/main">
  <p:tag name="TIMING" val="|181.8"/>
</p:tagLst>
</file>

<file path=ppt/tags/tag7.xml><?xml version="1.0" encoding="utf-8"?>
<p:tagLst xmlns:a="http://schemas.openxmlformats.org/drawingml/2006/main" xmlns:r="http://schemas.openxmlformats.org/officeDocument/2006/relationships" xmlns:p="http://schemas.openxmlformats.org/presentationml/2006/main">
  <p:tag name="TIMING" val="|181.8"/>
</p:tagLst>
</file>

<file path=ppt/tags/tag8.xml><?xml version="1.0" encoding="utf-8"?>
<p:tagLst xmlns:a="http://schemas.openxmlformats.org/drawingml/2006/main" xmlns:r="http://schemas.openxmlformats.org/officeDocument/2006/relationships" xmlns:p="http://schemas.openxmlformats.org/presentationml/2006/main">
  <p:tag name="TIMING" val="|181.8"/>
</p:tagLst>
</file>

<file path=ppt/theme/theme1.xml><?xml version="1.0" encoding="utf-8"?>
<a:theme xmlns:a="http://schemas.openxmlformats.org/drawingml/2006/main" name="Zhang Jie 1">
  <a:themeElements>
    <a:clrScheme name="SJTU红凸现189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JTU红凸现1896">
      <a:majorFont>
        <a:latin typeface="Arial"/>
        <a:ea typeface="华文新魏"/>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CC"/>
        </a:solidFill>
        <a:ln w="9525" cap="flat" cmpd="sng" algn="ctr">
          <a:solidFill>
            <a:schemeClr val="tx1"/>
          </a:solidFill>
          <a:prstDash val="solid"/>
          <a:round/>
          <a:headEnd type="none" w="med" len="med"/>
          <a:tailEnd type="none" w="med" len="med"/>
        </a:ln>
        <a:effectLst>
          <a:glow rad="63500">
            <a:schemeClr val="accent6">
              <a:satMod val="175000"/>
              <a:alpha val="40000"/>
            </a:schemeClr>
          </a:glow>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1" i="0" u="none" strike="noStrike" cap="none" normalizeH="0" baseline="0" dirty="0" smtClean="0">
            <a:ln>
              <a:noFill/>
            </a:ln>
            <a:solidFill>
              <a:srgbClr val="0000FF"/>
            </a:solidFill>
            <a:effectLst>
              <a:outerShdw blurRad="38100" dist="38100" dir="2700000" algn="tl">
                <a:srgbClr val="000000">
                  <a:alpha val="43137"/>
                </a:srgbClr>
              </a:outerShdw>
            </a:effectLst>
            <a:latin typeface="黑体" pitchFamily="2" charset="-122"/>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txDef>
      <a:spPr bwMode="auto">
        <a:solidFill>
          <a:srgbClr val="CCFFFF"/>
        </a:solidFill>
        <a:ln w="12700">
          <a:noFill/>
          <a:miter lim="800000"/>
          <a:headEnd/>
          <a:tailEnd/>
        </a:ln>
        <a:effectLst>
          <a:outerShdw dist="35921" dir="2700000" algn="ctr" rotWithShape="0">
            <a:srgbClr val="808080">
              <a:alpha val="50000"/>
            </a:srgbClr>
          </a:outerShdw>
        </a:effectLst>
      </a:spPr>
      <a:bodyPr wrap="square" lIns="0" tIns="0" rIns="0" bIns="0">
        <a:spAutoFit/>
      </a:bodyPr>
      <a:lstStyle>
        <a:defPPr>
          <a:defRPr sz="2400" dirty="0">
            <a:effectLst>
              <a:outerShdw blurRad="38100" dist="38100" dir="2700000" algn="tl">
                <a:srgbClr val="000000">
                  <a:alpha val="43137"/>
                </a:srgbClr>
              </a:outerShdw>
            </a:effectLst>
          </a:defRPr>
        </a:defPPr>
      </a:lstStyle>
    </a:txDef>
  </a:objectDefaults>
  <a:extraClrSchemeLst>
    <a:extraClrScheme>
      <a:clrScheme name="SJTU红凸现189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JTU红凸现189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JTU红凸现189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JTU红凸现189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JTU红凸现189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JTU红凸现189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JTU红凸现189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JTU红凸现189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JTU红凸现189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JTU红凸现189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JTU红凸现189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JTU红凸现189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中意绿色能源实验室建设事宜通报</Template>
  <TotalTime>16841</TotalTime>
  <Words>6974</Words>
  <Application>Microsoft Office PowerPoint</Application>
  <PresentationFormat>全屏显示(4:3)</PresentationFormat>
  <Paragraphs>1160</Paragraphs>
  <Slides>135</Slides>
  <Notes>62</Notes>
  <HiddenSlides>1</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2</vt:i4>
      </vt:variant>
      <vt:variant>
        <vt:lpstr>幻灯片标题</vt:lpstr>
      </vt:variant>
      <vt:variant>
        <vt:i4>135</vt:i4>
      </vt:variant>
    </vt:vector>
  </HeadingPairs>
  <TitlesOfParts>
    <vt:vector size="156" baseType="lpstr">
      <vt:lpstr>GillSans</vt:lpstr>
      <vt:lpstr>Monotype Sorts</vt:lpstr>
      <vt:lpstr>Sabon</vt:lpstr>
      <vt:lpstr>仿宋_GB2312</vt:lpstr>
      <vt:lpstr>黑体</vt:lpstr>
      <vt:lpstr>华文新魏</vt:lpstr>
      <vt:lpstr>楷体_GB2312</vt:lpstr>
      <vt:lpstr>隶书</vt:lpstr>
      <vt:lpstr>SimSun</vt:lpstr>
      <vt:lpstr>SimSun</vt:lpstr>
      <vt:lpstr>Microsoft YaHei</vt:lpstr>
      <vt:lpstr>新宋体</vt:lpstr>
      <vt:lpstr>Arial</vt:lpstr>
      <vt:lpstr>Comic Sans MS</vt:lpstr>
      <vt:lpstr>Corbel</vt:lpstr>
      <vt:lpstr>Lucida Sans Unicode</vt:lpstr>
      <vt:lpstr>Times New Roman</vt:lpstr>
      <vt:lpstr>Wingdings</vt:lpstr>
      <vt:lpstr>Zhang Jie 1</vt:lpstr>
      <vt:lpstr>位图图像</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第六讲 系统设计</vt:lpstr>
      <vt:lpstr>PowerPoint 演示文稿</vt:lpstr>
      <vt:lpstr>PowerPoint 演示文稿</vt:lpstr>
      <vt:lpstr>PowerPoint 演示文稿</vt:lpstr>
      <vt:lpstr>PowerPoint 演示文稿</vt:lpstr>
      <vt:lpstr>PowerPoint 演示文稿</vt:lpstr>
      <vt:lpstr>PowerPoint 演示文稿</vt:lpstr>
      <vt:lpstr>系统设计需要的部件</vt:lpstr>
      <vt:lpstr>PowerPoint 演示文稿</vt:lpstr>
      <vt:lpstr>从分析到设计</vt:lpstr>
      <vt:lpstr>系统分析阶段和设计阶段的目标</vt:lpstr>
      <vt:lpstr>PowerPoint 演示文稿</vt:lpstr>
      <vt:lpstr>PowerPoint 演示文稿</vt:lpstr>
      <vt:lpstr>PowerPoint 演示文稿</vt:lpstr>
      <vt:lpstr>PowerPoint 演示文稿</vt:lpstr>
      <vt:lpstr>结构化系统总体设计</vt:lpstr>
      <vt:lpstr>面向对象系统总体设计</vt:lpstr>
      <vt:lpstr>详细设计</vt:lpstr>
      <vt:lpstr>PowerPoint 演示文稿</vt:lpstr>
      <vt:lpstr>PowerPoint 演示文稿</vt:lpstr>
      <vt:lpstr>PowerPoint 演示文稿</vt:lpstr>
      <vt:lpstr>结构化模型和面向对象模型</vt:lpstr>
      <vt:lpstr>PowerPoint 演示文稿</vt:lpstr>
      <vt:lpstr>结构化模型和面向对象模型</vt:lpstr>
      <vt:lpstr>结构化模型和面向对象模型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自动化系统边界划分（Automation System Boundary）</vt:lpstr>
      <vt:lpstr>PowerPoint 演示文稿</vt:lpstr>
      <vt:lpstr>系统流程图的例子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从一个DFD片断建立一个结构图的步骤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小结</vt:lpstr>
      <vt:lpstr>PowerPoint 演示文稿</vt:lpstr>
      <vt:lpstr>第六讲 系统设计</vt:lpstr>
      <vt:lpstr>PowerPoint 演示文稿</vt:lpstr>
      <vt:lpstr>PowerPoint 演示文稿</vt:lpstr>
      <vt:lpstr>1.引例</vt:lpstr>
      <vt:lpstr>1.引例</vt:lpstr>
      <vt:lpstr>1.引例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4、三层架构实例</vt:lpstr>
      <vt:lpstr>4、三层架构实例</vt:lpstr>
      <vt:lpstr>4、三层架构实例</vt:lpstr>
      <vt:lpstr>4、三层架构实例</vt:lpstr>
      <vt:lpstr>4、三层架构实例</vt:lpstr>
      <vt:lpstr>4、三层架构实例</vt:lpstr>
      <vt:lpstr>4、三层架构实例</vt:lpstr>
      <vt:lpstr>PowerPoint 演示文稿</vt:lpstr>
      <vt:lpstr>5.小结</vt:lpstr>
      <vt:lpstr>5.小结</vt:lpstr>
      <vt:lpstr>PowerPoint 演示文稿</vt:lpstr>
      <vt:lpstr>第六讲 系统设计</vt:lpstr>
      <vt:lpstr>小结</vt:lpstr>
      <vt:lpstr>作业</vt:lpstr>
      <vt:lpstr>PowerPoint 演示文稿</vt:lpstr>
      <vt:lpstr>PowerPoint 演示文稿</vt:lpstr>
    </vt:vector>
  </TitlesOfParts>
  <Manager>Zhang Jie</Manager>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MS&amp;IT</dc:title>
  <dc:creator>zj</dc:creator>
  <cp:lastModifiedBy>秦木林</cp:lastModifiedBy>
  <cp:revision>1044</cp:revision>
  <cp:lastPrinted>1601-01-01T00:00:00Z</cp:lastPrinted>
  <dcterms:created xsi:type="dcterms:W3CDTF">2008-09-18T08:50:54Z</dcterms:created>
  <dcterms:modified xsi:type="dcterms:W3CDTF">2017-05-11T11:39:03Z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